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7"/>
  </p:notesMasterIdLst>
  <p:sldIdLst>
    <p:sldId id="256" r:id="rId3"/>
    <p:sldId id="258" r:id="rId4"/>
    <p:sldId id="257" r:id="rId5"/>
    <p:sldId id="291" r:id="rId6"/>
    <p:sldId id="284" r:id="rId7"/>
    <p:sldId id="262" r:id="rId8"/>
    <p:sldId id="278" r:id="rId9"/>
    <p:sldId id="268" r:id="rId10"/>
    <p:sldId id="267" r:id="rId11"/>
    <p:sldId id="294" r:id="rId12"/>
    <p:sldId id="273" r:id="rId13"/>
    <p:sldId id="277" r:id="rId14"/>
    <p:sldId id="269" r:id="rId15"/>
    <p:sldId id="282" r:id="rId16"/>
    <p:sldId id="285" r:id="rId17"/>
    <p:sldId id="286" r:id="rId18"/>
    <p:sldId id="288" r:id="rId19"/>
    <p:sldId id="260" r:id="rId20"/>
    <p:sldId id="259" r:id="rId21"/>
    <p:sldId id="283" r:id="rId22"/>
    <p:sldId id="289" r:id="rId23"/>
    <p:sldId id="295" r:id="rId24"/>
    <p:sldId id="293"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FAEF9E"/>
    <a:srgbClr val="FCF5C4"/>
    <a:srgbClr val="37A7A2"/>
    <a:srgbClr val="9A0000"/>
    <a:srgbClr val="2C99DC"/>
    <a:srgbClr val="006600"/>
    <a:srgbClr val="740000"/>
    <a:srgbClr val="00541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60" autoAdjust="0"/>
    <p:restoredTop sz="91902" autoAdjust="0"/>
  </p:normalViewPr>
  <p:slideViewPr>
    <p:cSldViewPr snapToGrid="0">
      <p:cViewPr varScale="1">
        <p:scale>
          <a:sx n="64" d="100"/>
          <a:sy n="64" d="100"/>
        </p:scale>
        <p:origin x="-108" y="-96"/>
      </p:cViewPr>
      <p:guideLst>
        <p:guide orient="horz" pos="2160"/>
        <p:guide pos="3840"/>
      </p:guideLst>
    </p:cSldViewPr>
  </p:slid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53" d="100"/>
          <a:sy n="53" d="100"/>
        </p:scale>
        <p:origin x="-252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7C2A1-E19E-4863-BA3D-631DA1DAC731}" type="datetimeFigureOut">
              <a:rPr lang="en-US" smtClean="0"/>
              <a:pPr/>
              <a:t>4/10/2017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7718C-DF4F-456B-A02D-6883C3F95AFE}" type="slidenum">
              <a:rPr lang="en-US" smtClean="0"/>
              <a:pPr/>
              <a:t>‹#›</a:t>
            </a:fld>
            <a:endParaRPr lang="en-US"/>
          </a:p>
        </p:txBody>
      </p:sp>
    </p:spTree>
    <p:extLst>
      <p:ext uri="{BB962C8B-B14F-4D97-AF65-F5344CB8AC3E}">
        <p14:creationId xmlns="" xmlns:p14="http://schemas.microsoft.com/office/powerpoint/2010/main" val="1417904460"/>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Dow Corning</a:t>
            </a:r>
            <a:r>
              <a:rPr lang="en-US" baseline="0" dirty="0" smtClean="0"/>
              <a:t> Chief Deal-Maker, Chief Legal Officer – 2 days could not get into their minds what an Alliance Management System might look like or create value. </a:t>
            </a:r>
          </a:p>
          <a:p>
            <a:r>
              <a:rPr lang="en-US" baseline="0" dirty="0" smtClean="0"/>
              <a:t>Caused a major rethinking in my mind.</a:t>
            </a:r>
          </a:p>
          <a:p>
            <a:r>
              <a:rPr lang="en-US" baseline="0" dirty="0" smtClean="0"/>
              <a:t>I am a Collaboration  Champion – What that means: I live in a perpetual state of enlightened dissatisfaction</a:t>
            </a:r>
          </a:p>
          <a:p>
            <a:endParaRPr lang="en-US" dirty="0" smtClean="0"/>
          </a:p>
          <a:p>
            <a:r>
              <a:rPr lang="en-US" dirty="0" smtClean="0"/>
              <a:t>The Slides are a little busy</a:t>
            </a:r>
            <a:r>
              <a:rPr lang="en-US" baseline="0" dirty="0" smtClean="0"/>
              <a:t> because I wanted you to have them as a coaching “handbook” to understand how to Shift the Game.</a:t>
            </a:r>
          </a:p>
          <a:p>
            <a:r>
              <a:rPr lang="en-US" baseline="0" dirty="0" smtClean="0"/>
              <a:t>I’m not going to give you the standard speech about the difference between managers and leaders (I gave that speech 15 years ago), nor the standard advice about how to influence the CFO, talk money,  etc. (I gave that speech 10 years ago) – You’ve heard that all before, and it obviously hasn’t worked. </a:t>
            </a:r>
          </a:p>
          <a:p>
            <a:r>
              <a:rPr lang="en-US" baseline="0" dirty="0" smtClean="0"/>
              <a:t>Today we take a different journey – fresh new thinking and Changing the Rules of the Game.</a:t>
            </a:r>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1</a:t>
            </a:fld>
            <a:endParaRPr lang="en-US"/>
          </a:p>
        </p:txBody>
      </p:sp>
    </p:spTree>
    <p:extLst>
      <p:ext uri="{BB962C8B-B14F-4D97-AF65-F5344CB8AC3E}">
        <p14:creationId xmlns="" xmlns:p14="http://schemas.microsoft.com/office/powerpoint/2010/main" val="216728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dirty="0" smtClean="0"/>
              <a:t>Let’s be straight</a:t>
            </a:r>
            <a:r>
              <a:rPr lang="en-US" baseline="0" dirty="0" smtClean="0"/>
              <a:t> – Business Schools have done an ATROCIOUS Job wrapping their arms around VALUE. So they’ve skirted the issue, focusing on everything else. And our profession has fallen on its face by not inventing a Value Architecture that can carry us forward. </a:t>
            </a:r>
            <a:endParaRPr lang="en-US" dirty="0" smtClean="0"/>
          </a:p>
          <a:p>
            <a:r>
              <a:rPr lang="en-US" dirty="0" smtClean="0"/>
              <a:t>This is a simple but Revolutionary</a:t>
            </a:r>
            <a:r>
              <a:rPr lang="en-US" baseline="0" dirty="0" smtClean="0"/>
              <a:t> idea – the Big Picture that’s been missing since the beginning of Capitalism on the trade routes of  the Egyptian era – commerce that was based on trading, bargaining, and exchange, not creation of value – which the Greeks really mastered, but economics never grasped. Marco Polo’s “trading” is the basis of commerce – commercial thinking &amp; economics. We are stuck in a Middle Ages Time Warp – It’s High Time to break loose! – The next Slide shows where to start</a:t>
            </a:r>
          </a:p>
          <a:p>
            <a:r>
              <a:rPr lang="en-US" baseline="0" dirty="0" smtClean="0"/>
              <a:t>Without Value Alignment, not only does everything default to Cost or Revenue, but Misalignment causes the stakeholders in the Value Flow to go crossways – Investors against Management against Employees against Suppliers (Milton Friedman &amp; Agency Theory – The purpose of Business is to create Shareholder Value. </a:t>
            </a:r>
          </a:p>
          <a:p>
            <a:r>
              <a:rPr lang="en-US" baseline="0" dirty="0" smtClean="0"/>
              <a:t>WE ARE PUMPING OUT 100,000 MBAs a YEAR – GIVING THEM MUDDLED THINKING ABOUT BUSINESS &amp; COLLABORATION – If you want to CHANGE the GAME, you’ve got to change the thinking of management – this means </a:t>
            </a:r>
            <a:r>
              <a:rPr lang="en-US" baseline="0" dirty="0" err="1" smtClean="0"/>
              <a:t>ReTRaining</a:t>
            </a:r>
            <a:r>
              <a:rPr lang="en-US" baseline="0" dirty="0" smtClean="0"/>
              <a:t> – their learning is OBSOLETE..</a:t>
            </a:r>
          </a:p>
          <a:p>
            <a:r>
              <a:rPr lang="en-US" baseline="0" dirty="0" smtClean="0"/>
              <a:t>Must fill the Value Vacuum – don’t wait for the business schools  -- We need to get out in front of this – </a:t>
            </a:r>
            <a:r>
              <a:rPr lang="en-US" baseline="0" smtClean="0"/>
              <a:t>Value Maximization</a:t>
            </a:r>
            <a:endParaRPr lang="en-US" baseline="0" dirty="0" smtClean="0"/>
          </a:p>
        </p:txBody>
      </p:sp>
    </p:spTree>
    <p:extLst>
      <p:ext uri="{BB962C8B-B14F-4D97-AF65-F5344CB8AC3E}">
        <p14:creationId xmlns="" xmlns:p14="http://schemas.microsoft.com/office/powerpoint/2010/main" val="272386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dirty="0" smtClean="0"/>
              <a:t>Executives</a:t>
            </a:r>
            <a:r>
              <a:rPr lang="en-US" baseline="0" dirty="0" smtClean="0"/>
              <a:t> </a:t>
            </a:r>
            <a:r>
              <a:rPr lang="en-US" i="1" baseline="0" dirty="0" smtClean="0"/>
              <a:t>espouse </a:t>
            </a:r>
            <a:r>
              <a:rPr lang="en-US" i="0" baseline="0" dirty="0" smtClean="0"/>
              <a:t> Value, put seldom actually have a structured discipline about how to create value. </a:t>
            </a:r>
          </a:p>
          <a:p>
            <a:r>
              <a:rPr lang="en-US" dirty="0" smtClean="0"/>
              <a:t>Value Maximization is a Discipline</a:t>
            </a:r>
            <a:r>
              <a:rPr lang="en-US" baseline="0" dirty="0" smtClean="0"/>
              <a:t> – an integration of key value elements. It must be part of your team’s core thinking – and mastered by senior management. It should have been part of Business 101 – so anyone who is just “good” at Value Max Thinking is better than everyone else. </a:t>
            </a:r>
          </a:p>
          <a:p>
            <a:endParaRPr lang="en-US" dirty="0"/>
          </a:p>
        </p:txBody>
      </p:sp>
    </p:spTree>
    <p:extLst>
      <p:ext uri="{BB962C8B-B14F-4D97-AF65-F5344CB8AC3E}">
        <p14:creationId xmlns="" xmlns:p14="http://schemas.microsoft.com/office/powerpoint/2010/main" val="25428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dirty="0" smtClean="0"/>
              <a:t>Don’t get trapped into trying to Define Value – this is situational</a:t>
            </a:r>
            <a:r>
              <a:rPr lang="en-US" baseline="0" dirty="0" smtClean="0"/>
              <a:t> (like in football) and varies based on your strengths, assets, and the other side’s needs. The Value Stairway shows you the basic moves on the chessboard.</a:t>
            </a:r>
          </a:p>
          <a:p>
            <a:r>
              <a:rPr lang="en-US" baseline="0" dirty="0" smtClean="0"/>
              <a:t>Pay attention to the last double arrow – Adversarial – Transactional – Collaborative because this is the culture Paradigm that is Implied/Implicit but  NOT EXPLICIT in your company – and driving you and everyone else CRAZY</a:t>
            </a:r>
          </a:p>
          <a:p>
            <a:r>
              <a:rPr lang="en-US" baseline="0" dirty="0" smtClean="0"/>
              <a:t>Where is the KING? Stay Tuned</a:t>
            </a:r>
          </a:p>
          <a:p>
            <a:r>
              <a:rPr lang="en-US" baseline="0" dirty="0" smtClean="0"/>
              <a:t>Story of Dow-Corning – Chief Deal Maker and Chief Legal Counsel – spent 2 days with them – pulled out every fancy slide, every magic trick, every titillating story, every example I could muster – and I still didn’t get through. Why? Because they were in modes 2 (lawyer)  &amp; 3 (deal maker). I then sat down with Steve Rogers and mapped out this new thinking,   (I’m sure if the CFO was with us the problem would have been exactly the same. </a:t>
            </a:r>
            <a:endParaRPr lang="en-US" dirty="0"/>
          </a:p>
        </p:txBody>
      </p:sp>
    </p:spTree>
    <p:extLst>
      <p:ext uri="{BB962C8B-B14F-4D97-AF65-F5344CB8AC3E}">
        <p14:creationId xmlns="" xmlns:p14="http://schemas.microsoft.com/office/powerpoint/2010/main" val="55642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just like a computer’s Operating System  (PC, Mac, Linux, etc) it determines how the </a:t>
            </a:r>
            <a:r>
              <a:rPr lang="en-US" sz="1100" b="0" i="0" kern="1200" dirty="0" smtClean="0">
                <a:solidFill>
                  <a:schemeClr val="tx1"/>
                </a:solidFill>
                <a:latin typeface="+mn-lt"/>
                <a:ea typeface="+mn-ea"/>
                <a:cs typeface="+mn-cs"/>
              </a:rPr>
              <a:t> </a:t>
            </a:r>
          </a:p>
          <a:p>
            <a:pPr marL="228600" indent="-228600">
              <a:buAutoNum type="arabicParenBoth"/>
            </a:pPr>
            <a:r>
              <a:rPr lang="en-US" sz="1100" b="0" i="0" kern="1200" dirty="0" smtClean="0">
                <a:solidFill>
                  <a:schemeClr val="tx1"/>
                </a:solidFill>
                <a:latin typeface="+mn-lt"/>
                <a:ea typeface="+mn-ea"/>
                <a:cs typeface="+mn-cs"/>
              </a:rPr>
              <a:t>manage the  company’s (computer’s)</a:t>
            </a:r>
            <a:r>
              <a:rPr lang="en-US" sz="1100" b="0" i="0" kern="1200" baseline="0" dirty="0" smtClean="0">
                <a:solidFill>
                  <a:schemeClr val="tx1"/>
                </a:solidFill>
                <a:latin typeface="+mn-lt"/>
                <a:ea typeface="+mn-ea"/>
                <a:cs typeface="+mn-cs"/>
              </a:rPr>
              <a:t> </a:t>
            </a:r>
            <a:r>
              <a:rPr lang="en-US" sz="1100" b="1" i="0" kern="1200" dirty="0" smtClean="0">
                <a:solidFill>
                  <a:schemeClr val="tx1"/>
                </a:solidFill>
                <a:latin typeface="+mn-lt"/>
                <a:ea typeface="+mn-ea"/>
                <a:cs typeface="+mn-cs"/>
              </a:rPr>
              <a:t>Assets &amp; Resources</a:t>
            </a:r>
            <a:r>
              <a:rPr lang="en-US" sz="1100" b="0" i="0" kern="1200" dirty="0" smtClean="0">
                <a:solidFill>
                  <a:schemeClr val="tx1"/>
                </a:solidFill>
                <a:latin typeface="+mn-lt"/>
                <a:ea typeface="+mn-ea"/>
                <a:cs typeface="+mn-cs"/>
              </a:rPr>
              <a:t>, such as the human resources,</a:t>
            </a:r>
            <a:r>
              <a:rPr lang="en-US" sz="1100" b="0" i="0" kern="1200" baseline="0" dirty="0" smtClean="0">
                <a:solidFill>
                  <a:schemeClr val="tx1"/>
                </a:solidFill>
                <a:latin typeface="+mn-lt"/>
                <a:ea typeface="+mn-ea"/>
                <a:cs typeface="+mn-cs"/>
              </a:rPr>
              <a:t> assets, structures, key functional areas, inputs, and outputs, (hardware)</a:t>
            </a:r>
          </a:p>
          <a:p>
            <a:pPr marL="228600" indent="-228600">
              <a:buAutoNum type="arabicParenBoth"/>
            </a:pPr>
            <a:r>
              <a:rPr lang="en-US" sz="1100" b="0" i="0" kern="1200" dirty="0" smtClean="0">
                <a:solidFill>
                  <a:schemeClr val="tx1"/>
                </a:solidFill>
                <a:latin typeface="+mn-lt"/>
                <a:ea typeface="+mn-ea"/>
                <a:cs typeface="+mn-cs"/>
              </a:rPr>
              <a:t>establish a </a:t>
            </a:r>
            <a:r>
              <a:rPr lang="en-US" sz="1100" b="1" i="0" kern="1200" dirty="0" smtClean="0">
                <a:solidFill>
                  <a:schemeClr val="tx1"/>
                </a:solidFill>
                <a:latin typeface="+mn-lt"/>
                <a:ea typeface="+mn-ea"/>
                <a:cs typeface="+mn-cs"/>
              </a:rPr>
              <a:t>user-interface,</a:t>
            </a:r>
            <a:r>
              <a:rPr lang="en-US" sz="1100" b="0" i="0" kern="1200" dirty="0" smtClean="0">
                <a:solidFill>
                  <a:schemeClr val="tx1"/>
                </a:solidFill>
                <a:latin typeface="+mn-lt"/>
                <a:ea typeface="+mn-ea"/>
                <a:cs typeface="+mn-cs"/>
              </a:rPr>
              <a:t> (the</a:t>
            </a:r>
            <a:r>
              <a:rPr lang="en-US" sz="1100" b="0" i="0" kern="1200" baseline="0" dirty="0" smtClean="0">
                <a:solidFill>
                  <a:schemeClr val="tx1"/>
                </a:solidFill>
                <a:latin typeface="+mn-lt"/>
                <a:ea typeface="+mn-ea"/>
                <a:cs typeface="+mn-cs"/>
              </a:rPr>
              <a:t> Culture) </a:t>
            </a:r>
            <a:r>
              <a:rPr lang="en-US" sz="1100" b="0" i="0" kern="1200" dirty="0" smtClean="0">
                <a:solidFill>
                  <a:schemeClr val="tx1"/>
                </a:solidFill>
                <a:latin typeface="+mn-lt"/>
                <a:ea typeface="+mn-ea"/>
                <a:cs typeface="+mn-cs"/>
              </a:rPr>
              <a:t>especially how people perceive their realities, interact with others, understand their roles,</a:t>
            </a:r>
            <a:r>
              <a:rPr lang="en-US" sz="1100" b="0" i="0" kern="1200" baseline="0" dirty="0" smtClean="0">
                <a:solidFill>
                  <a:schemeClr val="tx1"/>
                </a:solidFill>
                <a:latin typeface="+mn-lt"/>
                <a:ea typeface="+mn-ea"/>
                <a:cs typeface="+mn-cs"/>
              </a:rPr>
              <a:t> priorities, rewards, punishments, (user) </a:t>
            </a:r>
            <a:r>
              <a:rPr lang="en-US" sz="1100" b="0" i="0" kern="1200" dirty="0" smtClean="0">
                <a:solidFill>
                  <a:schemeClr val="tx1"/>
                </a:solidFill>
                <a:latin typeface="+mn-lt"/>
                <a:ea typeface="+mn-ea"/>
                <a:cs typeface="+mn-cs"/>
              </a:rPr>
              <a:t>and </a:t>
            </a:r>
          </a:p>
          <a:p>
            <a:pPr marL="228600" indent="-228600">
              <a:buAutoNum type="arabicParenBoth"/>
            </a:pPr>
            <a:r>
              <a:rPr lang="en-US" sz="1100" b="0" i="0" kern="1200" dirty="0" smtClean="0">
                <a:solidFill>
                  <a:schemeClr val="tx1"/>
                </a:solidFill>
                <a:latin typeface="+mn-lt"/>
                <a:ea typeface="+mn-ea"/>
                <a:cs typeface="+mn-cs"/>
              </a:rPr>
              <a:t>execute Functional Operations -- and provide </a:t>
            </a:r>
            <a:r>
              <a:rPr lang="en-US" sz="1100" b="1" i="0" kern="1200" dirty="0" smtClean="0">
                <a:solidFill>
                  <a:schemeClr val="tx1"/>
                </a:solidFill>
                <a:latin typeface="+mn-lt"/>
                <a:ea typeface="+mn-ea"/>
                <a:cs typeface="+mn-cs"/>
              </a:rPr>
              <a:t>services for applications</a:t>
            </a:r>
            <a:r>
              <a:rPr lang="en-US" sz="1100" b="1" i="0" kern="1200" baseline="0" dirty="0" smtClean="0">
                <a:solidFill>
                  <a:schemeClr val="tx1"/>
                </a:solidFill>
                <a:latin typeface="+mn-lt"/>
                <a:ea typeface="+mn-ea"/>
                <a:cs typeface="+mn-cs"/>
              </a:rPr>
              <a:t> and functions,</a:t>
            </a:r>
            <a:r>
              <a:rPr lang="en-US" sz="1100" b="0" i="0" kern="1200" baseline="0" dirty="0" smtClean="0">
                <a:solidFill>
                  <a:schemeClr val="tx1"/>
                </a:solidFill>
                <a:latin typeface="+mn-lt"/>
                <a:ea typeface="+mn-ea"/>
                <a:cs typeface="+mn-cs"/>
              </a:rPr>
              <a:t> such as operations, customer service, delivery of products, research, etc. (software)</a:t>
            </a:r>
            <a:endParaRPr lang="en-US" sz="1100" b="0" i="0" kern="1200" dirty="0" smtClean="0">
              <a:solidFill>
                <a:schemeClr val="tx1"/>
              </a:solidFill>
              <a:latin typeface="+mn-lt"/>
              <a:ea typeface="+mn-ea"/>
              <a:cs typeface="+mn-cs"/>
            </a:endParaRPr>
          </a:p>
          <a:p>
            <a:r>
              <a:rPr lang="en-US" sz="1100" b="0" i="0" kern="1200" dirty="0" smtClean="0">
                <a:solidFill>
                  <a:schemeClr val="tx1"/>
                </a:solidFill>
                <a:latin typeface="+mn-lt"/>
                <a:ea typeface="+mn-ea"/>
                <a:cs typeface="+mn-cs"/>
              </a:rPr>
              <a:t/>
            </a:r>
            <a:br>
              <a:rPr lang="en-US" sz="1100" b="0" i="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Learn How  to Distinguish the Mindsets &amp; Preferences of Senior Mgmt</a:t>
            </a:r>
          </a:p>
          <a:p>
            <a:pPr lvl="1"/>
            <a:r>
              <a:rPr lang="en-US" sz="1200" kern="1200" dirty="0" smtClean="0">
                <a:solidFill>
                  <a:schemeClr val="tx1"/>
                </a:solidFill>
                <a:latin typeface="+mn-lt"/>
                <a:ea typeface="+mn-ea"/>
                <a:cs typeface="+mn-cs"/>
              </a:rPr>
              <a:t>Many Companies are</a:t>
            </a:r>
            <a:r>
              <a:rPr lang="en-US" sz="1200" kern="1200" baseline="0" dirty="0" smtClean="0">
                <a:solidFill>
                  <a:schemeClr val="tx1"/>
                </a:solidFill>
                <a:latin typeface="+mn-lt"/>
                <a:ea typeface="+mn-ea"/>
                <a:cs typeface="+mn-cs"/>
              </a:rPr>
              <a:t> “Tri-Polar”  -- Some of </a:t>
            </a:r>
            <a:r>
              <a:rPr lang="en-US" sz="1200" i="1" kern="1200" baseline="0" dirty="0" smtClean="0">
                <a:solidFill>
                  <a:schemeClr val="tx1"/>
                </a:solidFill>
                <a:latin typeface="+mn-lt"/>
                <a:ea typeface="+mn-ea"/>
                <a:cs typeface="+mn-cs"/>
              </a:rPr>
              <a:t>Collaborative</a:t>
            </a:r>
            <a:r>
              <a:rPr lang="en-US" sz="1200"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TransActional</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Adversarial</a:t>
            </a:r>
            <a:r>
              <a:rPr lang="en-US" sz="1200" kern="1200" baseline="0" dirty="0" smtClean="0">
                <a:solidFill>
                  <a:schemeClr val="tx1"/>
                </a:solidFill>
                <a:latin typeface="+mn-lt"/>
                <a:ea typeface="+mn-ea"/>
                <a:cs typeface="+mn-cs"/>
              </a:rPr>
              <a:t> – imbedded in pockets controlled by specific individuals whose nature or training is inherently of this style.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Leaders focus a lot</a:t>
            </a:r>
            <a:r>
              <a:rPr lang="en-US" sz="1200" kern="1200" baseline="0" dirty="0" smtClean="0">
                <a:solidFill>
                  <a:schemeClr val="tx1"/>
                </a:solidFill>
                <a:latin typeface="+mn-lt"/>
                <a:ea typeface="+mn-ea"/>
                <a:cs typeface="+mn-cs"/>
              </a:rPr>
              <a:t> on Culture – Managers don’t – they focus on Operational Performance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won’t get rid</a:t>
            </a:r>
            <a:r>
              <a:rPr lang="en-US" sz="1200" kern="1200" baseline="0" dirty="0" smtClean="0">
                <a:solidFill>
                  <a:schemeClr val="tx1"/>
                </a:solidFill>
                <a:latin typeface="+mn-lt"/>
                <a:ea typeface="+mn-ea"/>
                <a:cs typeface="+mn-cs"/>
              </a:rPr>
              <a:t> of Transactional Thinking – and shouldn’t – just be sure it shows up in the right time and place. Adversarial Thinking is only appropriate when faced with an unethical enemy. The biggest problem is that too much thinking out of business school is “Muddled” – mixing a smattering of the three mindsets, not distinguishing when one is better utilized than the other. </a:t>
            </a:r>
          </a:p>
          <a:p>
            <a:r>
              <a:rPr lang="en-US" sz="1200" kern="1200" baseline="0" dirty="0" smtClean="0">
                <a:solidFill>
                  <a:schemeClr val="tx1"/>
                </a:solidFill>
                <a:latin typeface="+mn-lt"/>
                <a:ea typeface="+mn-ea"/>
                <a:cs typeface="+mn-cs"/>
              </a:rPr>
              <a:t>The MUDDLED Paradigm  is what generally prevails – Implicit &amp; Corrosive. This is why people say “Culture is King” </a:t>
            </a:r>
          </a:p>
          <a:p>
            <a:r>
              <a:rPr lang="en-US" sz="1200" kern="1200" baseline="0" dirty="0" smtClean="0">
                <a:solidFill>
                  <a:schemeClr val="tx1"/>
                </a:solidFill>
                <a:latin typeface="+mn-lt"/>
                <a:ea typeface="+mn-ea"/>
                <a:cs typeface="+mn-cs"/>
              </a:rPr>
              <a:t>Why is this so Important? Because it Directly Impacts COMPLEXITY</a:t>
            </a:r>
          </a:p>
          <a:p>
            <a:r>
              <a:rPr lang="en-US" sz="1200" kern="1200" baseline="0" dirty="0" smtClean="0">
                <a:solidFill>
                  <a:schemeClr val="tx1"/>
                </a:solidFill>
                <a:latin typeface="+mn-lt"/>
                <a:ea typeface="+mn-ea"/>
                <a:cs typeface="+mn-cs"/>
              </a:rPr>
              <a:t>MUDDLED Cultures falter in COMPLEXITY – Turn to their Lawyers to Protect themselves</a:t>
            </a:r>
          </a:p>
          <a:p>
            <a:r>
              <a:rPr lang="en-US" sz="1200" kern="1200" baseline="0" dirty="0" smtClean="0">
                <a:solidFill>
                  <a:schemeClr val="tx1"/>
                </a:solidFill>
                <a:latin typeface="+mn-lt"/>
                <a:ea typeface="+mn-ea"/>
                <a:cs typeface="+mn-cs"/>
              </a:rPr>
              <a:t>Culture is KING – but Managers don’t focus on culture, neither do Transactional or Adversarial Leaders, who focus on Deals or Personal Power </a:t>
            </a:r>
          </a:p>
          <a:p>
            <a:r>
              <a:rPr lang="en-US" dirty="0" smtClean="0"/>
              <a:t>Muddled cultures – Speak</a:t>
            </a:r>
            <a:r>
              <a:rPr lang="en-US" baseline="0" dirty="0" smtClean="0"/>
              <a:t> Alliances, Think Transactional, Do Adversarial</a:t>
            </a:r>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13</a:t>
            </a:fld>
            <a:endParaRPr lang="en-US"/>
          </a:p>
        </p:txBody>
      </p:sp>
    </p:spTree>
    <p:extLst>
      <p:ext uri="{BB962C8B-B14F-4D97-AF65-F5344CB8AC3E}">
        <p14:creationId xmlns="" xmlns:p14="http://schemas.microsoft.com/office/powerpoint/2010/main" val="75232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xfrm>
            <a:off x="3884613" y="8684927"/>
            <a:ext cx="2971800" cy="457512"/>
          </a:xfrm>
          <a:prstGeom prst="rect">
            <a:avLst/>
          </a:prstGeom>
          <a:noFill/>
        </p:spPr>
        <p:txBody>
          <a:bodyPr lIns="90567" tIns="45283" rIns="90567" bIns="45283"/>
          <a:lstStyle/>
          <a:p>
            <a:fld id="{191B30D7-2CCD-4A99-9362-922AD51EA1C8}" type="slidenum">
              <a:rPr lang="en-US" smtClean="0"/>
              <a:pPr/>
              <a:t>14</a:t>
            </a:fld>
            <a:endParaRPr lang="en-US" dirty="0" smtClean="0"/>
          </a:p>
        </p:txBody>
      </p:sp>
      <p:sp>
        <p:nvSpPr>
          <p:cNvPr id="61443" name="Rectangle 2"/>
          <p:cNvSpPr>
            <a:spLocks noGrp="1" noRot="1" noChangeAspect="1" noChangeArrowheads="1" noTextEdit="1"/>
          </p:cNvSpPr>
          <p:nvPr>
            <p:ph type="sldImg"/>
          </p:nvPr>
        </p:nvSpPr>
        <p:spPr>
          <a:xfrm>
            <a:off x="393700" y="692150"/>
            <a:ext cx="6072188" cy="3416300"/>
          </a:xfrm>
          <a:ln/>
        </p:spPr>
      </p:sp>
      <p:sp>
        <p:nvSpPr>
          <p:cNvPr id="61444" name="Rectangle 3"/>
          <p:cNvSpPr>
            <a:spLocks noGrp="1" noChangeArrowheads="1"/>
          </p:cNvSpPr>
          <p:nvPr>
            <p:ph type="body" idx="1"/>
          </p:nvPr>
        </p:nvSpPr>
        <p:spPr>
          <a:noFill/>
          <a:ln/>
        </p:spPr>
        <p:txBody>
          <a:bodyPr lIns="92075" tIns="46037" rIns="92075" bIns="46037"/>
          <a:lstStyle/>
          <a:p>
            <a:pPr eaLnBrk="1" hangingPunct="1"/>
            <a:r>
              <a:rPr lang="en-US" dirty="0" smtClean="0"/>
              <a:t>WHY COLLABORATION – ESSENTIAL</a:t>
            </a:r>
            <a:r>
              <a:rPr lang="en-US" baseline="0" dirty="0" smtClean="0"/>
              <a:t> TO MANAGING COMPLEXITY</a:t>
            </a:r>
            <a:endParaRPr lang="en-US" dirty="0" smtClean="0"/>
          </a:p>
          <a:p>
            <a:pPr eaLnBrk="1" hangingPunct="1"/>
            <a:r>
              <a:rPr lang="en-US" dirty="0" smtClean="0"/>
              <a:t>Called “Pathway Dependency” – it determines</a:t>
            </a:r>
            <a:r>
              <a:rPr lang="en-US" baseline="0" dirty="0" smtClean="0"/>
              <a:t> the future</a:t>
            </a:r>
            <a:endParaRPr lang="en-US" dirty="0" smtClean="0"/>
          </a:p>
          <a:p>
            <a:pPr eaLnBrk="1" hangingPunct="1"/>
            <a:r>
              <a:rPr lang="en-US" dirty="0" smtClean="0"/>
              <a:t>This</a:t>
            </a:r>
            <a:r>
              <a:rPr lang="en-US" baseline="0" dirty="0" smtClean="0"/>
              <a:t> is WHY Collaborative Culture (Operating System) is so important and why YOU are the ones to carry the banner into the C-Suite!</a:t>
            </a:r>
          </a:p>
          <a:p>
            <a:pPr eaLnBrk="1" hangingPunct="1"/>
            <a:r>
              <a:rPr lang="en-US" baseline="0" dirty="0" smtClean="0"/>
              <a:t>COLLABORATION IS NECESSARY TO MANAGE COMPLEXITY</a:t>
            </a:r>
          </a:p>
          <a:p>
            <a:pPr eaLnBrk="1" hangingPunct="1"/>
            <a:r>
              <a:rPr lang="en-US" baseline="0" dirty="0" smtClean="0"/>
              <a:t>In a Multi-Billion Dollar Project, the Cost of an Hour = $1 MILLION ! We examined 90 major projects</a:t>
            </a:r>
            <a:endParaRPr lang="en-US" dirty="0" smtClean="0"/>
          </a:p>
          <a:p>
            <a:pPr eaLnBrk="1" hangingPunct="1"/>
            <a:r>
              <a:rPr lang="en-US" dirty="0" smtClean="0"/>
              <a:t>It doesn’t matter whether it’s a Project,</a:t>
            </a:r>
            <a:r>
              <a:rPr lang="en-US" baseline="0" dirty="0" smtClean="0"/>
              <a:t> Alliance, Corporation, or Acquisition – this is the System Architecture and why the Operating System is so critical </a:t>
            </a:r>
            <a:r>
              <a:rPr lang="en-US" dirty="0" smtClean="0"/>
              <a:t>When trust/collaborative culture is missing</a:t>
            </a:r>
            <a:r>
              <a:rPr lang="en-US" baseline="0" dirty="0" smtClean="0"/>
              <a:t>, the “synaptic gap” between neural centers is broken and the network becomes “dysfunctional” just like what happens when alcohol interferes with synaptic  gaps in the human neural system. An adversarial system is like Introducing arthritis in the joints, lung cancer, heart disease, diabetes, and Alzheimer's into the system and expecting it to perform perfectly. </a:t>
            </a:r>
          </a:p>
          <a:p>
            <a:pPr eaLnBrk="1" hangingPunct="1"/>
            <a:r>
              <a:rPr lang="en-US" baseline="0" dirty="0" smtClean="0"/>
              <a:t>Measure the secondary network’s Chemistry/Cultural Alignment – Trust &amp; Teamwork, and Operational Alignment – productivity/efficiency &amp; speed/flow, and Voila – you can predict the on-time, on-budget capability of the systems.</a:t>
            </a:r>
          </a:p>
          <a:p>
            <a:pPr eaLnBrk="1" hangingPunct="1"/>
            <a:r>
              <a:rPr lang="en-US" baseline="0" dirty="0" smtClean="0"/>
              <a:t>Project Managers must be Project Leaders, adept in the 4-D Alignment.</a:t>
            </a:r>
          </a:p>
          <a:p>
            <a:pPr eaLnBrk="1" hangingPunct="1"/>
            <a:r>
              <a:rPr lang="en-US" b="1" baseline="0" dirty="0" smtClean="0"/>
              <a:t>We can have Alliances on the Outside, but Transactional or Adversarial Operating Systems on the inside!!!!!!!~!</a:t>
            </a:r>
          </a:p>
          <a:p>
            <a:pPr eaLnBrk="1" hangingPunct="1"/>
            <a:r>
              <a:rPr lang="en-US" baseline="0" dirty="0" smtClean="0"/>
              <a:t>The amount of Money WASTED, the Extraordinary amount of Non-Value Added Work introduced through </a:t>
            </a:r>
            <a:r>
              <a:rPr lang="en-US" baseline="0" dirty="0" err="1" smtClean="0"/>
              <a:t>TransActional</a:t>
            </a:r>
            <a:r>
              <a:rPr lang="en-US" baseline="0" dirty="0" smtClean="0"/>
              <a:t> &amp; Adversarial Cultures is Mind-Boggling – The Next Slide will show you some Value/Money/Competitive Advantages</a:t>
            </a:r>
            <a:endParaRPr lang="en-US" dirty="0" smtClean="0"/>
          </a:p>
        </p:txBody>
      </p:sp>
    </p:spTree>
    <p:extLst>
      <p:ext uri="{BB962C8B-B14F-4D97-AF65-F5344CB8AC3E}">
        <p14:creationId xmlns="" xmlns:p14="http://schemas.microsoft.com/office/powerpoint/2010/main" val="122035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smtClean="0"/>
              <a:t>The</a:t>
            </a:r>
            <a:r>
              <a:rPr lang="en-US" sz="1050" baseline="0" dirty="0" smtClean="0"/>
              <a:t> 5000 inputs from Senior Managers was highly supportive – 25% gains were actually conservative.</a:t>
            </a:r>
          </a:p>
          <a:p>
            <a:r>
              <a:rPr lang="en-US" sz="1050" baseline="0" dirty="0" smtClean="0"/>
              <a:t>See Go Productivity Supply Chain Data</a:t>
            </a:r>
          </a:p>
          <a:p>
            <a:r>
              <a:rPr lang="en-US" sz="1050" baseline="0" dirty="0" smtClean="0"/>
              <a:t>Relate this to Managing Complexity (prior slide)</a:t>
            </a:r>
          </a:p>
          <a:p>
            <a:endParaRPr lang="en-US" sz="1050" baseline="0" dirty="0" smtClean="0"/>
          </a:p>
          <a:p>
            <a:r>
              <a:rPr lang="en-US" sz="1050" baseline="0" dirty="0" smtClean="0"/>
              <a:t>Collaboration is built on a TRUST Foundation – the Next Slide</a:t>
            </a:r>
          </a:p>
          <a:p>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15</a:t>
            </a:fld>
            <a:endParaRPr lang="en-US"/>
          </a:p>
        </p:txBody>
      </p:sp>
    </p:spTree>
    <p:extLst>
      <p:ext uri="{BB962C8B-B14F-4D97-AF65-F5344CB8AC3E}">
        <p14:creationId xmlns="" xmlns:p14="http://schemas.microsoft.com/office/powerpoint/2010/main" val="3135749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smtClean="0">
                <a:latin typeface="Arial" pitchFamily="34" charset="0"/>
              </a:rPr>
              <a:t>Collaborative Leaders get greater support and coherence when adaptation to change is essential. When Adversarial</a:t>
            </a:r>
            <a:r>
              <a:rPr lang="en-US" kern="0" baseline="0" dirty="0" smtClean="0">
                <a:latin typeface="Arial" pitchFamily="34" charset="0"/>
              </a:rPr>
              <a:t> leaders face change, the organization is suspicious, </a:t>
            </a:r>
            <a:r>
              <a:rPr lang="en-US" kern="0" baseline="0" dirty="0" err="1" smtClean="0">
                <a:latin typeface="Arial" pitchFamily="34" charset="0"/>
              </a:rPr>
              <a:t>judgemental</a:t>
            </a:r>
            <a:r>
              <a:rPr lang="en-US" kern="0" baseline="0" dirty="0" smtClean="0">
                <a:latin typeface="Arial" pitchFamily="34" charset="0"/>
              </a:rPr>
              <a:t>, and often will opt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err="1" smtClean="0">
                <a:latin typeface="Arial" pitchFamily="34" charset="0"/>
              </a:rPr>
              <a:t>SuperBowl</a:t>
            </a:r>
            <a:r>
              <a:rPr lang="en-US" kern="0" dirty="0" smtClean="0">
                <a:latin typeface="Arial" pitchFamily="34" charset="0"/>
              </a:rPr>
              <a:t> LI – Patriots &amp; Falcons – Both teams got there because they were good at all four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smtClean="0">
                <a:latin typeface="Arial" pitchFamily="34" charset="0"/>
              </a:rPr>
              <a:t>The Patriots  won the game because they were better at Dynamic </a:t>
            </a:r>
            <a:r>
              <a:rPr lang="en-US" kern="0" dirty="0" err="1" smtClean="0">
                <a:latin typeface="Arial" pitchFamily="34" charset="0"/>
              </a:rPr>
              <a:t>ReAlignment</a:t>
            </a:r>
            <a:r>
              <a:rPr lang="en-US" kern="0" baseline="0" dirty="0" smtClean="0">
                <a:latin typeface="Arial" pitchFamily="34" charset="0"/>
              </a:rPr>
              <a:t> – Greatest Comeback in Football 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baseline="0" dirty="0" smtClean="0">
                <a:latin typeface="Arial" pitchFamily="34" charset="0"/>
              </a:rPr>
              <a:t>4 Dimensional Alignment is a “Universal Passport” in the sense it can be used for alliances, leadership, teamwork, diagnostics, negotiations, personal development, and on …… ASAP must undergo a Dynamic </a:t>
            </a:r>
            <a:r>
              <a:rPr lang="en-US" kern="0" baseline="0" dirty="0" err="1" smtClean="0">
                <a:latin typeface="Arial" pitchFamily="34" charset="0"/>
              </a:rPr>
              <a:t>ReAlignment</a:t>
            </a:r>
            <a:r>
              <a:rPr lang="en-US" kern="0" baseline="0" dirty="0" smtClean="0">
                <a:latin typeface="Arial" pitchFamily="34" charset="0"/>
              </a:rPr>
              <a:t/>
            </a:r>
            <a:br>
              <a:rPr lang="en-US" kern="0" baseline="0" dirty="0" smtClean="0">
                <a:latin typeface="Arial" pitchFamily="34" charset="0"/>
              </a:rPr>
            </a:br>
            <a:r>
              <a:rPr lang="en-US" kern="0" baseline="0" dirty="0" smtClean="0">
                <a:latin typeface="Arial" pitchFamily="34" charset="0"/>
              </a:rPr>
              <a:t>Rebuild the Engine while  Racing down the Highway</a:t>
            </a: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D7D0CB8-A53B-4D56-A23E-37FE6E05E385}" type="slidenum">
              <a:rPr lang="en-US" smtClean="0"/>
              <a:pPr/>
              <a:t>17</a:t>
            </a:fld>
            <a:endParaRPr lang="en-US"/>
          </a:p>
        </p:txBody>
      </p:sp>
    </p:spTree>
    <p:extLst>
      <p:ext uri="{BB962C8B-B14F-4D97-AF65-F5344CB8AC3E}">
        <p14:creationId xmlns="" xmlns:p14="http://schemas.microsoft.com/office/powerpoint/2010/main" val="188267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18</a:t>
            </a:fld>
            <a:endParaRPr lang="en-US"/>
          </a:p>
        </p:txBody>
      </p:sp>
    </p:spTree>
    <p:extLst>
      <p:ext uri="{BB962C8B-B14F-4D97-AF65-F5344CB8AC3E}">
        <p14:creationId xmlns="" xmlns:p14="http://schemas.microsoft.com/office/powerpoint/2010/main" val="127468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19</a:t>
            </a:fld>
            <a:endParaRPr lang="en-US"/>
          </a:p>
        </p:txBody>
      </p:sp>
    </p:spTree>
    <p:extLst>
      <p:ext uri="{BB962C8B-B14F-4D97-AF65-F5344CB8AC3E}">
        <p14:creationId xmlns="" xmlns:p14="http://schemas.microsoft.com/office/powerpoint/2010/main" val="1972498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 a toe-hold in reprogramming the muddled</a:t>
            </a:r>
            <a:r>
              <a:rPr lang="en-US" baseline="0" dirty="0" smtClean="0"/>
              <a:t> minds by </a:t>
            </a:r>
            <a:r>
              <a:rPr lang="en-US" baseline="0" dirty="0" err="1" smtClean="0"/>
              <a:t>ReTraining</a:t>
            </a:r>
            <a:r>
              <a:rPr lang="en-US" baseline="0" dirty="0" smtClean="0"/>
              <a:t>. Start anywhere people have a curiosity or need. Any one of these programs is a good place to start. Or start with some of the other programs by other contributors to ASAP. If you think you can get into the C-Suite without changing the Muddled Thinking, you are counting on Santa Claus and the Easter Bunny for Deliverance. </a:t>
            </a:r>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20</a:t>
            </a:fld>
            <a:endParaRPr lang="en-US"/>
          </a:p>
        </p:txBody>
      </p:sp>
    </p:spTree>
    <p:extLst>
      <p:ext uri="{BB962C8B-B14F-4D97-AF65-F5344CB8AC3E}">
        <p14:creationId xmlns="" xmlns:p14="http://schemas.microsoft.com/office/powerpoint/2010/main" val="318966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MAAPS is the Key – the Five</a:t>
            </a:r>
            <a:r>
              <a:rPr lang="en-US" baseline="0" dirty="0" smtClean="0"/>
              <a:t> Elements of Mind-</a:t>
            </a:r>
            <a:r>
              <a:rPr lang="en-US" baseline="0" dirty="0" err="1" smtClean="0"/>
              <a:t>MAAPing</a:t>
            </a:r>
            <a:r>
              <a:rPr lang="en-US" baseline="0" dirty="0" smtClean="0"/>
              <a:t> is critical to changing underlying Beliefs &amp; Perceptions. Mind MAAPS</a:t>
            </a:r>
          </a:p>
          <a:p>
            <a:pPr>
              <a:buFont typeface="Arial" pitchFamily="34" charset="0"/>
              <a:buChar char="•"/>
            </a:pPr>
            <a:r>
              <a:rPr lang="en-US" baseline="0" dirty="0" smtClean="0"/>
              <a:t> Determine Beliefs, </a:t>
            </a:r>
          </a:p>
          <a:p>
            <a:pPr>
              <a:buFont typeface="Arial" pitchFamily="34" charset="0"/>
              <a:buChar char="•"/>
            </a:pPr>
            <a:r>
              <a:rPr lang="en-US" baseline="0" dirty="0" smtClean="0"/>
              <a:t> Frame Fears,</a:t>
            </a:r>
          </a:p>
          <a:p>
            <a:pPr>
              <a:buFont typeface="Arial" pitchFamily="34" charset="0"/>
              <a:buChar char="•"/>
            </a:pPr>
            <a:r>
              <a:rPr lang="en-US" baseline="0" dirty="0" smtClean="0"/>
              <a:t> Perceptions &amp; Thoughts</a:t>
            </a:r>
          </a:p>
          <a:p>
            <a:pPr>
              <a:buFont typeface="Arial" pitchFamily="34" charset="0"/>
              <a:buChar char="•"/>
            </a:pPr>
            <a:r>
              <a:rPr lang="en-US" baseline="0" dirty="0" smtClean="0"/>
              <a:t> Values &amp; What is Valued</a:t>
            </a:r>
          </a:p>
          <a:p>
            <a:pPr>
              <a:buFont typeface="Arial" pitchFamily="34" charset="0"/>
              <a:buChar char="•"/>
            </a:pPr>
            <a:r>
              <a:rPr lang="en-US" baseline="0" dirty="0" smtClean="0"/>
              <a:t> Rewards &amp; Punishments</a:t>
            </a:r>
          </a:p>
          <a:p>
            <a:pPr>
              <a:buFont typeface="Arial" pitchFamily="34" charset="0"/>
              <a:buChar char="•"/>
            </a:pPr>
            <a:r>
              <a:rPr lang="en-US" baseline="0" dirty="0" smtClean="0"/>
              <a:t> Priorities &amp; Possibilities </a:t>
            </a:r>
          </a:p>
          <a:p>
            <a:r>
              <a:rPr lang="en-US" baseline="0" dirty="0" smtClean="0"/>
              <a:t>Changing Mindsets with New Rules of the Game will get people’s attention. </a:t>
            </a:r>
          </a:p>
          <a:p>
            <a:r>
              <a:rPr lang="en-US" baseline="0" dirty="0" smtClean="0"/>
              <a:t>Requires Simple MAAPS </a:t>
            </a:r>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2</a:t>
            </a:fld>
            <a:endParaRPr lang="en-US"/>
          </a:p>
        </p:txBody>
      </p:sp>
    </p:spTree>
    <p:extLst>
      <p:ext uri="{BB962C8B-B14F-4D97-AF65-F5344CB8AC3E}">
        <p14:creationId xmlns="" xmlns:p14="http://schemas.microsoft.com/office/powerpoint/2010/main" val="3278455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managers spend</a:t>
            </a:r>
            <a:r>
              <a:rPr lang="en-US" baseline="0" dirty="0" smtClean="0"/>
              <a:t> 70% of their time on the weakest members of the team. That’s wrong. Patriots focus their energies on each member’s strength. </a:t>
            </a:r>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21</a:t>
            </a:fld>
            <a:endParaRPr lang="en-US"/>
          </a:p>
        </p:txBody>
      </p:sp>
    </p:spTree>
    <p:extLst>
      <p:ext uri="{BB962C8B-B14F-4D97-AF65-F5344CB8AC3E}">
        <p14:creationId xmlns="" xmlns:p14="http://schemas.microsoft.com/office/powerpoint/2010/main" val="3004222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22</a:t>
            </a:fld>
            <a:endParaRPr lang="en-US"/>
          </a:p>
        </p:txBody>
      </p:sp>
    </p:spTree>
    <p:extLst>
      <p:ext uri="{BB962C8B-B14F-4D97-AF65-F5344CB8AC3E}">
        <p14:creationId xmlns="" xmlns:p14="http://schemas.microsoft.com/office/powerpoint/2010/main" val="2569863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23</a:t>
            </a:fld>
            <a:endParaRPr lang="en-US"/>
          </a:p>
        </p:txBody>
      </p:sp>
    </p:spTree>
    <p:extLst>
      <p:ext uri="{BB962C8B-B14F-4D97-AF65-F5344CB8AC3E}">
        <p14:creationId xmlns="" xmlns:p14="http://schemas.microsoft.com/office/powerpoint/2010/main" val="318284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are to gain traction, we can’t do the same things, just better. – Definition of Insanity.</a:t>
            </a:r>
          </a:p>
          <a:p>
            <a:r>
              <a:rPr lang="en-US" b="1" baseline="0" dirty="0" smtClean="0"/>
              <a:t>The Changes Required are “Elevations of Thinking” – Something Managers don’t do, but Leaders Must Do</a:t>
            </a:r>
          </a:p>
          <a:p>
            <a:r>
              <a:rPr lang="en-US" baseline="0" dirty="0" smtClean="0"/>
              <a:t>We need to change the way people think about Collaboration itself, and the blockages they have.  </a:t>
            </a:r>
          </a:p>
          <a:p>
            <a:r>
              <a:rPr lang="en-US" baseline="0" dirty="0" smtClean="0"/>
              <a:t>Protection is limiting – Control is still a big issue, Lawyers and Accountants are the Controllers. Nothing inherently wrong with this, but you must be able to demonstrate a way to REDUCE RISKS by Collaboration. </a:t>
            </a:r>
          </a:p>
          <a:p>
            <a:r>
              <a:rPr lang="en-US" baseline="0" dirty="0" smtClean="0"/>
              <a:t>Legal Agreements &amp; Financial Controls do not create successful collaborations – best practices instituted by leaders do.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3</a:t>
            </a:fld>
            <a:endParaRPr lang="en-US"/>
          </a:p>
        </p:txBody>
      </p:sp>
    </p:spTree>
    <p:extLst>
      <p:ext uri="{BB962C8B-B14F-4D97-AF65-F5344CB8AC3E}">
        <p14:creationId xmlns="" xmlns:p14="http://schemas.microsoft.com/office/powerpoint/2010/main" val="376224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Alliance Professionals Have the Collaborative</a:t>
            </a:r>
            <a:r>
              <a:rPr lang="en-US" sz="1000" baseline="0" dirty="0" smtClean="0"/>
              <a:t> Gene</a:t>
            </a:r>
            <a:br>
              <a:rPr lang="en-US" sz="1000" baseline="0" dirty="0" smtClean="0"/>
            </a:br>
            <a:r>
              <a:rPr lang="en-US" sz="1000" baseline="0" dirty="0" smtClean="0"/>
              <a:t>But only a Piece of the Collaborative Architecture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Shift the Game: </a:t>
            </a:r>
            <a:r>
              <a:rPr lang="en-US" sz="1000" baseline="0" smtClean="0"/>
              <a:t>The Thinking (</a:t>
            </a:r>
            <a:r>
              <a:rPr lang="en-US" b="1" smtClean="0">
                <a:solidFill>
                  <a:srgbClr val="002060"/>
                </a:solidFill>
                <a:effectLst>
                  <a:glow rad="101600">
                    <a:schemeClr val="bg1">
                      <a:alpha val="60000"/>
                    </a:schemeClr>
                  </a:glow>
                </a:effectLst>
              </a:rPr>
              <a:t>Beliefs, Perceptions, Ideals, Objectives)</a:t>
            </a:r>
          </a:p>
          <a:p>
            <a:r>
              <a:rPr lang="en-US" sz="1000" baseline="0" dirty="0" smtClean="0"/>
              <a:t>the Architecture, the Strategy, the Positioning, the Rules, &amp; the Tools</a:t>
            </a:r>
          </a:p>
          <a:p>
            <a:r>
              <a:rPr lang="en-US" sz="1000" dirty="0" smtClean="0"/>
              <a:t>Cannot Lead the Shift with Managerial</a:t>
            </a:r>
            <a:r>
              <a:rPr lang="en-US" sz="1000" baseline="0" dirty="0" smtClean="0"/>
              <a:t> Thinking</a:t>
            </a:r>
          </a:p>
          <a:p>
            <a:r>
              <a:rPr lang="en-US" sz="1000" baseline="0" dirty="0" smtClean="0"/>
              <a:t>We are being caught pigeon-holed and out of position, with too small a vision</a:t>
            </a:r>
            <a:endParaRPr lang="en-US" sz="1000"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4</a:t>
            </a:fld>
            <a:endParaRPr lang="en-US"/>
          </a:p>
        </p:txBody>
      </p:sp>
    </p:spTree>
    <p:extLst>
      <p:ext uri="{BB962C8B-B14F-4D97-AF65-F5344CB8AC3E}">
        <p14:creationId xmlns="" xmlns:p14="http://schemas.microsoft.com/office/powerpoint/2010/main" val="413338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a:t>
            </a:r>
            <a:r>
              <a:rPr lang="en-US" baseline="0" dirty="0" smtClean="0"/>
              <a:t> 3 – Big Picture: </a:t>
            </a:r>
            <a:r>
              <a:rPr lang="en-US" dirty="0" smtClean="0"/>
              <a:t>Alliance Professionals Have the Collaborative</a:t>
            </a:r>
            <a:r>
              <a:rPr lang="en-US" baseline="0" dirty="0" smtClean="0"/>
              <a:t> Gene, but only a Piece of the Collaborative Architecture</a:t>
            </a:r>
          </a:p>
          <a:p>
            <a:r>
              <a:rPr lang="en-US" baseline="0" dirty="0" smtClean="0"/>
              <a:t>If we cannot convince Senior Executives of the Competitive Advantage of Collaborative Systems, we are going to be boxed in, boxed out, and very frustrated. </a:t>
            </a:r>
          </a:p>
          <a:p>
            <a:r>
              <a:rPr lang="en-US" dirty="0" smtClean="0"/>
              <a:t>Cannot Lead the Shift with Managerial</a:t>
            </a:r>
            <a:r>
              <a:rPr lang="en-US" baseline="0" dirty="0" smtClean="0"/>
              <a:t> Thinking</a:t>
            </a:r>
            <a:endParaRPr lang="en-US" dirty="0" smtClean="0"/>
          </a:p>
          <a:p>
            <a:r>
              <a:rPr lang="en-US" dirty="0" smtClean="0"/>
              <a:t>Must move from the fringe to the center AND into the Functional</a:t>
            </a:r>
            <a:r>
              <a:rPr lang="en-US" baseline="0" dirty="0" smtClean="0"/>
              <a:t> Applications</a:t>
            </a:r>
            <a:endParaRPr lang="en-US" dirty="0" smtClean="0"/>
          </a:p>
          <a:p>
            <a:r>
              <a:rPr lang="en-US" dirty="0" smtClean="0"/>
              <a:t>Companies</a:t>
            </a:r>
            <a:r>
              <a:rPr lang="en-US" baseline="0" dirty="0" smtClean="0"/>
              <a:t> that have embraced alliances have eaten a piece of the pie – taken a sample -- but most haven’t  bought the whole pie.</a:t>
            </a:r>
          </a:p>
          <a:p>
            <a:r>
              <a:rPr lang="en-US" baseline="0" dirty="0" smtClean="0"/>
              <a:t>Quick Test: How Many Companies put their Alliances on their Organization Chart</a:t>
            </a:r>
          </a:p>
          <a:p>
            <a:r>
              <a:rPr lang="en-US" baseline="0" dirty="0" smtClean="0"/>
              <a:t>Alliance Professionals are already Hard Wired to be the Centerpiece of Collaborative Systems</a:t>
            </a:r>
          </a:p>
          <a:p>
            <a:r>
              <a:rPr lang="en-US" baseline="0" dirty="0" smtClean="0"/>
              <a:t>Migrate the mindsets, skillsets, and toolsets of alliances into the mainstream of corporate functioning.</a:t>
            </a:r>
          </a:p>
          <a:p>
            <a:r>
              <a:rPr lang="en-US" baseline="0" dirty="0" smtClean="0"/>
              <a:t>We can pull off a Game Changer Strategy NOW because we have the necessary “chess-pieces” to </a:t>
            </a:r>
          </a:p>
          <a:p>
            <a:r>
              <a:rPr lang="en-US" baseline="0" dirty="0" smtClean="0"/>
              <a:t>We can have alliances and partnerships on the OUTSIDE, but Transactional Disease on the inside – we haven’t changed the underlying mindsets and </a:t>
            </a:r>
            <a:r>
              <a:rPr lang="en-US" baseline="0" dirty="0" err="1" smtClean="0"/>
              <a:t>beheaviors</a:t>
            </a:r>
            <a:endParaRPr lang="en-US" baseline="0" dirty="0" smtClean="0"/>
          </a:p>
          <a:p>
            <a:r>
              <a:rPr lang="en-US" baseline="0" dirty="0" smtClean="0"/>
              <a:t>This is BEYOND ALLIANCES – IT’S A SHIFT IN CULTURE, OF COMPANIES</a:t>
            </a:r>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5</a:t>
            </a:fld>
            <a:endParaRPr lang="en-US"/>
          </a:p>
        </p:txBody>
      </p:sp>
    </p:spTree>
    <p:extLst>
      <p:ext uri="{BB962C8B-B14F-4D97-AF65-F5344CB8AC3E}">
        <p14:creationId xmlns="" xmlns:p14="http://schemas.microsoft.com/office/powerpoint/2010/main" val="190668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Alliances  are all about Alignments  -- </a:t>
            </a:r>
            <a:r>
              <a:rPr lang="en-US" smtClean="0"/>
              <a:t>So</a:t>
            </a:r>
            <a:r>
              <a:rPr lang="en-US" baseline="0" smtClean="0"/>
              <a:t> Is LEAEDERSHIP</a:t>
            </a:r>
            <a:endParaRPr lang="en-US" smtClean="0"/>
          </a:p>
          <a:p>
            <a:r>
              <a:rPr lang="en-US" dirty="0" smtClean="0"/>
              <a:t>Alliances</a:t>
            </a:r>
            <a:r>
              <a:rPr lang="en-US" baseline="0" dirty="0" smtClean="0"/>
              <a:t> – in fact every organizational system (leadership is a system) – can be understood, diagnosed, and its functions improved by looking at the 4 Alignments</a:t>
            </a:r>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6</a:t>
            </a:fld>
            <a:endParaRPr lang="en-US"/>
          </a:p>
        </p:txBody>
      </p:sp>
    </p:spTree>
    <p:extLst>
      <p:ext uri="{BB962C8B-B14F-4D97-AF65-F5344CB8AC3E}">
        <p14:creationId xmlns="" xmlns:p14="http://schemas.microsoft.com/office/powerpoint/2010/main" val="370555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smtClean="0">
                <a:latin typeface="Arial" pitchFamily="34" charset="0"/>
              </a:rPr>
              <a:t>Great</a:t>
            </a:r>
            <a:r>
              <a:rPr lang="en-US" kern="0" baseline="0" dirty="0" smtClean="0">
                <a:latin typeface="Arial" pitchFamily="34" charset="0"/>
              </a:rPr>
              <a:t> Leaders do 4 things Really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0" baseline="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baseline="0" dirty="0" smtClean="0">
                <a:latin typeface="Arial" pitchFamily="34" charset="0"/>
              </a:rPr>
              <a:t>Ask 20 people about their leadership model, and you will get 20 different answers. This is not based on traits, characteristics, habits, or personality – LEADERSHIP IS A SYSTEM OF ALIGNMENTS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smtClean="0">
                <a:latin typeface="Arial" pitchFamily="34" charset="0"/>
              </a:rPr>
              <a:t>Yes, it’s that simple – Plus the Courage of Your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smtClean="0">
                <a:latin typeface="Arial" pitchFamily="34" charset="0"/>
              </a:rPr>
              <a:t>The breakthrough here: Most approaches</a:t>
            </a:r>
            <a:r>
              <a:rPr lang="en-US" kern="0" baseline="0" dirty="0" smtClean="0">
                <a:latin typeface="Arial" pitchFamily="34" charset="0"/>
              </a:rPr>
              <a:t> to leadership are based on </a:t>
            </a:r>
            <a:r>
              <a:rPr lang="en-US" i="1" kern="0" baseline="0" dirty="0" smtClean="0">
                <a:latin typeface="Arial" pitchFamily="34" charset="0"/>
              </a:rPr>
              <a:t>habits, traits, personality, &amp; characteristics. – this gets everyone stuck, because these are not universal, and often situational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0" kern="0" baseline="0" dirty="0" smtClean="0">
                <a:latin typeface="Arial" pitchFamily="34" charset="0"/>
              </a:rPr>
              <a:t>The 4-Alignments is not based on these – it takes a </a:t>
            </a:r>
            <a:r>
              <a:rPr lang="en-US" i="1" u="sng" kern="0" baseline="0" dirty="0" smtClean="0">
                <a:latin typeface="Arial" pitchFamily="34" charset="0"/>
              </a:rPr>
              <a:t>Systems Approach </a:t>
            </a:r>
            <a:r>
              <a:rPr lang="en-US" i="0" u="none" kern="0" baseline="0" dirty="0" smtClean="0">
                <a:latin typeface="Arial" pitchFamily="34" charset="0"/>
              </a:rPr>
              <a:t> to leadership, making leadership an inter-dimensional discipline.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0" u="none" kern="0" baseline="0" dirty="0" smtClean="0">
                <a:latin typeface="Arial" pitchFamily="34" charset="0"/>
              </a:rPr>
              <a:t>Think of your computer as a 4-Alignments system – Hardware, Software, User-Interface, Upgrades</a:t>
            </a:r>
            <a:endParaRPr lang="en-US" i="0" kern="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Managers focus primarily on Operational</a:t>
            </a:r>
            <a:r>
              <a:rPr lang="en-US" baseline="0" dirty="0" smtClean="0">
                <a:latin typeface="Arial" pitchFamily="34" charset="0"/>
              </a:rPr>
              <a:t> issues – day-to-day; while great leaders emphasize all four dimensions.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TransAlignment</a:t>
            </a:r>
            <a:r>
              <a:rPr lang="en-US" baseline="0" dirty="0" smtClean="0">
                <a:latin typeface="Arial" pitchFamily="34" charset="0"/>
              </a:rPr>
              <a:t> is a new word to address the things that have been missing in alliances,  mediation, negotiations, long term relationships.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rPr>
              <a:t>Alliance Professionals have become one-dimensional – focusing on operations – without a model for Multi-Dimensional winning.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rPr>
              <a:t>This does not obsolete what you already know and do, but adds to your repertoire. It’s appropriate for long-term organizational relationships, it provides important frameworks and tools that can be used in a multitude of situations.</a:t>
            </a:r>
            <a:endParaRPr lang="en-US"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Think</a:t>
            </a:r>
            <a:r>
              <a:rPr lang="en-US" baseline="0" dirty="0" smtClean="0"/>
              <a:t> of these as the 4 Levers – for shifting any system</a:t>
            </a: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D7D0CB8-A53B-4D56-A23E-37FE6E05E385}" type="slidenum">
              <a:rPr lang="en-US" smtClean="0"/>
              <a:pPr/>
              <a:t>7</a:t>
            </a:fld>
            <a:endParaRPr lang="en-US"/>
          </a:p>
        </p:txBody>
      </p:sp>
    </p:spTree>
    <p:extLst>
      <p:ext uri="{BB962C8B-B14F-4D97-AF65-F5344CB8AC3E}">
        <p14:creationId xmlns="" xmlns:p14="http://schemas.microsoft.com/office/powerpoint/2010/main" val="188267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Aim of Strategy</a:t>
            </a:r>
            <a:r>
              <a:rPr lang="en-US" baseline="0" dirty="0" smtClean="0"/>
              <a:t> must be your </a:t>
            </a:r>
            <a:r>
              <a:rPr lang="en-US" b="1" baseline="0" dirty="0" smtClean="0"/>
              <a:t>Personal Brand – ASAP’s Brand &amp; Game</a:t>
            </a:r>
            <a:endParaRPr lang="en-US" b="1" dirty="0" smtClean="0"/>
          </a:p>
          <a:p>
            <a:r>
              <a:rPr lang="en-US" dirty="0" smtClean="0"/>
              <a:t>What is your Personal Vision</a:t>
            </a:r>
            <a:r>
              <a:rPr lang="en-US" baseline="0" dirty="0" smtClean="0"/>
              <a:t> &amp; Aspiration</a:t>
            </a:r>
            <a:endParaRPr lang="en-US" dirty="0" smtClean="0"/>
          </a:p>
          <a:p>
            <a:r>
              <a:rPr lang="en-US" dirty="0" smtClean="0"/>
              <a:t>Strategic Assets are not just physical</a:t>
            </a:r>
            <a:r>
              <a:rPr lang="en-US" baseline="0" dirty="0" smtClean="0"/>
              <a:t> – they are YOUR PERSONAL STRATEGIC ASSETS? </a:t>
            </a:r>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8</a:t>
            </a:fld>
            <a:endParaRPr lang="en-US"/>
          </a:p>
        </p:txBody>
      </p:sp>
    </p:spTree>
    <p:extLst>
      <p:ext uri="{BB962C8B-B14F-4D97-AF65-F5344CB8AC3E}">
        <p14:creationId xmlns="" xmlns:p14="http://schemas.microsoft.com/office/powerpoint/2010/main" val="349416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a:t>
            </a:r>
            <a:r>
              <a:rPr lang="en-US" baseline="0" dirty="0" smtClean="0"/>
              <a:t> company doesn’t have a Value Chain/Network/Eco-System Strategy, it is thinking too narrow </a:t>
            </a:r>
            <a:endParaRPr lang="en-US" dirty="0" smtClean="0"/>
          </a:p>
          <a:p>
            <a:r>
              <a:rPr lang="en-US" dirty="0" smtClean="0"/>
              <a:t>Must Think</a:t>
            </a:r>
            <a:r>
              <a:rPr lang="en-US" baseline="0" dirty="0" smtClean="0"/>
              <a:t> “Outside the Box” of our own company. First start by “connecting the boxes”</a:t>
            </a:r>
          </a:p>
          <a:p>
            <a:r>
              <a:rPr lang="en-US" baseline="0" dirty="0" smtClean="0"/>
              <a:t>The issue of Value &amp; Value Flow must be addressed</a:t>
            </a:r>
          </a:p>
          <a:p>
            <a:r>
              <a:rPr lang="en-US" baseline="0" dirty="0" smtClean="0"/>
              <a:t>If you don’t shift the Thinking to Value &amp; Competitive Advantage, you will be diminished to Cost and your Value will be Questionable. – the next slide shows why we have been stuck in an ARCHAIC VALUE Paradigm</a:t>
            </a:r>
            <a:endParaRPr lang="en-US" dirty="0"/>
          </a:p>
        </p:txBody>
      </p:sp>
      <p:sp>
        <p:nvSpPr>
          <p:cNvPr id="4" name="Slide Number Placeholder 3"/>
          <p:cNvSpPr>
            <a:spLocks noGrp="1"/>
          </p:cNvSpPr>
          <p:nvPr>
            <p:ph type="sldNum" sz="quarter" idx="10"/>
          </p:nvPr>
        </p:nvSpPr>
        <p:spPr/>
        <p:txBody>
          <a:bodyPr/>
          <a:lstStyle/>
          <a:p>
            <a:fld id="{7957718C-DF4F-456B-A02D-6883C3F95AFE}" type="slidenum">
              <a:rPr lang="en-US" smtClean="0"/>
              <a:pPr/>
              <a:t>9</a:t>
            </a:fld>
            <a:endParaRPr lang="en-US"/>
          </a:p>
        </p:txBody>
      </p:sp>
    </p:spTree>
    <p:extLst>
      <p:ext uri="{BB962C8B-B14F-4D97-AF65-F5344CB8AC3E}">
        <p14:creationId xmlns="" xmlns:p14="http://schemas.microsoft.com/office/powerpoint/2010/main" val="47257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8901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56868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284919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363229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106973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2898639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802040"/>
            <a:ext cx="10515600" cy="1325563"/>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590199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32147552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428590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10972800" y="6553200"/>
            <a:ext cx="1219200" cy="304800"/>
          </a:xfrm>
          <a:prstGeom prst="rect">
            <a:avLst/>
          </a:prstGeom>
          <a:ln/>
        </p:spPr>
        <p:txBody>
          <a:bodyPr/>
          <a:lstStyle>
            <a:lvl1pPr>
              <a:defRPr/>
            </a:lvl1pPr>
          </a:lstStyle>
          <a:p>
            <a:pPr eaLnBrk="0" fontAlgn="base" hangingPunct="0">
              <a:spcBef>
                <a:spcPct val="0"/>
              </a:spcBef>
              <a:spcAft>
                <a:spcPct val="0"/>
              </a:spcAft>
              <a:defRPr/>
            </a:pPr>
            <a:fld id="{FDD4FC20-6964-4701-B38A-9264A16D187C}" type="slidenum">
              <a:rPr lang="en-US" sz="2400">
                <a:solidFill>
                  <a:srgbClr val="000000"/>
                </a:solidFill>
                <a:latin typeface="Times New Roman" pitchFamily="18" charset="0"/>
              </a:rPr>
              <a:pPr eaLnBrk="0" fontAlgn="base" hangingPunct="0">
                <a:spcBef>
                  <a:spcPct val="0"/>
                </a:spcBef>
                <a:spcAft>
                  <a:spcPct val="0"/>
                </a:spcAft>
                <a:defRPr/>
              </a:pPr>
              <a:t>‹#›</a:t>
            </a:fld>
            <a:endParaRPr lang="en-US" sz="2400">
              <a:solidFill>
                <a:srgbClr val="000000"/>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30400" y="990600"/>
            <a:ext cx="9347200" cy="914400"/>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10972800" y="6553200"/>
            <a:ext cx="1219200" cy="304800"/>
          </a:xfrm>
          <a:prstGeom prst="rect">
            <a:avLst/>
          </a:prstGeom>
          <a:ln/>
        </p:spPr>
        <p:txBody>
          <a:bodyPr/>
          <a:lstStyle>
            <a:lvl1pPr>
              <a:defRPr/>
            </a:lvl1pPr>
          </a:lstStyle>
          <a:p>
            <a:pPr algn="l" eaLnBrk="0" hangingPunct="0">
              <a:defRPr/>
            </a:pPr>
            <a:fld id="{88471D6A-641A-4BC8-B823-45E5CA4DABD8}" type="slidenum">
              <a:rPr lang="en-US" sz="2400" b="0">
                <a:solidFill>
                  <a:srgbClr val="000000"/>
                </a:solidFill>
              </a:rPr>
              <a:pPr algn="l" eaLnBrk="0" hangingPunct="0">
                <a:defRPr/>
              </a:pPr>
              <a:t>‹#›</a:t>
            </a:fld>
            <a:endParaRPr lang="en-US" sz="2400" b="0">
              <a:solidFill>
                <a:srgbClr val="000000"/>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306151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470AED-73C7-403E-AC14-AAAD2E26A71D}" type="datetimeFigureOut">
              <a:rPr lang="en-US" smtClean="0"/>
              <a:pPr/>
              <a:t>4/10/2017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3"/>
          <p:cNvSpPr>
            <a:spLocks noGrp="1"/>
          </p:cNvSpPr>
          <p:nvPr userDrawn="1">
            <p:ph type="sldNum" sz="quarter" idx="12"/>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72112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317386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F470AED-73C7-403E-AC14-AAAD2E26A71D}" type="datetimeFigureOut">
              <a:rPr lang="en-US" smtClean="0"/>
              <a:pPr/>
              <a:t>4/10/2017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3"/>
          <p:cNvSpPr>
            <a:spLocks noGrp="1"/>
          </p:cNvSpPr>
          <p:nvPr userDrawn="1">
            <p:ph type="sldNum" sz="quarter" idx="12"/>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407351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5766" y="2664188"/>
            <a:ext cx="10515600" cy="1325563"/>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314051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F470AED-73C7-403E-AC14-AAAD2E26A71D}" type="datetimeFigureOut">
              <a:rPr lang="en-US" smtClean="0"/>
              <a:pPr/>
              <a:t>4/10/2017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3"/>
          <p:cNvSpPr>
            <a:spLocks noGrp="1"/>
          </p:cNvSpPr>
          <p:nvPr userDrawn="1">
            <p:ph type="sldNum" sz="quarter" idx="12"/>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2502850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3"/>
          <p:cNvSpPr>
            <a:spLocks noGrp="1"/>
          </p:cNvSpPr>
          <p:nvPr userDrawn="1">
            <p:ph type="sldNum" sz="quarter" idx="12"/>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54501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3"/>
          <p:cNvSpPr>
            <a:spLocks noGrp="1"/>
          </p:cNvSpPr>
          <p:nvPr userDrawn="1">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299645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0" y="0"/>
            <a:ext cx="12188952" cy="1535808"/>
          </a:xfrm>
          <a:prstGeom prst="rect">
            <a:avLst/>
          </a:prstGeom>
        </p:spPr>
      </p:pic>
      <p:pic>
        <p:nvPicPr>
          <p:cNvPr id="3" name="Picture 1"/>
          <p:cNvPicPr>
            <a:picLocks noChangeAspect="1" noChangeArrowheads="1"/>
          </p:cNvPicPr>
          <p:nvPr userDrawn="1"/>
        </p:nvPicPr>
        <p:blipFill>
          <a:blip r:embed="rId10" cstate="print"/>
          <a:srcRect/>
          <a:stretch>
            <a:fillRect/>
          </a:stretch>
        </p:blipFill>
        <p:spPr bwMode="auto">
          <a:xfrm>
            <a:off x="210118" y="6562702"/>
            <a:ext cx="1031828" cy="199053"/>
          </a:xfrm>
          <a:prstGeom prst="rect">
            <a:avLst/>
          </a:prstGeom>
          <a:noFill/>
          <a:ln w="9525">
            <a:noFill/>
            <a:miter lim="800000"/>
            <a:headEnd/>
            <a:tailEnd/>
          </a:ln>
        </p:spPr>
      </p:pic>
      <p:sp>
        <p:nvSpPr>
          <p:cNvPr id="4" name="TextBox 3"/>
          <p:cNvSpPr txBox="1"/>
          <p:nvPr userDrawn="1"/>
        </p:nvSpPr>
        <p:spPr>
          <a:xfrm>
            <a:off x="1187367" y="6523635"/>
            <a:ext cx="1136273" cy="276999"/>
          </a:xfrm>
          <a:prstGeom prst="rect">
            <a:avLst/>
          </a:prstGeom>
          <a:noFill/>
        </p:spPr>
        <p:txBody>
          <a:bodyPr wrap="none" rtlCol="0">
            <a:spAutoFit/>
          </a:bodyPr>
          <a:lstStyle/>
          <a:p>
            <a:r>
              <a:rPr lang="en-US" sz="1200" dirty="0" smtClean="0"/>
              <a:t>Copyright 2017</a:t>
            </a:r>
            <a:endParaRPr lang="en-US" sz="1200" dirty="0"/>
          </a:p>
        </p:txBody>
      </p:sp>
      <p:sp>
        <p:nvSpPr>
          <p:cNvPr id="5" name="Slide Number Placeholder 3"/>
          <p:cNvSpPr>
            <a:spLocks noGrp="1"/>
          </p:cNvSpPr>
          <p:nvPr userDrawn="1">
            <p:ph type="sldNum" sz="quarter" idx="4"/>
          </p:nvPr>
        </p:nvSpPr>
        <p:spPr>
          <a:xfrm>
            <a:off x="10972800" y="6553200"/>
            <a:ext cx="1219200" cy="304800"/>
          </a:xfrm>
          <a:prstGeom prst="rect">
            <a:avLst/>
          </a:prstGeo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2703952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cstate="print">
            <a:extLst>
              <a:ext uri="{28A0092B-C50C-407E-A947-70E740481C1C}">
                <a14:useLocalDpi xmlns="" xmlns:a14="http://schemas.microsoft.com/office/drawing/2010/main" val="0"/>
              </a:ext>
            </a:extLst>
          </a:blip>
          <a:srcRect l="9924" r="1657"/>
          <a:stretch>
            <a:fillRect/>
          </a:stretch>
        </p:blipFill>
        <p:spPr>
          <a:xfrm>
            <a:off x="1" y="0"/>
            <a:ext cx="12192000" cy="853227"/>
          </a:xfrm>
          <a:prstGeom prst="rect">
            <a:avLst/>
          </a:prstGeom>
        </p:spPr>
      </p:pic>
      <p:pic>
        <p:nvPicPr>
          <p:cNvPr id="3" name="Picture 1"/>
          <p:cNvPicPr>
            <a:picLocks noChangeAspect="1" noChangeArrowheads="1"/>
          </p:cNvPicPr>
          <p:nvPr userDrawn="1"/>
        </p:nvPicPr>
        <p:blipFill>
          <a:blip r:embed="rId13" cstate="print"/>
          <a:srcRect/>
          <a:stretch>
            <a:fillRect/>
          </a:stretch>
        </p:blipFill>
        <p:spPr bwMode="auto">
          <a:xfrm>
            <a:off x="210118" y="6562702"/>
            <a:ext cx="1031828" cy="199053"/>
          </a:xfrm>
          <a:prstGeom prst="rect">
            <a:avLst/>
          </a:prstGeom>
          <a:noFill/>
          <a:ln w="9525">
            <a:noFill/>
            <a:miter lim="800000"/>
            <a:headEnd/>
            <a:tailEnd/>
          </a:ln>
        </p:spPr>
      </p:pic>
      <p:sp>
        <p:nvSpPr>
          <p:cNvPr id="4" name="TextBox 3"/>
          <p:cNvSpPr txBox="1"/>
          <p:nvPr userDrawn="1"/>
        </p:nvSpPr>
        <p:spPr>
          <a:xfrm>
            <a:off x="1187367" y="6523635"/>
            <a:ext cx="1136273" cy="276999"/>
          </a:xfrm>
          <a:prstGeom prst="rect">
            <a:avLst/>
          </a:prstGeom>
          <a:noFill/>
        </p:spPr>
        <p:txBody>
          <a:bodyPr wrap="none" rtlCol="0">
            <a:spAutoFit/>
          </a:bodyPr>
          <a:lstStyle/>
          <a:p>
            <a:r>
              <a:rPr lang="en-US" sz="1200" dirty="0" smtClean="0"/>
              <a:t>Copyright 2017</a:t>
            </a:r>
            <a:endParaRPr lang="en-US" sz="1200" dirty="0"/>
          </a:p>
        </p:txBody>
      </p:sp>
      <p:sp>
        <p:nvSpPr>
          <p:cNvPr id="5" name="Slide Number Placeholder 3"/>
          <p:cNvSpPr>
            <a:spLocks noGrp="1"/>
          </p:cNvSpPr>
          <p:nvPr userDrawn="1">
            <p:ph type="sldNum" sz="quarter" idx="4"/>
          </p:nvPr>
        </p:nvSpPr>
        <p:spPr>
          <a:xfrm>
            <a:off x="10972800" y="6553200"/>
            <a:ext cx="1219200" cy="304800"/>
          </a:xfrm>
          <a:prstGeom prst="rect">
            <a:avLst/>
          </a:prstGeo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 xmlns:p14="http://schemas.microsoft.com/office/powerpoint/2010/main" val="220297021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eg"/><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png"/><Relationship Id="rId18" Type="http://schemas.openxmlformats.org/officeDocument/2006/relationships/image" Target="../media/image60.jpeg"/><Relationship Id="rId3" Type="http://schemas.openxmlformats.org/officeDocument/2006/relationships/image" Target="../media/image45.jpeg"/><Relationship Id="rId21" Type="http://schemas.openxmlformats.org/officeDocument/2006/relationships/image" Target="../media/image62.png"/><Relationship Id="rId7" Type="http://schemas.openxmlformats.org/officeDocument/2006/relationships/image" Target="../media/image49.jpeg"/><Relationship Id="rId12" Type="http://schemas.openxmlformats.org/officeDocument/2006/relationships/image" Target="../media/image54.png"/><Relationship Id="rId17" Type="http://schemas.openxmlformats.org/officeDocument/2006/relationships/image" Target="../media/image59.jpeg"/><Relationship Id="rId2" Type="http://schemas.openxmlformats.org/officeDocument/2006/relationships/notesSlide" Target="../notesSlides/notesSlide19.xml"/><Relationship Id="rId16" Type="http://schemas.openxmlformats.org/officeDocument/2006/relationships/image" Target="../media/image58.png"/><Relationship Id="rId20"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47.png"/><Relationship Id="rId15" Type="http://schemas.openxmlformats.org/officeDocument/2006/relationships/image" Target="../media/image57.jpeg"/><Relationship Id="rId10" Type="http://schemas.openxmlformats.org/officeDocument/2006/relationships/image" Target="../media/image52.png"/><Relationship Id="rId19" Type="http://schemas.openxmlformats.org/officeDocument/2006/relationships/image" Target="../media/image4.pn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png"/><Relationship Id="rId22"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65.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6.jpe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9962389" y="6008304"/>
            <a:ext cx="2178134" cy="844353"/>
          </a:xfrm>
          <a:prstGeom prst="rect">
            <a:avLst/>
          </a:prstGeom>
          <a:noFill/>
          <a:ln w="9525">
            <a:noFill/>
            <a:miter lim="800000"/>
            <a:headEnd/>
            <a:tailEnd/>
          </a:ln>
        </p:spPr>
      </p:pic>
      <p:sp>
        <p:nvSpPr>
          <p:cNvPr id="2" name="Title 1"/>
          <p:cNvSpPr>
            <a:spLocks noGrp="1"/>
          </p:cNvSpPr>
          <p:nvPr>
            <p:ph type="ctrTitle"/>
          </p:nvPr>
        </p:nvSpPr>
        <p:spPr>
          <a:xfrm>
            <a:off x="6666814" y="1438847"/>
            <a:ext cx="5070763" cy="2900397"/>
          </a:xfrm>
        </p:spPr>
        <p:txBody>
          <a:bodyPr/>
          <a:lstStyle/>
          <a:p>
            <a:pPr lvl="0"/>
            <a:r>
              <a:rPr lang="en-US" sz="1800" dirty="0" smtClean="0"/>
              <a:t>In the nearly twenty years since ASAP’s founding,</a:t>
            </a:r>
            <a:br>
              <a:rPr lang="en-US" sz="1800" dirty="0" smtClean="0"/>
            </a:br>
            <a:r>
              <a:rPr lang="en-US" sz="1800" dirty="0" smtClean="0"/>
              <a:t>the world has embraced alliances, collaboration, and interconnected eco-systems  as normal and valuable. </a:t>
            </a:r>
            <a:br>
              <a:rPr lang="en-US" sz="1800" dirty="0" smtClean="0"/>
            </a:br>
            <a:r>
              <a:rPr lang="en-US" sz="1400" dirty="0" smtClean="0"/>
              <a:t/>
            </a:r>
            <a:br>
              <a:rPr lang="en-US" sz="1400" dirty="0" smtClean="0"/>
            </a:br>
            <a:r>
              <a:rPr lang="en-US" sz="1800" dirty="0" smtClean="0"/>
              <a:t>The word “alliances,”</a:t>
            </a:r>
            <a:br>
              <a:rPr lang="en-US" sz="1800" dirty="0" smtClean="0"/>
            </a:br>
            <a:r>
              <a:rPr lang="en-US" sz="1800" dirty="0" smtClean="0"/>
              <a:t> which used to be shunned and scorned, </a:t>
            </a:r>
            <a:br>
              <a:rPr lang="en-US" sz="1800" dirty="0" smtClean="0"/>
            </a:br>
            <a:r>
              <a:rPr lang="en-US" sz="1800" dirty="0" smtClean="0"/>
              <a:t>is now embraced, cherished, and endorsed.</a:t>
            </a:r>
            <a:br>
              <a:rPr lang="en-US" sz="1800" dirty="0" smtClean="0"/>
            </a:br>
            <a:r>
              <a:rPr lang="en-US" sz="1400" dirty="0" smtClean="0"/>
              <a:t/>
            </a:r>
            <a:br>
              <a:rPr lang="en-US" sz="1400" dirty="0" smtClean="0"/>
            </a:br>
            <a:r>
              <a:rPr lang="en-US" sz="1800" dirty="0" smtClean="0"/>
              <a:t>Why, then, are we -- the strongest advocates of alliances -- not seeing more C-Suite recognition for Managing Alliances? </a:t>
            </a:r>
            <a:endParaRPr lang="en-US" sz="1800" dirty="0"/>
          </a:p>
        </p:txBody>
      </p:sp>
      <p:pic>
        <p:nvPicPr>
          <p:cNvPr id="10" name="Picture 9"/>
          <p:cNvPicPr/>
          <p:nvPr/>
        </p:nvPicPr>
        <p:blipFill>
          <a:blip r:embed="rId4" cstate="print"/>
          <a:srcRect l="2443" r="8335"/>
          <a:stretch>
            <a:fillRect/>
          </a:stretch>
        </p:blipFill>
        <p:spPr bwMode="auto">
          <a:xfrm>
            <a:off x="665024" y="1585701"/>
            <a:ext cx="5738007" cy="4914900"/>
          </a:xfrm>
          <a:prstGeom prst="rect">
            <a:avLst/>
          </a:prstGeom>
          <a:noFill/>
          <a:ln w="9525">
            <a:noFill/>
            <a:miter lim="800000"/>
            <a:headEnd/>
            <a:tailEnd/>
          </a:ln>
        </p:spPr>
      </p:pic>
      <p:sp>
        <p:nvSpPr>
          <p:cNvPr id="11" name="Subtitle 2"/>
          <p:cNvSpPr txBox="1">
            <a:spLocks/>
          </p:cNvSpPr>
          <p:nvPr/>
        </p:nvSpPr>
        <p:spPr>
          <a:xfrm>
            <a:off x="894021" y="2101755"/>
            <a:ext cx="5240741" cy="3561108"/>
          </a:xfrm>
          <a:prstGeom prst="rect">
            <a:avLst/>
          </a:prstGeom>
        </p:spPr>
        <p:txBody>
          <a:bodyPr spcFirstLastPara="1" numCol="1">
            <a:prstTxWarp prst="textButton">
              <a:avLst>
                <a:gd name="adj" fmla="val 10641045"/>
              </a:avLst>
            </a:prstTxWarp>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smtClean="0">
                <a:ln>
                  <a:noFill/>
                </a:ln>
                <a:solidFill>
                  <a:srgbClr val="FFFF00"/>
                </a:solidFill>
                <a:effectLst/>
                <a:uLnTx/>
                <a:uFillTx/>
                <a:latin typeface="Engravers MT" pitchFamily="18" charset="0"/>
                <a:ea typeface="+mn-ea"/>
                <a:cs typeface="+mn-cs"/>
              </a:rPr>
              <a:t>  </a:t>
            </a: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T</a:t>
            </a:r>
            <a:r>
              <a:rPr kumimoji="0" lang="en-US" sz="60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he</a:t>
            </a: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 R</a:t>
            </a:r>
            <a:r>
              <a:rPr kumimoji="0" lang="en-US" sz="60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oad</a:t>
            </a: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 </a:t>
            </a:r>
            <a:b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b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 </a:t>
            </a:r>
            <a:r>
              <a:rPr kumimoji="0" lang="en-US" sz="48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to the  </a:t>
            </a: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
            </a:r>
            <a:b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b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 </a:t>
            </a:r>
            <a:r>
              <a:rPr kumimoji="0" lang="en-US" sz="88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C</a:t>
            </a: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a:t>
            </a:r>
            <a:r>
              <a:rPr kumimoji="0" lang="en-US" sz="8000" b="1" i="0" u="none" strike="noStrike" kern="1200" cap="none" spc="0" normalizeH="0" baseline="0" noProof="0" dirty="0" err="1"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S</a:t>
            </a:r>
            <a:r>
              <a:rPr kumimoji="0" lang="en-US" sz="6600" b="1" i="0" u="none" strike="noStrike" kern="1200" cap="none" spc="0" normalizeH="0" baseline="0" noProof="0" dirty="0" err="1"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uiTe</a:t>
            </a:r>
            <a:endParaRPr kumimoji="0" lang="en-US" sz="7200" b="1" i="0" u="none" strike="noStrike" kern="1200" cap="none" spc="0" normalizeH="0" baseline="0" noProof="0" dirty="0">
              <a:ln>
                <a:noFill/>
              </a:ln>
              <a:solidFill>
                <a:srgbClr val="FFFF00"/>
              </a:solidFill>
              <a:effectLst>
                <a:glow rad="139700">
                  <a:schemeClr val="accent2">
                    <a:satMod val="175000"/>
                    <a:alpha val="40000"/>
                  </a:schemeClr>
                </a:glow>
              </a:effectLst>
              <a:uLnTx/>
              <a:uFillTx/>
              <a:latin typeface="Engravers MT" pitchFamily="18" charset="0"/>
              <a:ea typeface="+mn-ea"/>
              <a:cs typeface="+mn-cs"/>
            </a:endParaRPr>
          </a:p>
        </p:txBody>
      </p:sp>
      <p:sp>
        <p:nvSpPr>
          <p:cNvPr id="12" name="Slide Number Placeholder 3"/>
          <p:cNvSpPr>
            <a:spLocks noGrp="1"/>
          </p:cNvSpPr>
          <p:nvPr>
            <p:ph type="sldNum" sz="quarter" idx="10"/>
          </p:nvPr>
        </p:nvSpPr>
        <p:spPr>
          <a:xfrm>
            <a:off x="10213240" y="6373910"/>
            <a:ext cx="1219200" cy="304800"/>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1</a:t>
            </a:fld>
            <a:endParaRPr lang="en-US" dirty="0">
              <a:solidFill>
                <a:srgbClr val="000000"/>
              </a:solidFill>
            </a:endParaRPr>
          </a:p>
        </p:txBody>
      </p:sp>
      <p:sp>
        <p:nvSpPr>
          <p:cNvPr id="14" name="Plaque 13"/>
          <p:cNvSpPr/>
          <p:nvPr/>
        </p:nvSpPr>
        <p:spPr>
          <a:xfrm>
            <a:off x="6716688" y="4538751"/>
            <a:ext cx="4887879" cy="1845425"/>
          </a:xfrm>
          <a:prstGeom prst="plaque">
            <a:avLst>
              <a:gd name="adj" fmla="val 21171"/>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94277" y="4525551"/>
            <a:ext cx="4555067" cy="1785104"/>
          </a:xfrm>
          <a:prstGeom prst="rect">
            <a:avLst/>
          </a:prstGeom>
          <a:noFill/>
          <a:ln>
            <a:noFill/>
          </a:ln>
        </p:spPr>
        <p:txBody>
          <a:bodyPr wrap="square" rtlCol="0">
            <a:spAutoFit/>
          </a:bodyPr>
          <a:lstStyle/>
          <a:p>
            <a:pPr algn="ctr"/>
            <a:r>
              <a:rPr lang="en-US" sz="2400" b="1" dirty="0" smtClean="0">
                <a:solidFill>
                  <a:srgbClr val="C00000"/>
                </a:solidFill>
                <a:latin typeface="Arial Black" pitchFamily="34" charset="0"/>
              </a:rPr>
              <a:t>Key Points</a:t>
            </a:r>
          </a:p>
          <a:p>
            <a:pPr lvl="1">
              <a:buFont typeface="Arial" pitchFamily="34" charset="0"/>
              <a:buChar char="•"/>
            </a:pPr>
            <a:r>
              <a:rPr lang="en-US" dirty="0" smtClean="0"/>
              <a:t> Victims of Self Imprisonment</a:t>
            </a:r>
          </a:p>
          <a:p>
            <a:pPr lvl="1">
              <a:buFont typeface="Arial" pitchFamily="34" charset="0"/>
              <a:buChar char="•"/>
            </a:pPr>
            <a:r>
              <a:rPr lang="en-US" dirty="0" smtClean="0"/>
              <a:t> Why Thought Leadership is Essential</a:t>
            </a:r>
          </a:p>
          <a:p>
            <a:pPr lvl="1">
              <a:buFont typeface="Arial" pitchFamily="34" charset="0"/>
              <a:buChar char="•"/>
            </a:pPr>
            <a:r>
              <a:rPr lang="en-US" dirty="0" smtClean="0"/>
              <a:t> What Alliance Professionals Must Do</a:t>
            </a:r>
          </a:p>
          <a:p>
            <a:pPr algn="ctr"/>
            <a:r>
              <a:rPr lang="en-US" sz="3200" i="1" dirty="0" smtClean="0">
                <a:solidFill>
                  <a:srgbClr val="002060"/>
                </a:solidFill>
                <a:effectLst>
                  <a:glow rad="139700">
                    <a:schemeClr val="accent4">
                      <a:satMod val="175000"/>
                      <a:alpha val="40000"/>
                    </a:schemeClr>
                  </a:glow>
                </a:effectLst>
                <a:latin typeface="Arial Black" pitchFamily="34" charset="0"/>
              </a:rPr>
              <a:t>CHANGE </a:t>
            </a:r>
            <a:r>
              <a:rPr lang="en-US" sz="2600" i="1" dirty="0" smtClean="0">
                <a:solidFill>
                  <a:srgbClr val="002060"/>
                </a:solidFill>
                <a:effectLst>
                  <a:glow rad="139700">
                    <a:schemeClr val="accent4">
                      <a:satMod val="175000"/>
                      <a:alpha val="40000"/>
                    </a:schemeClr>
                  </a:glow>
                </a:effectLst>
                <a:latin typeface="Arial Black" pitchFamily="34" charset="0"/>
              </a:rPr>
              <a:t>THE</a:t>
            </a:r>
            <a:r>
              <a:rPr lang="en-US" sz="3200" i="1" dirty="0" smtClean="0">
                <a:solidFill>
                  <a:srgbClr val="002060"/>
                </a:solidFill>
                <a:effectLst>
                  <a:glow rad="139700">
                    <a:schemeClr val="accent4">
                      <a:satMod val="175000"/>
                      <a:alpha val="40000"/>
                    </a:schemeClr>
                  </a:glow>
                </a:effectLst>
                <a:latin typeface="Arial Black" pitchFamily="34" charset="0"/>
              </a:rPr>
              <a:t> GAME</a:t>
            </a:r>
            <a:r>
              <a:rPr lang="en-US" sz="3200" dirty="0" smtClean="0">
                <a:solidFill>
                  <a:srgbClr val="002060"/>
                </a:solidFill>
                <a:effectLst>
                  <a:glow rad="139700">
                    <a:schemeClr val="accent4">
                      <a:satMod val="175000"/>
                      <a:alpha val="40000"/>
                    </a:schemeClr>
                  </a:glow>
                </a:effectLst>
                <a:latin typeface="Arial Black" pitchFamily="34" charset="0"/>
              </a:rPr>
              <a:t> </a:t>
            </a:r>
            <a:endParaRPr lang="en-US" sz="3200" dirty="0">
              <a:solidFill>
                <a:srgbClr val="002060"/>
              </a:solidFill>
              <a:effectLst>
                <a:glow rad="139700">
                  <a:schemeClr val="accent4">
                    <a:satMod val="175000"/>
                    <a:alpha val="40000"/>
                  </a:schemeClr>
                </a:glow>
              </a:effectLst>
              <a:latin typeface="Arial Black" pitchFamily="34" charset="0"/>
            </a:endParaRPr>
          </a:p>
        </p:txBody>
      </p:sp>
      <p:sp>
        <p:nvSpPr>
          <p:cNvPr id="6" name="TextBox 5"/>
          <p:cNvSpPr txBox="1"/>
          <p:nvPr/>
        </p:nvSpPr>
        <p:spPr>
          <a:xfrm>
            <a:off x="7971126" y="6337448"/>
            <a:ext cx="2728632" cy="369332"/>
          </a:xfrm>
          <a:prstGeom prst="rect">
            <a:avLst/>
          </a:prstGeom>
          <a:noFill/>
        </p:spPr>
        <p:txBody>
          <a:bodyPr wrap="none" rtlCol="0">
            <a:spAutoFit/>
          </a:bodyPr>
          <a:lstStyle/>
          <a:p>
            <a:pPr algn="ctr"/>
            <a:r>
              <a:rPr lang="en-US" b="1" dirty="0" smtClean="0">
                <a:solidFill>
                  <a:srgbClr val="002060"/>
                </a:solidFill>
                <a:latin typeface="Arial Black" pitchFamily="34" charset="0"/>
              </a:rPr>
              <a:t>Robert Porter Lynch</a:t>
            </a:r>
          </a:p>
        </p:txBody>
      </p:sp>
      <p:sp>
        <p:nvSpPr>
          <p:cNvPr id="16" name="TextBox 15"/>
          <p:cNvSpPr txBox="1"/>
          <p:nvPr/>
        </p:nvSpPr>
        <p:spPr>
          <a:xfrm>
            <a:off x="2740849" y="6547751"/>
            <a:ext cx="2034339" cy="276999"/>
          </a:xfrm>
          <a:prstGeom prst="rect">
            <a:avLst/>
          </a:prstGeom>
          <a:noFill/>
        </p:spPr>
        <p:txBody>
          <a:bodyPr wrap="none" rtlCol="0">
            <a:spAutoFit/>
          </a:bodyPr>
          <a:lstStyle/>
          <a:p>
            <a:pPr algn="ctr"/>
            <a:r>
              <a:rPr lang="en-US" sz="1200" i="1" dirty="0" smtClean="0"/>
              <a:t>RobertLynch@Warrenco.com</a:t>
            </a:r>
            <a:endParaRPr lang="en-US" i="1" dirty="0"/>
          </a:p>
        </p:txBody>
      </p:sp>
    </p:spTree>
    <p:extLst>
      <p:ext uri="{BB962C8B-B14F-4D97-AF65-F5344CB8AC3E}">
        <p14:creationId xmlns="" xmlns:p14="http://schemas.microsoft.com/office/powerpoint/2010/main" val="3559578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679170" y="1562793"/>
            <a:ext cx="9670571" cy="3973483"/>
          </a:xfrm>
          <a:prstGeom prst="rect">
            <a:avLst/>
          </a:prstGeom>
          <a:noFill/>
          <a:ln w="9525">
            <a:noFill/>
            <a:miter lim="800000"/>
            <a:headEnd/>
            <a:tailEnd/>
          </a:ln>
        </p:spPr>
      </p:pic>
      <p:pic>
        <p:nvPicPr>
          <p:cNvPr id="37" name="Picture 5"/>
          <p:cNvPicPr>
            <a:picLocks noChangeAspect="1" noChangeArrowheads="1"/>
          </p:cNvPicPr>
          <p:nvPr/>
        </p:nvPicPr>
        <p:blipFill>
          <a:blip r:embed="rId4" cstate="print"/>
          <a:srcRect/>
          <a:stretch>
            <a:fillRect/>
          </a:stretch>
        </p:blipFill>
        <p:spPr bwMode="auto">
          <a:xfrm>
            <a:off x="9962389" y="6008304"/>
            <a:ext cx="2178134" cy="844353"/>
          </a:xfrm>
          <a:prstGeom prst="rect">
            <a:avLst/>
          </a:prstGeom>
          <a:noFill/>
          <a:ln w="9525">
            <a:noFill/>
            <a:miter lim="800000"/>
            <a:headEnd/>
            <a:tailEnd/>
          </a:ln>
        </p:spPr>
      </p:pic>
      <p:sp>
        <p:nvSpPr>
          <p:cNvPr id="13" name="Oval Callout 12"/>
          <p:cNvSpPr/>
          <p:nvPr/>
        </p:nvSpPr>
        <p:spPr>
          <a:xfrm>
            <a:off x="702678" y="2794079"/>
            <a:ext cx="1275751" cy="668325"/>
          </a:xfrm>
          <a:prstGeom prst="wedgeEllipseCallout">
            <a:avLst>
              <a:gd name="adj1" fmla="val 30242"/>
              <a:gd name="adj2" fmla="val 115189"/>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dirty="0" smtClean="0">
                <a:solidFill>
                  <a:srgbClr val="002060"/>
                </a:solidFill>
                <a:latin typeface="Arial Narrow" pitchFamily="34" charset="0"/>
              </a:rPr>
              <a:t>It’s a</a:t>
            </a:r>
            <a:br>
              <a:rPr lang="en-US" dirty="0" smtClean="0">
                <a:solidFill>
                  <a:srgbClr val="002060"/>
                </a:solidFill>
                <a:latin typeface="Arial Narrow" pitchFamily="34" charset="0"/>
              </a:rPr>
            </a:br>
            <a:r>
              <a:rPr lang="en-US" dirty="0" smtClean="0">
                <a:solidFill>
                  <a:srgbClr val="002060"/>
                </a:solidFill>
                <a:latin typeface="Arial Narrow" pitchFamily="34" charset="0"/>
              </a:rPr>
              <a:t>Snake!</a:t>
            </a:r>
            <a:endParaRPr lang="en-US" dirty="0">
              <a:solidFill>
                <a:srgbClr val="002060"/>
              </a:solidFill>
              <a:latin typeface="Arial Narrow" pitchFamily="34" charset="0"/>
            </a:endParaRPr>
          </a:p>
        </p:txBody>
      </p:sp>
      <p:sp>
        <p:nvSpPr>
          <p:cNvPr id="15" name="Rounded Rectangle 14"/>
          <p:cNvSpPr/>
          <p:nvPr/>
        </p:nvSpPr>
        <p:spPr>
          <a:xfrm>
            <a:off x="5124621" y="3078177"/>
            <a:ext cx="713895" cy="3502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endParaRPr lang="en-US" sz="4000">
              <a:latin typeface="Arial Narrow" pitchFamily="34" charset="0"/>
            </a:endParaRPr>
          </a:p>
        </p:txBody>
      </p:sp>
      <p:sp>
        <p:nvSpPr>
          <p:cNvPr id="19" name="Rounded Rectangle 18"/>
          <p:cNvSpPr/>
          <p:nvPr/>
        </p:nvSpPr>
        <p:spPr>
          <a:xfrm>
            <a:off x="6029214" y="3394796"/>
            <a:ext cx="713895" cy="3502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endParaRPr lang="en-US" sz="4000">
              <a:latin typeface="Arial Narrow" pitchFamily="34" charset="0"/>
            </a:endParaRPr>
          </a:p>
        </p:txBody>
      </p:sp>
      <p:sp>
        <p:nvSpPr>
          <p:cNvPr id="21" name="Oval Callout 20"/>
          <p:cNvSpPr/>
          <p:nvPr/>
        </p:nvSpPr>
        <p:spPr>
          <a:xfrm>
            <a:off x="2104203" y="2196099"/>
            <a:ext cx="1137762" cy="642746"/>
          </a:xfrm>
          <a:prstGeom prst="wedgeEllipseCallout">
            <a:avLst>
              <a:gd name="adj1" fmla="val 126924"/>
              <a:gd name="adj2" fmla="val 198516"/>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dirty="0">
                <a:solidFill>
                  <a:srgbClr val="002060"/>
                </a:solidFill>
                <a:latin typeface="Arial Narrow" pitchFamily="34" charset="0"/>
              </a:rPr>
              <a:t>It’s a</a:t>
            </a:r>
            <a:br>
              <a:rPr lang="en-US" dirty="0">
                <a:solidFill>
                  <a:srgbClr val="002060"/>
                </a:solidFill>
                <a:latin typeface="Arial Narrow" pitchFamily="34" charset="0"/>
              </a:rPr>
            </a:br>
            <a:r>
              <a:rPr lang="en-US" dirty="0">
                <a:solidFill>
                  <a:srgbClr val="002060"/>
                </a:solidFill>
                <a:latin typeface="Arial Narrow" pitchFamily="34" charset="0"/>
              </a:rPr>
              <a:t>Carpet!</a:t>
            </a:r>
          </a:p>
        </p:txBody>
      </p:sp>
      <p:sp>
        <p:nvSpPr>
          <p:cNvPr id="22" name="Oval Callout 21"/>
          <p:cNvSpPr/>
          <p:nvPr/>
        </p:nvSpPr>
        <p:spPr>
          <a:xfrm>
            <a:off x="5040975" y="3478940"/>
            <a:ext cx="861062" cy="672791"/>
          </a:xfrm>
          <a:prstGeom prst="wedgeEllipseCallout">
            <a:avLst>
              <a:gd name="adj1" fmla="val 25524"/>
              <a:gd name="adj2" fmla="val 85101"/>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dirty="0">
                <a:solidFill>
                  <a:srgbClr val="002060"/>
                </a:solidFill>
                <a:latin typeface="Arial Narrow" pitchFamily="34" charset="0"/>
              </a:rPr>
              <a:t>It’s a</a:t>
            </a:r>
            <a:br>
              <a:rPr lang="en-US" dirty="0">
                <a:solidFill>
                  <a:srgbClr val="002060"/>
                </a:solidFill>
                <a:latin typeface="Arial Narrow" pitchFamily="34" charset="0"/>
              </a:rPr>
            </a:br>
            <a:r>
              <a:rPr lang="en-US" dirty="0">
                <a:solidFill>
                  <a:srgbClr val="002060"/>
                </a:solidFill>
                <a:latin typeface="Arial Narrow" pitchFamily="34" charset="0"/>
              </a:rPr>
              <a:t>Tree!</a:t>
            </a:r>
          </a:p>
        </p:txBody>
      </p:sp>
      <p:sp>
        <p:nvSpPr>
          <p:cNvPr id="23" name="Oval Callout 22"/>
          <p:cNvSpPr/>
          <p:nvPr/>
        </p:nvSpPr>
        <p:spPr>
          <a:xfrm>
            <a:off x="6899564" y="2988486"/>
            <a:ext cx="914389" cy="619433"/>
          </a:xfrm>
          <a:prstGeom prst="wedgeEllipseCallout">
            <a:avLst>
              <a:gd name="adj1" fmla="val 24187"/>
              <a:gd name="adj2" fmla="val 93013"/>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dirty="0">
                <a:solidFill>
                  <a:srgbClr val="002060"/>
                </a:solidFill>
                <a:latin typeface="Arial Narrow" pitchFamily="34" charset="0"/>
              </a:rPr>
              <a:t>It’s a</a:t>
            </a:r>
            <a:br>
              <a:rPr lang="en-US" dirty="0">
                <a:solidFill>
                  <a:srgbClr val="002060"/>
                </a:solidFill>
                <a:latin typeface="Arial Narrow" pitchFamily="34" charset="0"/>
              </a:rPr>
            </a:br>
            <a:r>
              <a:rPr lang="en-US" dirty="0">
                <a:solidFill>
                  <a:srgbClr val="002060"/>
                </a:solidFill>
                <a:latin typeface="Arial Narrow" pitchFamily="34" charset="0"/>
              </a:rPr>
              <a:t>Rope!</a:t>
            </a:r>
          </a:p>
        </p:txBody>
      </p:sp>
      <p:sp>
        <p:nvSpPr>
          <p:cNvPr id="24" name="Oval Callout 23"/>
          <p:cNvSpPr/>
          <p:nvPr/>
        </p:nvSpPr>
        <p:spPr>
          <a:xfrm>
            <a:off x="7980222" y="2983674"/>
            <a:ext cx="1034151" cy="679353"/>
          </a:xfrm>
          <a:prstGeom prst="wedgeEllipseCallout">
            <a:avLst>
              <a:gd name="adj1" fmla="val -1085"/>
              <a:gd name="adj2" fmla="val 85372"/>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dirty="0">
                <a:solidFill>
                  <a:srgbClr val="002060"/>
                </a:solidFill>
                <a:latin typeface="Arial Narrow" pitchFamily="34" charset="0"/>
              </a:rPr>
              <a:t>It’s a</a:t>
            </a:r>
            <a:br>
              <a:rPr lang="en-US" dirty="0">
                <a:solidFill>
                  <a:srgbClr val="002060"/>
                </a:solidFill>
                <a:latin typeface="Arial Narrow" pitchFamily="34" charset="0"/>
              </a:rPr>
            </a:br>
            <a:r>
              <a:rPr lang="en-US" dirty="0" err="1">
                <a:solidFill>
                  <a:srgbClr val="002060"/>
                </a:solidFill>
                <a:latin typeface="Arial Narrow" pitchFamily="34" charset="0"/>
              </a:rPr>
              <a:t>Turd</a:t>
            </a:r>
            <a:r>
              <a:rPr lang="en-US" dirty="0">
                <a:solidFill>
                  <a:srgbClr val="002060"/>
                </a:solidFill>
                <a:latin typeface="Arial Narrow" pitchFamily="34" charset="0"/>
              </a:rPr>
              <a:t>!</a:t>
            </a:r>
          </a:p>
        </p:txBody>
      </p:sp>
      <p:sp>
        <p:nvSpPr>
          <p:cNvPr id="26" name="Oval Callout 25"/>
          <p:cNvSpPr/>
          <p:nvPr/>
        </p:nvSpPr>
        <p:spPr>
          <a:xfrm>
            <a:off x="3474720" y="1959530"/>
            <a:ext cx="5923517" cy="772338"/>
          </a:xfrm>
          <a:prstGeom prst="wedgeEllipseCallout">
            <a:avLst>
              <a:gd name="adj1" fmla="val 52780"/>
              <a:gd name="adj2" fmla="val 26866"/>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dirty="0" smtClean="0">
                <a:solidFill>
                  <a:srgbClr val="002060"/>
                </a:solidFill>
                <a:latin typeface="Georgia" pitchFamily="18" charset="0"/>
              </a:rPr>
              <a:t>Go Forth Professors –Analyze  evidence; </a:t>
            </a:r>
            <a:br>
              <a:rPr lang="en-US" dirty="0" smtClean="0">
                <a:solidFill>
                  <a:srgbClr val="002060"/>
                </a:solidFill>
                <a:latin typeface="Georgia" pitchFamily="18" charset="0"/>
              </a:rPr>
            </a:br>
            <a:r>
              <a:rPr lang="en-US" dirty="0" smtClean="0">
                <a:solidFill>
                  <a:srgbClr val="002060"/>
                </a:solidFill>
                <a:latin typeface="Georgia" pitchFamily="18" charset="0"/>
              </a:rPr>
              <a:t>Cite your sources; Give us expert advice</a:t>
            </a:r>
            <a:endParaRPr lang="en-US" dirty="0">
              <a:solidFill>
                <a:srgbClr val="002060"/>
              </a:solidFill>
              <a:latin typeface="Georgia" pitchFamily="18" charset="0"/>
            </a:endParaRPr>
          </a:p>
        </p:txBody>
      </p:sp>
      <p:sp>
        <p:nvSpPr>
          <p:cNvPr id="27" name="Rectangle 26"/>
          <p:cNvSpPr/>
          <p:nvPr/>
        </p:nvSpPr>
        <p:spPr>
          <a:xfrm>
            <a:off x="4821381" y="3092326"/>
            <a:ext cx="1729047" cy="52322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lnSpc>
                <a:spcPct val="70000"/>
              </a:lnSpc>
            </a:pPr>
            <a:r>
              <a:rPr lang="en-US" sz="4000" cap="none" dirty="0" smtClean="0">
                <a:ln w="11430"/>
                <a:solidFill>
                  <a:srgbClr val="E4E151"/>
                </a:solidFill>
                <a:effectLst>
                  <a:outerShdw blurRad="25400" algn="tl" rotWithShape="0">
                    <a:srgbClr val="000000">
                      <a:alpha val="43000"/>
                    </a:srgbClr>
                  </a:outerShdw>
                </a:effectLst>
                <a:latin typeface="Stencil" pitchFamily="82" charset="0"/>
              </a:rPr>
              <a:t>VALUE</a:t>
            </a:r>
            <a:endParaRPr lang="en-US" sz="4000" cap="none" dirty="0">
              <a:ln w="11430"/>
              <a:solidFill>
                <a:srgbClr val="E4E151"/>
              </a:solidFill>
              <a:effectLst>
                <a:outerShdw blurRad="25400" algn="tl" rotWithShape="0">
                  <a:srgbClr val="000000">
                    <a:alpha val="43000"/>
                  </a:srgbClr>
                </a:outerShdw>
              </a:effectLst>
              <a:latin typeface="Stencil" pitchFamily="82" charset="0"/>
            </a:endParaRPr>
          </a:p>
        </p:txBody>
      </p:sp>
      <p:sp>
        <p:nvSpPr>
          <p:cNvPr id="2" name="Title 1"/>
          <p:cNvSpPr>
            <a:spLocks noGrp="1"/>
          </p:cNvSpPr>
          <p:nvPr>
            <p:ph type="ctrTitle" idx="4294967295"/>
          </p:nvPr>
        </p:nvSpPr>
        <p:spPr>
          <a:xfrm>
            <a:off x="1825911" y="1500920"/>
            <a:ext cx="9167484" cy="504825"/>
          </a:xfrm>
          <a:prstGeom prst="rect">
            <a:avLst/>
          </a:prstGeom>
        </p:spPr>
        <p:txBody>
          <a:bodyPr>
            <a:scene3d>
              <a:camera prst="orthographicFront"/>
              <a:lightRig rig="threePt" dir="t"/>
            </a:scene3d>
            <a:sp3d extrusionH="57150">
              <a:bevelT w="38100" h="38100"/>
            </a:sp3d>
          </a:bodyPr>
          <a:lstStyle/>
          <a:p>
            <a:pPr algn="ctr"/>
            <a:r>
              <a:rPr lang="en-US" sz="3600" dirty="0" smtClean="0">
                <a:latin typeface="Arial Black" pitchFamily="34" charset="0"/>
              </a:rPr>
              <a:t> </a:t>
            </a:r>
            <a:r>
              <a:rPr lang="en-US" sz="3600" dirty="0" smtClean="0">
                <a:solidFill>
                  <a:srgbClr val="C00000"/>
                </a:solidFill>
                <a:latin typeface="Arial Black" pitchFamily="34" charset="0"/>
              </a:rPr>
              <a:t>Value Elephant in the Room</a:t>
            </a:r>
            <a:endParaRPr lang="en-US" sz="3600" dirty="0">
              <a:solidFill>
                <a:srgbClr val="C00000"/>
              </a:solidFill>
              <a:latin typeface="Arial Black" pitchFamily="34" charset="0"/>
            </a:endParaRPr>
          </a:p>
        </p:txBody>
      </p:sp>
      <p:sp>
        <p:nvSpPr>
          <p:cNvPr id="25" name="TextBox 24"/>
          <p:cNvSpPr txBox="1"/>
          <p:nvPr/>
        </p:nvSpPr>
        <p:spPr>
          <a:xfrm>
            <a:off x="9721300" y="4774105"/>
            <a:ext cx="2384630" cy="461665"/>
          </a:xfrm>
          <a:prstGeom prst="rect">
            <a:avLst/>
          </a:prstGeom>
          <a:noFill/>
        </p:spPr>
        <p:txBody>
          <a:bodyPr wrap="square" rtlCol="0">
            <a:spAutoFit/>
          </a:bodyPr>
          <a:lstStyle/>
          <a:p>
            <a:pPr algn="r"/>
            <a:r>
              <a:rPr lang="en-US" sz="2400" b="1" dirty="0" smtClean="0"/>
              <a:t>Business Schools</a:t>
            </a:r>
            <a:endParaRPr lang="en-US" sz="2400" b="1" dirty="0"/>
          </a:p>
        </p:txBody>
      </p:sp>
      <p:grpSp>
        <p:nvGrpSpPr>
          <p:cNvPr id="3" name="Group 30"/>
          <p:cNvGrpSpPr/>
          <p:nvPr/>
        </p:nvGrpSpPr>
        <p:grpSpPr>
          <a:xfrm>
            <a:off x="1938528" y="5419895"/>
            <a:ext cx="9107424" cy="1305105"/>
            <a:chOff x="4267200" y="4084171"/>
            <a:chExt cx="7422776" cy="1334244"/>
          </a:xfrm>
        </p:grpSpPr>
        <p:sp>
          <p:nvSpPr>
            <p:cNvPr id="32" name="Plaque 31"/>
            <p:cNvSpPr/>
            <p:nvPr/>
          </p:nvSpPr>
          <p:spPr>
            <a:xfrm>
              <a:off x="4267200" y="4084171"/>
              <a:ext cx="7422776" cy="1334244"/>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392706" y="4105839"/>
              <a:ext cx="7211457" cy="1227128"/>
            </a:xfrm>
            <a:prstGeom prst="rect">
              <a:avLst/>
            </a:prstGeom>
            <a:noFill/>
          </p:spPr>
          <p:txBody>
            <a:bodyPr wrap="square" rtlCol="0">
              <a:spAutoFit/>
            </a:bodyPr>
            <a:lstStyle/>
            <a:p>
              <a:r>
                <a:rPr lang="en-US" b="1" dirty="0" smtClean="0"/>
                <a:t>Key Actions</a:t>
              </a:r>
              <a:r>
                <a:rPr lang="en-US" dirty="0" smtClean="0"/>
                <a:t>: 	Focus Thinking, Language &amp; Metrics  &amp; TRAINING on Value Generation </a:t>
              </a:r>
              <a:br>
                <a:rPr lang="en-US" dirty="0" smtClean="0"/>
              </a:br>
              <a:r>
                <a:rPr lang="en-US" dirty="0" smtClean="0"/>
                <a:t>		Use Strategic Return on Investment to help focus Value Metrics</a:t>
              </a:r>
            </a:p>
            <a:p>
              <a:r>
                <a:rPr lang="en-US" b="1" dirty="0" smtClean="0">
                  <a:solidFill>
                    <a:srgbClr val="C00000"/>
                  </a:solidFill>
                </a:rPr>
                <a:t>Key Messages</a:t>
              </a:r>
              <a:r>
                <a:rPr lang="en-US" dirty="0" smtClean="0">
                  <a:solidFill>
                    <a:srgbClr val="C00000"/>
                  </a:solidFill>
                </a:rPr>
                <a:t>: 	Purpose of Business: to </a:t>
              </a:r>
              <a:r>
                <a:rPr lang="en-US" i="1" dirty="0" smtClean="0">
                  <a:solidFill>
                    <a:srgbClr val="C00000"/>
                  </a:solidFill>
                </a:rPr>
                <a:t>Maximize Value</a:t>
              </a:r>
              <a:r>
                <a:rPr lang="en-US" dirty="0" smtClean="0">
                  <a:solidFill>
                    <a:srgbClr val="C00000"/>
                  </a:solidFill>
                </a:rPr>
                <a:t> </a:t>
              </a:r>
              <a:r>
                <a:rPr lang="en-US" i="1" dirty="0" smtClean="0">
                  <a:solidFill>
                    <a:srgbClr val="C00000"/>
                  </a:solidFill>
                </a:rPr>
                <a:t>Alignment</a:t>
              </a:r>
              <a:r>
                <a:rPr lang="en-US" dirty="0" smtClean="0">
                  <a:solidFill>
                    <a:srgbClr val="C00000"/>
                  </a:solidFill>
                </a:rPr>
                <a:t> for Stakeholders</a:t>
              </a:r>
              <a:br>
                <a:rPr lang="en-US" dirty="0" smtClean="0">
                  <a:solidFill>
                    <a:srgbClr val="C00000"/>
                  </a:solidFill>
                </a:rPr>
              </a:br>
              <a:r>
                <a:rPr lang="en-US" dirty="0" smtClean="0">
                  <a:solidFill>
                    <a:srgbClr val="C00000"/>
                  </a:solidFill>
                </a:rPr>
                <a:t>		 If Value is Vague, everything Defaults to Cost or Revenue + </a:t>
              </a:r>
              <a:r>
                <a:rPr lang="en-US" dirty="0" err="1" smtClean="0">
                  <a:solidFill>
                    <a:srgbClr val="C00000"/>
                  </a:solidFill>
                </a:rPr>
                <a:t>MisAlignment</a:t>
              </a:r>
              <a:endParaRPr lang="en-US" dirty="0">
                <a:solidFill>
                  <a:srgbClr val="C00000"/>
                </a:solidFill>
              </a:endParaRPr>
            </a:p>
          </p:txBody>
        </p:sp>
      </p:grpSp>
      <p:sp>
        <p:nvSpPr>
          <p:cNvPr id="34" name="Right Arrow 33"/>
          <p:cNvSpPr/>
          <p:nvPr/>
        </p:nvSpPr>
        <p:spPr>
          <a:xfrm>
            <a:off x="1512916" y="399015"/>
            <a:ext cx="10679083"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kern="0" dirty="0" smtClean="0">
                <a:solidFill>
                  <a:prstClr val="white"/>
                </a:solidFill>
              </a:rPr>
              <a:t>Alliance Management </a:t>
            </a:r>
            <a:r>
              <a:rPr lang="en-US" sz="3000" kern="0" spc="-100" dirty="0" smtClean="0">
                <a:solidFill>
                  <a:prstClr val="white"/>
                </a:solidFill>
                <a:sym typeface="Wingdings"/>
              </a:rPr>
              <a:t> </a:t>
            </a:r>
            <a:r>
              <a:rPr lang="en-US" sz="3000" kern="0" spc="-100" dirty="0" smtClean="0">
                <a:solidFill>
                  <a:prstClr val="white"/>
                </a:solidFill>
                <a:latin typeface="Arial Black" pitchFamily="34" charset="0"/>
                <a:sym typeface="Wingdings"/>
              </a:rPr>
              <a:t>Collaborative </a:t>
            </a:r>
            <a:r>
              <a:rPr lang="en-US" sz="3000" b="1" kern="0" spc="-100" dirty="0" smtClean="0">
                <a:solidFill>
                  <a:prstClr val="white"/>
                </a:solidFill>
                <a:latin typeface="Arial Black" pitchFamily="34" charset="0"/>
              </a:rPr>
              <a:t>Leadership</a:t>
            </a:r>
            <a:r>
              <a:rPr lang="en-US" sz="3000" b="1" kern="0" dirty="0" smtClean="0">
                <a:solidFill>
                  <a:prstClr val="white"/>
                </a:solidFill>
                <a:latin typeface="Arial Black" pitchFamily="34" charset="0"/>
              </a:rPr>
              <a:t> </a:t>
            </a:r>
            <a:r>
              <a:rPr lang="en-US" sz="3000" b="1" i="1" kern="0" dirty="0" smtClean="0">
                <a:solidFill>
                  <a:prstClr val="white"/>
                </a:solidFill>
                <a:latin typeface="Arial Black" pitchFamily="34" charset="0"/>
              </a:rPr>
              <a:t>Shift</a:t>
            </a: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t>
            </a:r>
            <a:r>
              <a:rPr lang="en-US" sz="36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Strategic Alignment</a:t>
            </a:r>
            <a:endParaRPr lang="en-US" sz="2000" b="1" kern="0" dirty="0" smtClean="0">
              <a:solidFill>
                <a:srgbClr val="FFFF99"/>
              </a:solidFill>
            </a:endParaRPr>
          </a:p>
        </p:txBody>
      </p:sp>
      <p:pic>
        <p:nvPicPr>
          <p:cNvPr id="36" name="Picture 35" descr="4 Alignments.png"/>
          <p:cNvPicPr>
            <a:picLocks noChangeAspect="1"/>
          </p:cNvPicPr>
          <p:nvPr/>
        </p:nvPicPr>
        <p:blipFill>
          <a:blip r:embed="rId5" cstate="print"/>
          <a:stretch>
            <a:fillRect/>
          </a:stretch>
        </p:blipFill>
        <p:spPr>
          <a:xfrm>
            <a:off x="16625" y="33250"/>
            <a:ext cx="1479665" cy="1554327"/>
          </a:xfrm>
          <a:prstGeom prst="rect">
            <a:avLst/>
          </a:prstGeom>
        </p:spPr>
      </p:pic>
      <p:sp>
        <p:nvSpPr>
          <p:cNvPr id="38" name="Slide Number Placeholder 3"/>
          <p:cNvSpPr>
            <a:spLocks noGrp="1"/>
          </p:cNvSpPr>
          <p:nvPr>
            <p:ph type="sldNum" sz="quarter" idx="10"/>
          </p:nvPr>
        </p:nvSpPr>
        <p:spPr>
          <a:xfrm>
            <a:off x="10246490" y="6373910"/>
            <a:ext cx="1219200" cy="304800"/>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10</a:t>
            </a:fld>
            <a:endParaRPr lang="en-US" dirty="0">
              <a:solidFill>
                <a:srgbClr val="000000"/>
              </a:solidFill>
            </a:endParaRPr>
          </a:p>
        </p:txBody>
      </p:sp>
      <p:grpSp>
        <p:nvGrpSpPr>
          <p:cNvPr id="4" name="Group 29"/>
          <p:cNvGrpSpPr/>
          <p:nvPr/>
        </p:nvGrpSpPr>
        <p:grpSpPr>
          <a:xfrm>
            <a:off x="1596546" y="50379"/>
            <a:ext cx="10595454" cy="545970"/>
            <a:chOff x="304800" y="50378"/>
            <a:chExt cx="11887202" cy="641445"/>
          </a:xfrm>
        </p:grpSpPr>
        <p:sp>
          <p:nvSpPr>
            <p:cNvPr id="35" name="Title 3"/>
            <p:cNvSpPr txBox="1">
              <a:spLocks/>
            </p:cNvSpPr>
            <p:nvPr/>
          </p:nvSpPr>
          <p:spPr>
            <a:xfrm>
              <a:off x="304800" y="50378"/>
              <a:ext cx="11887202"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art</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3- Shape</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  </a:t>
              </a:r>
              <a:r>
                <a:rPr kumimoji="0" lang="en-US" sz="3200" b="1" i="1" u="none" strike="noStrike" kern="1200" cap="none" spc="0" normalizeH="0" baseline="0" noProof="0" dirty="0" smtClean="0">
                  <a:ln>
                    <a:noFill/>
                  </a:ln>
                  <a:solidFill>
                    <a:srgbClr val="C00000"/>
                  </a:solidFill>
                  <a:effectLst/>
                  <a:uLnTx/>
                  <a:uFillTx/>
                  <a:latin typeface="Engravers MT" pitchFamily="18" charset="0"/>
                  <a:ea typeface="+mj-ea"/>
                  <a:cs typeface="+mj-cs"/>
                </a:rPr>
                <a:t>Shifting</a:t>
              </a:r>
              <a:r>
                <a:rPr kumimoji="0" lang="en-US" sz="2800" b="1" i="0" u="none" strike="noStrike" kern="1200" cap="none" spc="0" normalizeH="0" baseline="3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minD</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MaAps</a:t>
              </a:r>
              <a:endParaRPr kumimoji="0" lang="en-US" sz="2800" b="1" i="1" u="sng" strike="noStrike" kern="1200" cap="none" spc="0" normalizeH="0" baseline="60000" noProof="0" dirty="0">
                <a:ln>
                  <a:noFill/>
                </a:ln>
                <a:solidFill>
                  <a:srgbClr val="C00000"/>
                </a:solidFill>
                <a:effectLst/>
                <a:uLnTx/>
                <a:uFillTx/>
                <a:latin typeface="Engravers MT" pitchFamily="18" charset="0"/>
                <a:ea typeface="+mj-ea"/>
                <a:cs typeface="+mj-cs"/>
              </a:endParaRPr>
            </a:p>
          </p:txBody>
        </p:sp>
        <p:sp>
          <p:nvSpPr>
            <p:cNvPr id="39" name="TextBox 38"/>
            <p:cNvSpPr txBox="1"/>
            <p:nvPr/>
          </p:nvSpPr>
          <p:spPr>
            <a:xfrm>
              <a:off x="8524262" y="290286"/>
              <a:ext cx="3120662" cy="276999"/>
            </a:xfrm>
            <a:prstGeom prst="rect">
              <a:avLst/>
            </a:prstGeom>
            <a:noFill/>
          </p:spPr>
          <p:txBody>
            <a:bodyPr wrap="none" rtlCol="0">
              <a:spAutoFit/>
            </a:bodyPr>
            <a:lstStyle/>
            <a:p>
              <a:r>
                <a:rPr lang="en-US" sz="1200" b="1" i="1" dirty="0" smtClean="0"/>
                <a:t>M</a:t>
              </a:r>
              <a:r>
                <a:rPr lang="en-US" sz="1200" i="1" dirty="0" smtClean="0"/>
                <a:t>etrics, </a:t>
              </a:r>
              <a:r>
                <a:rPr lang="en-US" sz="1200" b="1" i="1" dirty="0" smtClean="0"/>
                <a:t>A</a:t>
              </a:r>
              <a:r>
                <a:rPr lang="en-US" sz="1200" i="1" dirty="0" smtClean="0"/>
                <a:t>rchitecture, </a:t>
              </a:r>
              <a:r>
                <a:rPr lang="en-US" sz="1200" b="1" i="1" dirty="0" smtClean="0"/>
                <a:t>A</a:t>
              </a:r>
              <a:r>
                <a:rPr lang="en-US" sz="1200" i="1" dirty="0" smtClean="0"/>
                <a:t>ctions, </a:t>
              </a:r>
              <a:r>
                <a:rPr lang="en-US" sz="1200" b="1" i="1" dirty="0" smtClean="0"/>
                <a:t>P</a:t>
              </a:r>
              <a:r>
                <a:rPr lang="en-US" sz="1200" i="1" dirty="0" smtClean="0"/>
                <a:t>ictures, </a:t>
              </a:r>
              <a:r>
                <a:rPr lang="en-US" sz="1200" b="1" i="1" dirty="0" smtClean="0"/>
                <a:t>S</a:t>
              </a:r>
              <a:r>
                <a:rPr lang="en-US" sz="1200" i="1" dirty="0" smtClean="0"/>
                <a:t>tories</a:t>
              </a:r>
              <a:endParaRPr lang="en-US" sz="1200" i="1" dirty="0"/>
            </a:p>
          </p:txBody>
        </p:sp>
      </p:grpSp>
      <p:sp>
        <p:nvSpPr>
          <p:cNvPr id="29" name="Rounded Rectangle 28"/>
          <p:cNvSpPr/>
          <p:nvPr/>
        </p:nvSpPr>
        <p:spPr>
          <a:xfrm rot="21231762">
            <a:off x="2298427" y="4705179"/>
            <a:ext cx="524786" cy="216854"/>
          </a:xfrm>
          <a:prstGeom prst="roundRect">
            <a:avLst/>
          </a:prstGeom>
          <a:solidFill>
            <a:srgbClr val="FFFF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2">
                    <a:lumMod val="50000"/>
                  </a:schemeClr>
                </a:solidFill>
              </a:rPr>
              <a:t>Ops</a:t>
            </a:r>
            <a:endParaRPr lang="en-US" sz="2000" b="1" dirty="0">
              <a:solidFill>
                <a:schemeClr val="bg2">
                  <a:lumMod val="50000"/>
                </a:schemeClr>
              </a:solidFill>
            </a:endParaRPr>
          </a:p>
        </p:txBody>
      </p:sp>
      <p:sp>
        <p:nvSpPr>
          <p:cNvPr id="30" name="Rounded Rectangle 29"/>
          <p:cNvSpPr/>
          <p:nvPr/>
        </p:nvSpPr>
        <p:spPr>
          <a:xfrm rot="955839">
            <a:off x="4067598" y="4661268"/>
            <a:ext cx="623640" cy="171794"/>
          </a:xfrm>
          <a:prstGeom prst="roundRect">
            <a:avLst/>
          </a:prstGeom>
          <a:solidFill>
            <a:srgbClr val="FFFF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2">
                    <a:lumMod val="50000"/>
                  </a:schemeClr>
                </a:solidFill>
              </a:rPr>
              <a:t>Supply</a:t>
            </a:r>
            <a:endParaRPr lang="en-US" sz="2000" b="1" dirty="0">
              <a:solidFill>
                <a:schemeClr val="bg2">
                  <a:lumMod val="50000"/>
                </a:schemeClr>
              </a:solidFill>
            </a:endParaRPr>
          </a:p>
        </p:txBody>
      </p:sp>
      <p:sp>
        <p:nvSpPr>
          <p:cNvPr id="31" name="Rounded Rectangle 30"/>
          <p:cNvSpPr/>
          <p:nvPr/>
        </p:nvSpPr>
        <p:spPr>
          <a:xfrm rot="955839">
            <a:off x="5369756" y="4902887"/>
            <a:ext cx="370558" cy="172743"/>
          </a:xfrm>
          <a:prstGeom prst="roundRect">
            <a:avLst/>
          </a:prstGeom>
          <a:solidFill>
            <a:srgbClr val="FFFF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2">
                    <a:lumMod val="50000"/>
                  </a:schemeClr>
                </a:solidFill>
              </a:rPr>
              <a:t>Fin</a:t>
            </a:r>
            <a:endParaRPr lang="en-US" sz="2000" b="1" dirty="0">
              <a:solidFill>
                <a:schemeClr val="bg2">
                  <a:lumMod val="50000"/>
                </a:schemeClr>
              </a:solidFill>
            </a:endParaRPr>
          </a:p>
        </p:txBody>
      </p:sp>
      <p:sp>
        <p:nvSpPr>
          <p:cNvPr id="40" name="Rounded Rectangle 39"/>
          <p:cNvSpPr/>
          <p:nvPr/>
        </p:nvSpPr>
        <p:spPr>
          <a:xfrm rot="21404413">
            <a:off x="9201370" y="4405417"/>
            <a:ext cx="370558" cy="212940"/>
          </a:xfrm>
          <a:prstGeom prst="roundRect">
            <a:avLst/>
          </a:prstGeom>
          <a:solidFill>
            <a:srgbClr val="FFFF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2">
                    <a:lumMod val="50000"/>
                  </a:schemeClr>
                </a:solidFill>
              </a:rPr>
              <a:t>Law</a:t>
            </a:r>
            <a:endParaRPr lang="en-US" sz="2000" b="1" dirty="0">
              <a:solidFill>
                <a:schemeClr val="bg2">
                  <a:lumMod val="50000"/>
                </a:schemeClr>
              </a:solidFill>
            </a:endParaRPr>
          </a:p>
        </p:txBody>
      </p:sp>
      <p:sp>
        <p:nvSpPr>
          <p:cNvPr id="41" name="Rounded Rectangle 40"/>
          <p:cNvSpPr/>
          <p:nvPr/>
        </p:nvSpPr>
        <p:spPr>
          <a:xfrm rot="21404413">
            <a:off x="7374906" y="4665475"/>
            <a:ext cx="621711" cy="176002"/>
          </a:xfrm>
          <a:prstGeom prst="roundRect">
            <a:avLst/>
          </a:prstGeom>
          <a:solidFill>
            <a:srgbClr val="FFFF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err="1" smtClean="0">
                <a:solidFill>
                  <a:schemeClr val="bg2">
                    <a:lumMod val="50000"/>
                  </a:schemeClr>
                </a:solidFill>
              </a:rPr>
              <a:t>Mktg</a:t>
            </a:r>
            <a:endParaRPr lang="en-US" sz="2000" b="1" dirty="0">
              <a:solidFill>
                <a:schemeClr val="bg2">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20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66562"/>
                                        </p:tgtEl>
                                        <p:attrNameLst>
                                          <p:attrName>style.visibility</p:attrName>
                                        </p:attrNameLst>
                                      </p:cBhvr>
                                      <p:to>
                                        <p:strVal val="visible"/>
                                      </p:to>
                                    </p:set>
                                    <p:animEffect transition="in" filter="blinds(horizontal)">
                                      <p:cBhvr>
                                        <p:cTn id="15" dur="500"/>
                                        <p:tgtEl>
                                          <p:spTgt spid="6656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linds(horizontal)">
                                      <p:cBhvr>
                                        <p:cTn id="41" dur="500"/>
                                        <p:tgtEl>
                                          <p:spTgt spid="30"/>
                                        </p:tgtEl>
                                      </p:cBhvr>
                                    </p:animEffect>
                                  </p:childTnLst>
                                </p:cTn>
                              </p:par>
                            </p:childTnLst>
                          </p:cTn>
                        </p:par>
                        <p:par>
                          <p:cTn id="42" fill="hold">
                            <p:stCondLst>
                              <p:cond delay="1000"/>
                            </p:stCondLst>
                            <p:childTnLst>
                              <p:par>
                                <p:cTn id="43" presetID="3" presetClass="entr" presetSubtype="1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linds(horizontal)">
                                      <p:cBhvr>
                                        <p:cTn id="48" dur="500"/>
                                        <p:tgtEl>
                                          <p:spTgt spid="31"/>
                                        </p:tgtEl>
                                      </p:cBhvr>
                                    </p:animEffect>
                                  </p:childTnLst>
                                </p:cTn>
                              </p:par>
                            </p:childTnLst>
                          </p:cTn>
                        </p:par>
                        <p:par>
                          <p:cTn id="49" fill="hold">
                            <p:stCondLst>
                              <p:cond delay="1500"/>
                            </p:stCondLst>
                            <p:childTnLst>
                              <p:par>
                                <p:cTn id="50" presetID="3" presetClass="entr" presetSubtype="1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linds(horizontal)">
                                      <p:cBhvr>
                                        <p:cTn id="55" dur="500"/>
                                        <p:tgtEl>
                                          <p:spTgt spid="41"/>
                                        </p:tgtEl>
                                      </p:cBhvr>
                                    </p:animEffect>
                                  </p:childTnLst>
                                </p:cTn>
                              </p:par>
                            </p:childTnLst>
                          </p:cTn>
                        </p:par>
                        <p:par>
                          <p:cTn id="56" fill="hold">
                            <p:stCondLst>
                              <p:cond delay="2000"/>
                            </p:stCondLst>
                            <p:childTnLst>
                              <p:par>
                                <p:cTn id="57" presetID="3" presetClass="entr" presetSubtype="1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linds(horizontal)">
                                      <p:cBhvr>
                                        <p:cTn id="59" dur="500"/>
                                        <p:tgtEl>
                                          <p:spTgt spid="2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linds(horizontal)">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5"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checkerboard(down)">
                                      <p:cBhvr>
                                        <p:cTn id="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2" grpId="0" animBg="1"/>
      <p:bldP spid="23" grpId="0" animBg="1"/>
      <p:bldP spid="24" grpId="0" animBg="1"/>
      <p:bldP spid="26" grpId="0" animBg="1"/>
      <p:bldP spid="27" grpId="0"/>
      <p:bldP spid="2" grpId="0"/>
      <p:bldP spid="25" grpId="0"/>
      <p:bldP spid="29" grpId="0" animBg="1"/>
      <p:bldP spid="30" grpId="0" animBg="1"/>
      <p:bldP spid="31"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p:cNvPicPr>
            <a:picLocks noChangeAspect="1" noChangeArrowheads="1"/>
          </p:cNvPicPr>
          <p:nvPr/>
        </p:nvPicPr>
        <p:blipFill>
          <a:blip r:embed="rId3" cstate="print"/>
          <a:srcRect/>
          <a:stretch>
            <a:fillRect/>
          </a:stretch>
        </p:blipFill>
        <p:spPr bwMode="auto">
          <a:xfrm>
            <a:off x="9962389" y="6008304"/>
            <a:ext cx="2178134" cy="844353"/>
          </a:xfrm>
          <a:prstGeom prst="rect">
            <a:avLst/>
          </a:prstGeom>
          <a:noFill/>
          <a:ln w="9525">
            <a:noFill/>
            <a:miter lim="800000"/>
            <a:headEnd/>
            <a:tailEnd/>
          </a:ln>
        </p:spPr>
      </p:pic>
      <p:sp>
        <p:nvSpPr>
          <p:cNvPr id="23" name="Right Arrow 22"/>
          <p:cNvSpPr/>
          <p:nvPr/>
        </p:nvSpPr>
        <p:spPr>
          <a:xfrm>
            <a:off x="1512916" y="399015"/>
            <a:ext cx="10679084"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kern="0" dirty="0" smtClean="0">
                <a:solidFill>
                  <a:prstClr val="white"/>
                </a:solidFill>
              </a:rPr>
              <a:t>Alliance Management </a:t>
            </a:r>
            <a:r>
              <a:rPr lang="en-US" sz="3000" kern="0" spc="-100" dirty="0" smtClean="0">
                <a:solidFill>
                  <a:prstClr val="white"/>
                </a:solidFill>
                <a:sym typeface="Wingdings"/>
              </a:rPr>
              <a:t> </a:t>
            </a:r>
            <a:r>
              <a:rPr lang="en-US" sz="3000" kern="0" spc="-100" dirty="0" smtClean="0">
                <a:solidFill>
                  <a:prstClr val="white"/>
                </a:solidFill>
                <a:latin typeface="Arial Black" pitchFamily="34" charset="0"/>
                <a:sym typeface="Wingdings"/>
              </a:rPr>
              <a:t>Collaborative </a:t>
            </a:r>
            <a:r>
              <a:rPr lang="en-US" sz="3000" b="1" kern="0" spc="-100" dirty="0" smtClean="0">
                <a:solidFill>
                  <a:prstClr val="white"/>
                </a:solidFill>
                <a:latin typeface="Arial Black" pitchFamily="34" charset="0"/>
              </a:rPr>
              <a:t>Leadership</a:t>
            </a:r>
            <a:r>
              <a:rPr lang="en-US" sz="3000" b="1" kern="0" dirty="0" smtClean="0">
                <a:solidFill>
                  <a:prstClr val="white"/>
                </a:solidFill>
                <a:latin typeface="Arial Black" pitchFamily="34" charset="0"/>
              </a:rPr>
              <a:t> </a:t>
            </a:r>
            <a:r>
              <a:rPr lang="en-US" sz="3000" b="1" i="1" kern="0" dirty="0" smtClean="0">
                <a:solidFill>
                  <a:prstClr val="white"/>
                </a:solidFill>
                <a:latin typeface="Arial Black" pitchFamily="34" charset="0"/>
              </a:rPr>
              <a:t>Shift </a:t>
            </a:r>
            <a: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t>
            </a:r>
            <a:r>
              <a:rPr lang="en-US" sz="36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Strategic Alignment</a:t>
            </a:r>
            <a:endParaRPr lang="en-US" sz="2000" b="1" kern="0" dirty="0" smtClean="0">
              <a:solidFill>
                <a:srgbClr val="FFFF99"/>
              </a:solidFill>
            </a:endParaRPr>
          </a:p>
        </p:txBody>
      </p:sp>
      <p:grpSp>
        <p:nvGrpSpPr>
          <p:cNvPr id="20" name="Group 19"/>
          <p:cNvGrpSpPr/>
          <p:nvPr/>
        </p:nvGrpSpPr>
        <p:grpSpPr>
          <a:xfrm>
            <a:off x="2165696" y="5453142"/>
            <a:ext cx="8614600" cy="1363287"/>
            <a:chOff x="4267200" y="4016187"/>
            <a:chExt cx="7274028" cy="1183341"/>
          </a:xfrm>
        </p:grpSpPr>
        <p:sp>
          <p:nvSpPr>
            <p:cNvPr id="21" name="Plaque 20"/>
            <p:cNvSpPr/>
            <p:nvPr/>
          </p:nvSpPr>
          <p:spPr>
            <a:xfrm>
              <a:off x="4267200" y="4016187"/>
              <a:ext cx="7246936" cy="1183341"/>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92705" y="4105840"/>
              <a:ext cx="7148523" cy="1041892"/>
            </a:xfrm>
            <a:prstGeom prst="rect">
              <a:avLst/>
            </a:prstGeom>
            <a:noFill/>
          </p:spPr>
          <p:txBody>
            <a:bodyPr wrap="square" rtlCol="0">
              <a:spAutoFit/>
            </a:bodyPr>
            <a:lstStyle/>
            <a:p>
              <a:r>
                <a:rPr lang="en-US" b="1" dirty="0" smtClean="0"/>
                <a:t>Key Actions</a:t>
              </a:r>
              <a:r>
                <a:rPr lang="en-US" dirty="0" smtClean="0"/>
                <a:t>: 	Master the Disciplines of Value Maximization &amp; Teach Them</a:t>
              </a:r>
              <a:br>
                <a:rPr lang="en-US" dirty="0" smtClean="0"/>
              </a:br>
              <a:r>
                <a:rPr lang="en-US" dirty="0" smtClean="0"/>
                <a:t>		Be sure C-Suite, Legal &amp; Finance are on board with Value</a:t>
              </a:r>
            </a:p>
            <a:p>
              <a:r>
                <a:rPr lang="en-US" b="1" dirty="0" smtClean="0">
                  <a:solidFill>
                    <a:srgbClr val="C00000"/>
                  </a:solidFill>
                </a:rPr>
                <a:t>Key Messages</a:t>
              </a:r>
              <a:r>
                <a:rPr lang="en-US" dirty="0" smtClean="0">
                  <a:solidFill>
                    <a:srgbClr val="C00000"/>
                  </a:solidFill>
                </a:rPr>
                <a:t>: 	Never Learned  Value Max in Business School – Should Have!			 Take Charge of Value Paradigm – Don’t let it default to Cost/Revenue</a:t>
              </a:r>
              <a:endParaRPr lang="en-US" dirty="0">
                <a:solidFill>
                  <a:srgbClr val="C00000"/>
                </a:solidFill>
              </a:endParaRPr>
            </a:p>
          </p:txBody>
        </p:sp>
      </p:grpSp>
      <p:sp>
        <p:nvSpPr>
          <p:cNvPr id="9" name="Right Arrow 8"/>
          <p:cNvSpPr/>
          <p:nvPr/>
        </p:nvSpPr>
        <p:spPr>
          <a:xfrm rot="19715023">
            <a:off x="2672190" y="4038578"/>
            <a:ext cx="2198421" cy="1397273"/>
          </a:xfrm>
          <a:prstGeom prst="rightArrow">
            <a:avLst/>
          </a:prstGeom>
          <a:solidFill>
            <a:srgbClr val="FFFF66"/>
          </a:solidFill>
          <a:scene3d>
            <a:camera prst="orthographicFront"/>
            <a:lightRig rig="twoPt" dir="t"/>
          </a:scene3d>
          <a:sp3d>
            <a:bevelT/>
            <a:bevelB w="69850" h="2349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pc="200" dirty="0" smtClean="0">
                <a:ln w="18000">
                  <a:solidFill>
                    <a:srgbClr val="C0504D">
                      <a:satMod val="140000"/>
                    </a:srgbClr>
                  </a:solidFill>
                  <a:prstDash val="solid"/>
                  <a:miter lim="800000"/>
                </a:ln>
                <a:solidFill>
                  <a:srgbClr val="C00000"/>
                </a:solidFill>
                <a:latin typeface="Arial Black" pitchFamily="34" charset="0"/>
              </a:rPr>
              <a:t>STRATEGIC</a:t>
            </a:r>
          </a:p>
          <a:p>
            <a:pPr algn="ctr"/>
            <a:r>
              <a:rPr lang="en-US" sz="1050" spc="200" dirty="0" smtClean="0">
                <a:ln w="18000">
                  <a:solidFill>
                    <a:srgbClr val="C0504D">
                      <a:satMod val="140000"/>
                    </a:srgbClr>
                  </a:solidFill>
                  <a:prstDash val="solid"/>
                  <a:miter lim="800000"/>
                </a:ln>
                <a:solidFill>
                  <a:srgbClr val="C00000"/>
                </a:solidFill>
                <a:latin typeface="Arial Black" pitchFamily="34" charset="0"/>
              </a:rPr>
              <a:t>COST</a:t>
            </a:r>
            <a:r>
              <a:rPr lang="en-US" sz="1050" spc="200" dirty="0" smtClean="0">
                <a:ln w="18000">
                  <a:solidFill>
                    <a:srgbClr val="C0504D">
                      <a:satMod val="140000"/>
                    </a:srgbClr>
                  </a:solidFill>
                  <a:prstDash val="solid"/>
                  <a:miter lim="800000"/>
                </a:ln>
                <a:solidFill>
                  <a:srgbClr val="C00000"/>
                </a:solidFill>
                <a:latin typeface="Arial Black" pitchFamily="34" charset="0"/>
                <a:sym typeface="Wingdings" pitchFamily="2" charset="2"/>
              </a:rPr>
              <a:t></a:t>
            </a:r>
            <a:r>
              <a:rPr lang="en-US" sz="1050" spc="200" dirty="0" smtClean="0">
                <a:ln w="18000">
                  <a:solidFill>
                    <a:srgbClr val="C0504D">
                      <a:satMod val="140000"/>
                    </a:srgbClr>
                  </a:solidFill>
                  <a:prstDash val="solid"/>
                  <a:miter lim="800000"/>
                </a:ln>
                <a:solidFill>
                  <a:srgbClr val="C00000"/>
                </a:solidFill>
                <a:latin typeface="Arial Black" pitchFamily="34" charset="0"/>
              </a:rPr>
              <a:t>VALUE</a:t>
            </a:r>
            <a:r>
              <a:rPr lang="en-US" sz="1400" spc="200" dirty="0" smtClean="0">
                <a:ln w="18000">
                  <a:solidFill>
                    <a:srgbClr val="C0504D">
                      <a:satMod val="140000"/>
                    </a:srgbClr>
                  </a:solidFill>
                  <a:prstDash val="solid"/>
                  <a:miter lim="800000"/>
                </a:ln>
                <a:solidFill>
                  <a:srgbClr val="C00000"/>
                </a:solidFill>
                <a:latin typeface="Arial Black" pitchFamily="34" charset="0"/>
              </a:rPr>
              <a:t/>
            </a:r>
            <a:br>
              <a:rPr lang="en-US" sz="1400" spc="200" dirty="0" smtClean="0">
                <a:ln w="18000">
                  <a:solidFill>
                    <a:srgbClr val="C0504D">
                      <a:satMod val="140000"/>
                    </a:srgbClr>
                  </a:solidFill>
                  <a:prstDash val="solid"/>
                  <a:miter lim="800000"/>
                </a:ln>
                <a:solidFill>
                  <a:srgbClr val="C00000"/>
                </a:solidFill>
                <a:latin typeface="Arial Black" pitchFamily="34" charset="0"/>
              </a:rPr>
            </a:br>
            <a:r>
              <a:rPr lang="en-US" sz="1400" spc="200" dirty="0" smtClean="0">
                <a:ln w="18000">
                  <a:solidFill>
                    <a:srgbClr val="C0504D">
                      <a:satMod val="140000"/>
                    </a:srgbClr>
                  </a:solidFill>
                  <a:prstDash val="solid"/>
                  <a:miter lim="800000"/>
                </a:ln>
                <a:solidFill>
                  <a:srgbClr val="C00000"/>
                </a:solidFill>
                <a:latin typeface="Arial Black" pitchFamily="34" charset="0"/>
              </a:rPr>
              <a:t> MANAGEMENT</a:t>
            </a:r>
            <a:endParaRPr lang="en-US" sz="1400" dirty="0" smtClean="0">
              <a:solidFill>
                <a:srgbClr val="C00000"/>
              </a:solidFill>
            </a:endParaRPr>
          </a:p>
        </p:txBody>
      </p:sp>
      <p:sp>
        <p:nvSpPr>
          <p:cNvPr id="10" name="Left Arrow 9"/>
          <p:cNvSpPr/>
          <p:nvPr/>
        </p:nvSpPr>
        <p:spPr>
          <a:xfrm rot="1703880">
            <a:off x="7484256" y="4158453"/>
            <a:ext cx="2428542" cy="1319511"/>
          </a:xfrm>
          <a:prstGeom prst="leftArrow">
            <a:avLst/>
          </a:prstGeom>
          <a:solidFill>
            <a:srgbClr val="FFFF66"/>
          </a:solidFill>
          <a:scene3d>
            <a:camera prst="orthographicFront"/>
            <a:lightRig rig="twoPt" dir="t"/>
          </a:scene3d>
          <a:sp3d>
            <a:bevelT/>
            <a:bevelB w="69850" h="234950"/>
          </a:sp3d>
        </p:spPr>
        <p:style>
          <a:lnRef idx="2">
            <a:schemeClr val="accent1">
              <a:shade val="50000"/>
            </a:schemeClr>
          </a:lnRef>
          <a:fillRef idx="1">
            <a:schemeClr val="accent1"/>
          </a:fillRef>
          <a:effectRef idx="0">
            <a:schemeClr val="accent1"/>
          </a:effectRef>
          <a:fontRef idx="minor">
            <a:schemeClr val="lt1"/>
          </a:fontRef>
        </p:style>
        <p:txBody>
          <a:bodyPr lIns="0" tIns="0" rIns="91440" bIns="0" rtlCol="0" anchor="ctr"/>
          <a:lstStyle/>
          <a:p>
            <a:pPr algn="ctr"/>
            <a:r>
              <a:rPr lang="en-US" sz="1400" spc="200" dirty="0" smtClean="0">
                <a:ln w="18000">
                  <a:solidFill>
                    <a:srgbClr val="C0504D">
                      <a:satMod val="140000"/>
                    </a:srgbClr>
                  </a:solidFill>
                  <a:prstDash val="solid"/>
                  <a:miter lim="800000"/>
                </a:ln>
                <a:solidFill>
                  <a:srgbClr val="C00000"/>
                </a:solidFill>
                <a:latin typeface="Arial Black" pitchFamily="34" charset="0"/>
              </a:rPr>
              <a:t>VALUE CHAIN </a:t>
            </a:r>
            <a:r>
              <a:rPr lang="en-US" sz="1400" dirty="0" smtClean="0">
                <a:ln w="18000">
                  <a:solidFill>
                    <a:srgbClr val="C0504D">
                      <a:satMod val="140000"/>
                    </a:srgbClr>
                  </a:solidFill>
                  <a:prstDash val="solid"/>
                  <a:miter lim="800000"/>
                </a:ln>
                <a:solidFill>
                  <a:srgbClr val="C00000"/>
                </a:solidFill>
                <a:latin typeface="Arial Black" pitchFamily="34" charset="0"/>
              </a:rPr>
              <a:t>COMPETITIVENESS </a:t>
            </a:r>
          </a:p>
        </p:txBody>
      </p:sp>
      <p:sp>
        <p:nvSpPr>
          <p:cNvPr id="11" name="Up Arrow 10"/>
          <p:cNvSpPr/>
          <p:nvPr/>
        </p:nvSpPr>
        <p:spPr>
          <a:xfrm>
            <a:off x="4820664" y="4665262"/>
            <a:ext cx="2589255" cy="822532"/>
          </a:xfrm>
          <a:prstGeom prst="upArrow">
            <a:avLst>
              <a:gd name="adj1" fmla="val 62924"/>
              <a:gd name="adj2" fmla="val 50000"/>
            </a:avLst>
          </a:prstGeom>
          <a:solidFill>
            <a:srgbClr val="FFFF66"/>
          </a:solidFill>
          <a:scene3d>
            <a:camera prst="orthographicFront"/>
            <a:lightRig rig="twoPt" dir="t"/>
          </a:scene3d>
          <a:sp3d>
            <a:bevelT/>
            <a:bevelB w="69850" h="2349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pc="200" dirty="0" smtClean="0">
                <a:ln w="18000">
                  <a:solidFill>
                    <a:srgbClr val="C0504D">
                      <a:satMod val="140000"/>
                    </a:srgbClr>
                  </a:solidFill>
                  <a:prstDash val="solid"/>
                  <a:miter lim="800000"/>
                </a:ln>
                <a:solidFill>
                  <a:srgbClr val="C00000"/>
                </a:solidFill>
                <a:latin typeface="Arial Black" pitchFamily="34" charset="0"/>
              </a:rPr>
              <a:t>VALUE CREATION</a:t>
            </a:r>
            <a:br>
              <a:rPr lang="en-US" sz="1400" spc="200" dirty="0" smtClean="0">
                <a:ln w="18000">
                  <a:solidFill>
                    <a:srgbClr val="C0504D">
                      <a:satMod val="140000"/>
                    </a:srgbClr>
                  </a:solidFill>
                  <a:prstDash val="solid"/>
                  <a:miter lim="800000"/>
                </a:ln>
                <a:solidFill>
                  <a:srgbClr val="C00000"/>
                </a:solidFill>
                <a:latin typeface="Arial Black" pitchFamily="34" charset="0"/>
              </a:rPr>
            </a:br>
            <a:r>
              <a:rPr lang="en-US" sz="1400" spc="200" dirty="0" smtClean="0">
                <a:ln w="18000">
                  <a:solidFill>
                    <a:srgbClr val="C0504D">
                      <a:satMod val="140000"/>
                    </a:srgbClr>
                  </a:solidFill>
                  <a:prstDash val="solid"/>
                  <a:miter lim="800000"/>
                </a:ln>
                <a:solidFill>
                  <a:srgbClr val="C00000"/>
                </a:solidFill>
                <a:latin typeface="Arial Black" pitchFamily="34" charset="0"/>
              </a:rPr>
              <a:t>&amp; FLOW</a:t>
            </a:r>
          </a:p>
          <a:p>
            <a:pPr algn="ctr"/>
            <a:endParaRPr lang="en-US" sz="1200" b="1" spc="200" dirty="0" smtClean="0">
              <a:ln w="18000">
                <a:solidFill>
                  <a:srgbClr val="C0504D">
                    <a:satMod val="140000"/>
                  </a:srgbClr>
                </a:solidFill>
                <a:prstDash val="solid"/>
                <a:miter lim="800000"/>
              </a:ln>
              <a:solidFill>
                <a:srgbClr val="F79646">
                  <a:lumMod val="60000"/>
                  <a:lumOff val="40000"/>
                </a:srgbClr>
              </a:solidFill>
              <a:effectLst>
                <a:outerShdw blurRad="25500" dist="23000" dir="7020000" algn="tl">
                  <a:srgbClr val="000000">
                    <a:alpha val="50000"/>
                  </a:srgbClr>
                </a:outerShdw>
              </a:effectLst>
              <a:latin typeface="Arial Black" pitchFamily="34" charset="0"/>
            </a:endParaRPr>
          </a:p>
        </p:txBody>
      </p:sp>
      <p:grpSp>
        <p:nvGrpSpPr>
          <p:cNvPr id="2" name="Group 17"/>
          <p:cNvGrpSpPr/>
          <p:nvPr/>
        </p:nvGrpSpPr>
        <p:grpSpPr>
          <a:xfrm>
            <a:off x="4536728" y="2332202"/>
            <a:ext cx="3213186" cy="2348756"/>
            <a:chOff x="3239327" y="2179783"/>
            <a:chExt cx="2718899" cy="3228967"/>
          </a:xfrm>
        </p:grpSpPr>
        <p:sp>
          <p:nvSpPr>
            <p:cNvPr id="8" name="Sun 7"/>
            <p:cNvSpPr/>
            <p:nvPr/>
          </p:nvSpPr>
          <p:spPr>
            <a:xfrm>
              <a:off x="3677454" y="2697399"/>
              <a:ext cx="1804310" cy="2199757"/>
            </a:xfrm>
            <a:prstGeom prst="sun">
              <a:avLst>
                <a:gd name="adj" fmla="val 36132"/>
              </a:avLst>
            </a:prstGeom>
            <a:solidFill>
              <a:srgbClr val="FFC000"/>
            </a:solidFill>
            <a:ln>
              <a:solidFill>
                <a:srgbClr val="FFC000"/>
              </a:solidFill>
            </a:ln>
            <a:scene3d>
              <a:camera prst="orthographicFront"/>
              <a:lightRig rig="threePt" dir="t"/>
            </a:scene3d>
            <a:sp3d>
              <a:bevelT w="209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mtClean="0">
                <a:solidFill>
                  <a:prstClr val="white"/>
                </a:solidFill>
              </a:endParaRPr>
            </a:p>
          </p:txBody>
        </p:sp>
        <p:sp>
          <p:nvSpPr>
            <p:cNvPr id="12" name="TextBox 11"/>
            <p:cNvSpPr txBox="1"/>
            <p:nvPr/>
          </p:nvSpPr>
          <p:spPr>
            <a:xfrm>
              <a:off x="3239327" y="2179783"/>
              <a:ext cx="2718899" cy="3228967"/>
            </a:xfrm>
            <a:prstGeom prst="rect">
              <a:avLst/>
            </a:prstGeom>
            <a:noFill/>
          </p:spPr>
          <p:txBody>
            <a:bodyPr wrap="square" rtlCol="0">
              <a:prstTxWarp prst="textButtonPour">
                <a:avLst>
                  <a:gd name="adj1" fmla="val 10759940"/>
                  <a:gd name="adj2" fmla="val 58135"/>
                </a:avLst>
              </a:prstTxWarp>
              <a:spAutoFit/>
              <a:scene3d>
                <a:camera prst="orthographicFront"/>
                <a:lightRig rig="threePt" dir="t"/>
              </a:scene3d>
              <a:sp3d extrusionH="57150">
                <a:bevelT w="38100" h="38100" prst="angle"/>
              </a:sp3d>
            </a:bodyPr>
            <a:lstStyle/>
            <a:p>
              <a:pPr algn="ctr"/>
              <a:r>
                <a:rPr lang="en-US" sz="1200" b="1" spc="300" dirty="0" smtClean="0">
                  <a:ln w="18000">
                    <a:solidFill>
                      <a:srgbClr val="C0504D">
                        <a:satMod val="140000"/>
                      </a:srgbClr>
                    </a:solidFill>
                    <a:prstDash val="solid"/>
                    <a:miter lim="800000"/>
                  </a:ln>
                  <a:solidFill>
                    <a:srgbClr val="F79646">
                      <a:lumMod val="60000"/>
                      <a:lumOff val="40000"/>
                    </a:srgbClr>
                  </a:solidFill>
                  <a:effectLst>
                    <a:outerShdw blurRad="25500" dist="23000" dir="7020000" algn="tl">
                      <a:srgbClr val="000000">
                        <a:alpha val="50000"/>
                      </a:srgbClr>
                    </a:outerShdw>
                  </a:effectLst>
                  <a:latin typeface="Arial Black" pitchFamily="34" charset="0"/>
                </a:rPr>
                <a:t>VALUE</a:t>
              </a:r>
            </a:p>
            <a:p>
              <a:pPr algn="ctr"/>
              <a:endParaRPr lang="en-US" sz="1200" b="1" dirty="0" smtClean="0">
                <a:ln w="18000">
                  <a:solidFill>
                    <a:srgbClr val="C0504D">
                      <a:satMod val="140000"/>
                    </a:srgbClr>
                  </a:solidFill>
                  <a:prstDash val="solid"/>
                  <a:miter lim="800000"/>
                </a:ln>
                <a:solidFill>
                  <a:srgbClr val="F79646">
                    <a:lumMod val="60000"/>
                    <a:lumOff val="40000"/>
                  </a:srgbClr>
                </a:solidFill>
                <a:effectLst>
                  <a:outerShdw blurRad="25500" dist="23000" dir="7020000" algn="tl">
                    <a:srgbClr val="000000">
                      <a:alpha val="50000"/>
                    </a:srgbClr>
                  </a:outerShdw>
                </a:effectLst>
              </a:endParaRPr>
            </a:p>
            <a:p>
              <a:pPr algn="ctr"/>
              <a:r>
                <a:rPr lang="en-US" sz="1200" b="1" dirty="0" smtClean="0">
                  <a:ln w="18000">
                    <a:solidFill>
                      <a:srgbClr val="C0504D">
                        <a:satMod val="140000"/>
                      </a:srgbClr>
                    </a:solidFill>
                    <a:prstDash val="solid"/>
                    <a:miter lim="800000"/>
                  </a:ln>
                  <a:solidFill>
                    <a:srgbClr val="F79646">
                      <a:lumMod val="60000"/>
                      <a:lumOff val="40000"/>
                    </a:srgbClr>
                  </a:solidFill>
                  <a:effectLst>
                    <a:outerShdw blurRad="25500" dist="23000" dir="7020000" algn="tl">
                      <a:srgbClr val="000000">
                        <a:alpha val="50000"/>
                      </a:srgbClr>
                    </a:outerShdw>
                  </a:effectLst>
                </a:rPr>
                <a:t>  MAXIMIZATION </a:t>
              </a:r>
            </a:p>
          </p:txBody>
        </p:sp>
      </p:grpSp>
      <p:sp>
        <p:nvSpPr>
          <p:cNvPr id="13" name="Left Arrow 12"/>
          <p:cNvSpPr/>
          <p:nvPr/>
        </p:nvSpPr>
        <p:spPr>
          <a:xfrm>
            <a:off x="7882899" y="2708724"/>
            <a:ext cx="2418488" cy="1327936"/>
          </a:xfrm>
          <a:prstGeom prst="leftArrow">
            <a:avLst/>
          </a:prstGeom>
          <a:solidFill>
            <a:srgbClr val="FFFF66"/>
          </a:solidFill>
          <a:scene3d>
            <a:camera prst="orthographicFront"/>
            <a:lightRig rig="twoPt" dir="t"/>
          </a:scene3d>
          <a:sp3d>
            <a:bevelT/>
            <a:bevelB w="69850" h="234950"/>
          </a:sp3d>
        </p:spPr>
        <p:style>
          <a:lnRef idx="2">
            <a:schemeClr val="accent1">
              <a:shade val="50000"/>
            </a:schemeClr>
          </a:lnRef>
          <a:fillRef idx="1">
            <a:schemeClr val="accent1"/>
          </a:fillRef>
          <a:effectRef idx="0">
            <a:schemeClr val="accent1"/>
          </a:effectRef>
          <a:fontRef idx="minor">
            <a:schemeClr val="lt1"/>
          </a:fontRef>
        </p:style>
        <p:txBody>
          <a:bodyPr lIns="0" tIns="0" rIns="91440" bIns="0" rtlCol="0" anchor="ctr"/>
          <a:lstStyle/>
          <a:p>
            <a:pPr algn="ctr"/>
            <a:r>
              <a:rPr lang="en-US" sz="1400" spc="200" dirty="0" smtClean="0">
                <a:ln w="18000">
                  <a:solidFill>
                    <a:srgbClr val="C0504D">
                      <a:satMod val="140000"/>
                    </a:srgbClr>
                  </a:solidFill>
                  <a:prstDash val="solid"/>
                  <a:miter lim="800000"/>
                </a:ln>
                <a:solidFill>
                  <a:srgbClr val="C00000"/>
                </a:solidFill>
                <a:latin typeface="Arial Black" pitchFamily="34" charset="0"/>
              </a:rPr>
              <a:t>STRATEGIC VALUE METRICS</a:t>
            </a:r>
            <a:endParaRPr lang="en-US" sz="1400" spc="-100" dirty="0" smtClean="0">
              <a:ln w="18000">
                <a:solidFill>
                  <a:srgbClr val="C0504D">
                    <a:satMod val="140000"/>
                  </a:srgbClr>
                </a:solidFill>
                <a:prstDash val="solid"/>
                <a:miter lim="800000"/>
              </a:ln>
              <a:solidFill>
                <a:srgbClr val="C00000"/>
              </a:solidFill>
              <a:latin typeface="Arial Black" pitchFamily="34" charset="0"/>
            </a:endParaRPr>
          </a:p>
        </p:txBody>
      </p:sp>
      <p:sp>
        <p:nvSpPr>
          <p:cNvPr id="15" name="Down Arrow 14"/>
          <p:cNvSpPr/>
          <p:nvPr/>
        </p:nvSpPr>
        <p:spPr>
          <a:xfrm>
            <a:off x="4991092" y="1536867"/>
            <a:ext cx="2314115" cy="779242"/>
          </a:xfrm>
          <a:prstGeom prst="downArrow">
            <a:avLst>
              <a:gd name="adj1" fmla="val 65939"/>
              <a:gd name="adj2" fmla="val 50000"/>
            </a:avLst>
          </a:prstGeom>
          <a:solidFill>
            <a:srgbClr val="FFFF66"/>
          </a:solidFill>
          <a:scene3d>
            <a:camera prst="orthographicFront"/>
            <a:lightRig rig="twoPt" dir="t"/>
          </a:scene3d>
          <a:sp3d>
            <a:bevelT/>
            <a:bevelB w="69850" h="2349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spc="200" dirty="0" smtClean="0">
              <a:ln w="18000">
                <a:solidFill>
                  <a:srgbClr val="C0504D">
                    <a:satMod val="140000"/>
                  </a:srgbClr>
                </a:solidFill>
                <a:prstDash val="solid"/>
                <a:miter lim="800000"/>
              </a:ln>
              <a:solidFill>
                <a:srgbClr val="F79646">
                  <a:lumMod val="60000"/>
                  <a:lumOff val="40000"/>
                </a:srgbClr>
              </a:solidFill>
              <a:effectLst>
                <a:outerShdw blurRad="25500" dist="23000" dir="7020000" algn="tl">
                  <a:srgbClr val="000000">
                    <a:alpha val="50000"/>
                  </a:srgbClr>
                </a:outerShdw>
              </a:effectLst>
              <a:latin typeface="Arial Black" pitchFamily="34" charset="0"/>
            </a:endParaRPr>
          </a:p>
          <a:p>
            <a:pPr algn="ctr"/>
            <a:r>
              <a:rPr lang="en-US" sz="1400" b="1" spc="200" dirty="0" smtClean="0">
                <a:ln w="18000">
                  <a:solidFill>
                    <a:srgbClr val="C0504D">
                      <a:satMod val="140000"/>
                    </a:srgbClr>
                  </a:solidFill>
                  <a:prstDash val="solid"/>
                  <a:miter lim="800000"/>
                </a:ln>
                <a:solidFill>
                  <a:srgbClr val="C00000"/>
                </a:solidFill>
                <a:latin typeface="Arial Black" pitchFamily="34" charset="0"/>
              </a:rPr>
              <a:t>VALUE DRIVERS</a:t>
            </a:r>
            <a:endParaRPr lang="en-US" sz="1400" b="1" spc="-100" dirty="0" smtClean="0">
              <a:ln w="18000">
                <a:solidFill>
                  <a:srgbClr val="C0504D">
                    <a:satMod val="140000"/>
                  </a:srgbClr>
                </a:solidFill>
                <a:prstDash val="solid"/>
                <a:miter lim="800000"/>
              </a:ln>
              <a:solidFill>
                <a:srgbClr val="C00000"/>
              </a:solidFill>
              <a:latin typeface="Arial Black" pitchFamily="34" charset="0"/>
            </a:endParaRPr>
          </a:p>
        </p:txBody>
      </p:sp>
      <p:sp>
        <p:nvSpPr>
          <p:cNvPr id="16" name="Left Arrow 15"/>
          <p:cNvSpPr/>
          <p:nvPr/>
        </p:nvSpPr>
        <p:spPr>
          <a:xfrm rot="19512519">
            <a:off x="7125222" y="1468024"/>
            <a:ext cx="2105922" cy="1367454"/>
          </a:xfrm>
          <a:prstGeom prst="leftArrow">
            <a:avLst/>
          </a:prstGeom>
          <a:solidFill>
            <a:srgbClr val="FFFF66"/>
          </a:solidFill>
          <a:scene3d>
            <a:camera prst="orthographicFront"/>
            <a:lightRig rig="twoPt" dir="t"/>
          </a:scene3d>
          <a:sp3d>
            <a:bevelT/>
            <a:bevelB w="69850" h="234950"/>
          </a:sp3d>
        </p:spPr>
        <p:style>
          <a:lnRef idx="2">
            <a:schemeClr val="accent1">
              <a:shade val="50000"/>
            </a:schemeClr>
          </a:lnRef>
          <a:fillRef idx="1">
            <a:schemeClr val="accent1"/>
          </a:fillRef>
          <a:effectRef idx="0">
            <a:schemeClr val="accent1"/>
          </a:effectRef>
          <a:fontRef idx="minor">
            <a:schemeClr val="lt1"/>
          </a:fontRef>
        </p:style>
        <p:txBody>
          <a:bodyPr lIns="0" tIns="0" rIns="91440" bIns="0" rtlCol="0" anchor="ctr"/>
          <a:lstStyle/>
          <a:p>
            <a:pPr algn="ctr"/>
            <a:r>
              <a:rPr lang="en-US" sz="1400" b="1" spc="200" dirty="0" smtClean="0">
                <a:ln w="18000">
                  <a:solidFill>
                    <a:srgbClr val="C0504D">
                      <a:satMod val="140000"/>
                    </a:srgbClr>
                  </a:solidFill>
                  <a:prstDash val="solid"/>
                  <a:miter lim="800000"/>
                </a:ln>
                <a:solidFill>
                  <a:srgbClr val="C00000"/>
                </a:solidFill>
                <a:latin typeface="Arial Black" pitchFamily="34" charset="0"/>
              </a:rPr>
              <a:t>VALUE </a:t>
            </a:r>
            <a:r>
              <a:rPr lang="en-US" sz="1400" b="1" spc="100" dirty="0" smtClean="0">
                <a:ln w="18000">
                  <a:solidFill>
                    <a:srgbClr val="C0504D">
                      <a:satMod val="140000"/>
                    </a:srgbClr>
                  </a:solidFill>
                  <a:prstDash val="solid"/>
                  <a:miter lim="800000"/>
                </a:ln>
                <a:solidFill>
                  <a:srgbClr val="C00000"/>
                </a:solidFill>
                <a:latin typeface="Arial Black" pitchFamily="34" charset="0"/>
              </a:rPr>
              <a:t>STRATAGEMS</a:t>
            </a:r>
          </a:p>
        </p:txBody>
      </p:sp>
      <p:sp>
        <p:nvSpPr>
          <p:cNvPr id="17" name="Right Arrow 16"/>
          <p:cNvSpPr/>
          <p:nvPr/>
        </p:nvSpPr>
        <p:spPr>
          <a:xfrm rot="1879926">
            <a:off x="2879167" y="1440020"/>
            <a:ext cx="2184891" cy="1300776"/>
          </a:xfrm>
          <a:prstGeom prst="rightArrow">
            <a:avLst/>
          </a:prstGeom>
          <a:solidFill>
            <a:srgbClr val="FFFF66"/>
          </a:solidFill>
          <a:scene3d>
            <a:camera prst="orthographicFront"/>
            <a:lightRig rig="twoPt" dir="t"/>
          </a:scene3d>
          <a:sp3d>
            <a:bevelT/>
            <a:bevelB w="69850" h="2349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pc="200" dirty="0" smtClean="0">
                <a:ln w="18000">
                  <a:solidFill>
                    <a:srgbClr val="C0504D">
                      <a:satMod val="140000"/>
                    </a:srgbClr>
                  </a:solidFill>
                  <a:prstDash val="solid"/>
                  <a:miter lim="800000"/>
                </a:ln>
                <a:solidFill>
                  <a:srgbClr val="C00000"/>
                </a:solidFill>
                <a:latin typeface="Arial Black" pitchFamily="34" charset="0"/>
              </a:rPr>
              <a:t>VALUE </a:t>
            </a:r>
            <a:r>
              <a:rPr lang="en-US" sz="1400" dirty="0" smtClean="0">
                <a:ln w="18000">
                  <a:solidFill>
                    <a:srgbClr val="C0504D">
                      <a:satMod val="140000"/>
                    </a:srgbClr>
                  </a:solidFill>
                  <a:prstDash val="solid"/>
                  <a:miter lim="800000"/>
                </a:ln>
                <a:solidFill>
                  <a:srgbClr val="C00000"/>
                </a:solidFill>
                <a:latin typeface="Arial Black" pitchFamily="34" charset="0"/>
              </a:rPr>
              <a:t>PROPOSITION</a:t>
            </a:r>
            <a:endParaRPr lang="en-US" sz="1400" dirty="0" smtClean="0">
              <a:solidFill>
                <a:srgbClr val="C00000"/>
              </a:solidFill>
            </a:endParaRPr>
          </a:p>
        </p:txBody>
      </p:sp>
      <p:pic>
        <p:nvPicPr>
          <p:cNvPr id="25" name="Picture 24" descr="4 Alignments.png"/>
          <p:cNvPicPr>
            <a:picLocks noChangeAspect="1"/>
          </p:cNvPicPr>
          <p:nvPr/>
        </p:nvPicPr>
        <p:blipFill>
          <a:blip r:embed="rId4" cstate="print"/>
          <a:stretch>
            <a:fillRect/>
          </a:stretch>
        </p:blipFill>
        <p:spPr>
          <a:xfrm>
            <a:off x="16625" y="33250"/>
            <a:ext cx="1479665" cy="1554327"/>
          </a:xfrm>
          <a:prstGeom prst="rect">
            <a:avLst/>
          </a:prstGeom>
        </p:spPr>
      </p:pic>
      <p:sp>
        <p:nvSpPr>
          <p:cNvPr id="26" name="Slide Number Placeholder 3"/>
          <p:cNvSpPr>
            <a:spLocks noGrp="1"/>
          </p:cNvSpPr>
          <p:nvPr>
            <p:ph type="sldNum" sz="quarter" idx="10"/>
          </p:nvPr>
        </p:nvSpPr>
        <p:spPr>
          <a:xfrm>
            <a:off x="10130115" y="6373910"/>
            <a:ext cx="1219200" cy="304800"/>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11</a:t>
            </a:fld>
            <a:endParaRPr lang="en-US" dirty="0">
              <a:solidFill>
                <a:srgbClr val="000000"/>
              </a:solidFill>
            </a:endParaRPr>
          </a:p>
        </p:txBody>
      </p:sp>
      <p:sp>
        <p:nvSpPr>
          <p:cNvPr id="14" name="Right Arrow 13"/>
          <p:cNvSpPr/>
          <p:nvPr/>
        </p:nvSpPr>
        <p:spPr>
          <a:xfrm>
            <a:off x="2008894" y="2762513"/>
            <a:ext cx="2360791" cy="1249895"/>
          </a:xfrm>
          <a:prstGeom prst="rightArrow">
            <a:avLst/>
          </a:prstGeom>
          <a:solidFill>
            <a:srgbClr val="FFFF66"/>
          </a:solidFill>
          <a:scene3d>
            <a:camera prst="orthographicFront"/>
            <a:lightRig rig="twoPt" dir="t"/>
          </a:scene3d>
          <a:sp3d>
            <a:bevelT/>
            <a:bevelB w="69850" h="2349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pc="200" dirty="0" smtClean="0">
                <a:ln w="18000">
                  <a:solidFill>
                    <a:srgbClr val="C0504D">
                      <a:satMod val="140000"/>
                    </a:srgbClr>
                  </a:solidFill>
                  <a:prstDash val="solid"/>
                  <a:miter lim="800000"/>
                </a:ln>
                <a:solidFill>
                  <a:srgbClr val="C00000"/>
                </a:solidFill>
                <a:latin typeface="Arial Black" pitchFamily="34" charset="0"/>
              </a:rPr>
              <a:t>VALUE DELIVERY HIERARCHY</a:t>
            </a:r>
            <a:endParaRPr lang="en-US" sz="1400" dirty="0" smtClean="0">
              <a:solidFill>
                <a:srgbClr val="C00000"/>
              </a:solidFill>
            </a:endParaRPr>
          </a:p>
        </p:txBody>
      </p:sp>
      <p:grpSp>
        <p:nvGrpSpPr>
          <p:cNvPr id="27" name="Group 26"/>
          <p:cNvGrpSpPr/>
          <p:nvPr/>
        </p:nvGrpSpPr>
        <p:grpSpPr>
          <a:xfrm>
            <a:off x="1596546" y="50378"/>
            <a:ext cx="10595454" cy="641445"/>
            <a:chOff x="304800" y="50378"/>
            <a:chExt cx="11887202" cy="641445"/>
          </a:xfrm>
        </p:grpSpPr>
        <p:sp>
          <p:nvSpPr>
            <p:cNvPr id="28" name="Title 3"/>
            <p:cNvSpPr txBox="1">
              <a:spLocks/>
            </p:cNvSpPr>
            <p:nvPr/>
          </p:nvSpPr>
          <p:spPr>
            <a:xfrm>
              <a:off x="304800" y="50378"/>
              <a:ext cx="11887202"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art</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3- Shape</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  </a:t>
              </a:r>
              <a:r>
                <a:rPr kumimoji="0" lang="en-US" sz="3200" b="1" i="1" u="none" strike="noStrike" kern="1200" cap="none" spc="0" normalizeH="0" baseline="0" noProof="0" dirty="0" smtClean="0">
                  <a:ln>
                    <a:noFill/>
                  </a:ln>
                  <a:solidFill>
                    <a:srgbClr val="C00000"/>
                  </a:solidFill>
                  <a:effectLst/>
                  <a:uLnTx/>
                  <a:uFillTx/>
                  <a:latin typeface="Engravers MT" pitchFamily="18" charset="0"/>
                  <a:ea typeface="+mj-ea"/>
                  <a:cs typeface="+mj-cs"/>
                </a:rPr>
                <a:t>Shifting</a:t>
              </a:r>
              <a:r>
                <a:rPr kumimoji="0" lang="en-US" sz="2800" b="1" i="0" u="none" strike="noStrike" kern="1200" cap="none" spc="0" normalizeH="0" baseline="3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minD</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MaAps</a:t>
              </a:r>
              <a:endParaRPr kumimoji="0" lang="en-US" sz="2800" b="1" i="1" u="sng" strike="noStrike" kern="1200" cap="none" spc="0" normalizeH="0" baseline="60000" noProof="0" dirty="0">
                <a:ln>
                  <a:noFill/>
                </a:ln>
                <a:solidFill>
                  <a:srgbClr val="C00000"/>
                </a:solidFill>
                <a:effectLst/>
                <a:uLnTx/>
                <a:uFillTx/>
                <a:latin typeface="Engravers MT" pitchFamily="18" charset="0"/>
                <a:ea typeface="+mj-ea"/>
                <a:cs typeface="+mj-cs"/>
              </a:endParaRPr>
            </a:p>
          </p:txBody>
        </p:sp>
        <p:sp>
          <p:nvSpPr>
            <p:cNvPr id="29" name="TextBox 28"/>
            <p:cNvSpPr txBox="1"/>
            <p:nvPr/>
          </p:nvSpPr>
          <p:spPr>
            <a:xfrm>
              <a:off x="8524262" y="290286"/>
              <a:ext cx="3120662" cy="276999"/>
            </a:xfrm>
            <a:prstGeom prst="rect">
              <a:avLst/>
            </a:prstGeom>
            <a:noFill/>
          </p:spPr>
          <p:txBody>
            <a:bodyPr wrap="none" rtlCol="0">
              <a:spAutoFit/>
            </a:bodyPr>
            <a:lstStyle/>
            <a:p>
              <a:r>
                <a:rPr lang="en-US" sz="1200" b="1" i="1" dirty="0" smtClean="0"/>
                <a:t>M</a:t>
              </a:r>
              <a:r>
                <a:rPr lang="en-US" sz="1200" i="1" dirty="0" smtClean="0"/>
                <a:t>etrics, </a:t>
              </a:r>
              <a:r>
                <a:rPr lang="en-US" sz="1200" b="1" i="1" dirty="0" smtClean="0"/>
                <a:t>A</a:t>
              </a:r>
              <a:r>
                <a:rPr lang="en-US" sz="1200" i="1" dirty="0" smtClean="0"/>
                <a:t>rchitecture, </a:t>
              </a:r>
              <a:r>
                <a:rPr lang="en-US" sz="1200" b="1" i="1" dirty="0" smtClean="0"/>
                <a:t>A</a:t>
              </a:r>
              <a:r>
                <a:rPr lang="en-US" sz="1200" i="1" dirty="0" smtClean="0"/>
                <a:t>ctions, </a:t>
              </a:r>
              <a:r>
                <a:rPr lang="en-US" sz="1200" b="1" i="1" dirty="0" smtClean="0"/>
                <a:t>P</a:t>
              </a:r>
              <a:r>
                <a:rPr lang="en-US" sz="1200" i="1" dirty="0" smtClean="0"/>
                <a:t>ictures, </a:t>
              </a:r>
              <a:r>
                <a:rPr lang="en-US" sz="1200" b="1" i="1" dirty="0" smtClean="0"/>
                <a:t>S</a:t>
              </a:r>
              <a:r>
                <a:rPr lang="en-US" sz="1200" i="1" dirty="0" smtClean="0"/>
                <a:t>tories</a:t>
              </a:r>
              <a:endParaRPr lang="en-US" sz="1200" i="1"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left)">
                                      <p:cBhvr>
                                        <p:cTn id="7" dur="2000"/>
                                        <p:tgtEl>
                                          <p:spTgt spid="23">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3000"/>
                                        <p:tgtEl>
                                          <p:spTgt spid="2"/>
                                        </p:tgtEl>
                                      </p:cBhvr>
                                    </p:animEffect>
                                  </p:childTnLst>
                                </p:cTn>
                              </p:par>
                            </p:childTnLst>
                          </p:cTn>
                        </p:par>
                        <p:par>
                          <p:cTn id="12" fill="hold">
                            <p:stCondLst>
                              <p:cond delay="5000"/>
                            </p:stCondLst>
                            <p:childTnLst>
                              <p:par>
                                <p:cTn id="13" presetID="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ppt_x"/>
                                          </p:val>
                                        </p:tav>
                                        <p:tav tm="100000">
                                          <p:val>
                                            <p:strVal val="#ppt_x"/>
                                          </p:val>
                                        </p:tav>
                                      </p:tavLst>
                                    </p:anim>
                                    <p:anim calcmode="lin" valueType="num">
                                      <p:cBhvr additive="base">
                                        <p:cTn id="16" dur="20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7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000" fill="hold"/>
                                        <p:tgtEl>
                                          <p:spTgt spid="11"/>
                                        </p:tgtEl>
                                        <p:attrNameLst>
                                          <p:attrName>ppt_x</p:attrName>
                                        </p:attrNameLst>
                                      </p:cBhvr>
                                      <p:tavLst>
                                        <p:tav tm="0">
                                          <p:val>
                                            <p:strVal val="#ppt_x"/>
                                          </p:val>
                                        </p:tav>
                                        <p:tav tm="100000">
                                          <p:val>
                                            <p:strVal val="#ppt_x"/>
                                          </p:val>
                                        </p:tav>
                                      </p:tavLst>
                                    </p:anim>
                                    <p:anim calcmode="lin" valueType="num">
                                      <p:cBhvr additive="base">
                                        <p:cTn id="21" dur="20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9000"/>
                            </p:stCondLst>
                            <p:childTnLst>
                              <p:par>
                                <p:cTn id="23" presetID="2" presetClass="entr" presetSubtype="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000" fill="hold"/>
                                        <p:tgtEl>
                                          <p:spTgt spid="13"/>
                                        </p:tgtEl>
                                        <p:attrNameLst>
                                          <p:attrName>ppt_x</p:attrName>
                                        </p:attrNameLst>
                                      </p:cBhvr>
                                      <p:tavLst>
                                        <p:tav tm="0">
                                          <p:val>
                                            <p:strVal val="1+#ppt_w/2"/>
                                          </p:val>
                                        </p:tav>
                                        <p:tav tm="100000">
                                          <p:val>
                                            <p:strVal val="#ppt_x"/>
                                          </p:val>
                                        </p:tav>
                                      </p:tavLst>
                                    </p:anim>
                                    <p:anim calcmode="lin" valueType="num">
                                      <p:cBhvr additive="base">
                                        <p:cTn id="26" dur="20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11000"/>
                            </p:stCondLst>
                            <p:childTnLst>
                              <p:par>
                                <p:cTn id="28" presetID="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2000" fill="hold"/>
                                        <p:tgtEl>
                                          <p:spTgt spid="14"/>
                                        </p:tgtEl>
                                        <p:attrNameLst>
                                          <p:attrName>ppt_x</p:attrName>
                                        </p:attrNameLst>
                                      </p:cBhvr>
                                      <p:tavLst>
                                        <p:tav tm="0">
                                          <p:val>
                                            <p:strVal val="0-#ppt_w/2"/>
                                          </p:val>
                                        </p:tav>
                                        <p:tav tm="100000">
                                          <p:val>
                                            <p:strVal val="#ppt_x"/>
                                          </p:val>
                                        </p:tav>
                                      </p:tavLst>
                                    </p:anim>
                                    <p:anim calcmode="lin" valueType="num">
                                      <p:cBhvr additive="base">
                                        <p:cTn id="31" dur="20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13000"/>
                            </p:stCondLst>
                            <p:childTnLst>
                              <p:par>
                                <p:cTn id="33" presetID="2" presetClass="entr" presetSubtype="3"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000" fill="hold"/>
                                        <p:tgtEl>
                                          <p:spTgt spid="16"/>
                                        </p:tgtEl>
                                        <p:attrNameLst>
                                          <p:attrName>ppt_x</p:attrName>
                                        </p:attrNameLst>
                                      </p:cBhvr>
                                      <p:tavLst>
                                        <p:tav tm="0">
                                          <p:val>
                                            <p:strVal val="1+#ppt_w/2"/>
                                          </p:val>
                                        </p:tav>
                                        <p:tav tm="100000">
                                          <p:val>
                                            <p:strVal val="#ppt_x"/>
                                          </p:val>
                                        </p:tav>
                                      </p:tavLst>
                                    </p:anim>
                                    <p:anim calcmode="lin" valueType="num">
                                      <p:cBhvr additive="base">
                                        <p:cTn id="36" dur="2000" fill="hold"/>
                                        <p:tgtEl>
                                          <p:spTgt spid="16"/>
                                        </p:tgtEl>
                                        <p:attrNameLst>
                                          <p:attrName>ppt_y</p:attrName>
                                        </p:attrNameLst>
                                      </p:cBhvr>
                                      <p:tavLst>
                                        <p:tav tm="0">
                                          <p:val>
                                            <p:strVal val="0-#ppt_h/2"/>
                                          </p:val>
                                        </p:tav>
                                        <p:tav tm="100000">
                                          <p:val>
                                            <p:strVal val="#ppt_y"/>
                                          </p:val>
                                        </p:tav>
                                      </p:tavLst>
                                    </p:anim>
                                  </p:childTnLst>
                                </p:cTn>
                              </p:par>
                            </p:childTnLst>
                          </p:cTn>
                        </p:par>
                        <p:par>
                          <p:cTn id="37" fill="hold">
                            <p:stCondLst>
                              <p:cond delay="15000"/>
                            </p:stCondLst>
                            <p:childTnLst>
                              <p:par>
                                <p:cTn id="38" presetID="2" presetClass="entr" presetSubtype="1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000" fill="hold"/>
                                        <p:tgtEl>
                                          <p:spTgt spid="9"/>
                                        </p:tgtEl>
                                        <p:attrNameLst>
                                          <p:attrName>ppt_x</p:attrName>
                                        </p:attrNameLst>
                                      </p:cBhvr>
                                      <p:tavLst>
                                        <p:tav tm="0">
                                          <p:val>
                                            <p:strVal val="0-#ppt_w/2"/>
                                          </p:val>
                                        </p:tav>
                                        <p:tav tm="100000">
                                          <p:val>
                                            <p:strVal val="#ppt_x"/>
                                          </p:val>
                                        </p:tav>
                                      </p:tavLst>
                                    </p:anim>
                                    <p:anim calcmode="lin" valueType="num">
                                      <p:cBhvr additive="base">
                                        <p:cTn id="41" dur="20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17000"/>
                            </p:stCondLst>
                            <p:childTnLst>
                              <p:par>
                                <p:cTn id="43" presetID="2" presetClass="entr" presetSubtype="9"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2000" fill="hold"/>
                                        <p:tgtEl>
                                          <p:spTgt spid="17"/>
                                        </p:tgtEl>
                                        <p:attrNameLst>
                                          <p:attrName>ppt_x</p:attrName>
                                        </p:attrNameLst>
                                      </p:cBhvr>
                                      <p:tavLst>
                                        <p:tav tm="0">
                                          <p:val>
                                            <p:strVal val="0-#ppt_w/2"/>
                                          </p:val>
                                        </p:tav>
                                        <p:tav tm="100000">
                                          <p:val>
                                            <p:strVal val="#ppt_x"/>
                                          </p:val>
                                        </p:tav>
                                      </p:tavLst>
                                    </p:anim>
                                    <p:anim calcmode="lin" valueType="num">
                                      <p:cBhvr additive="base">
                                        <p:cTn id="46" dur="2000" fill="hold"/>
                                        <p:tgtEl>
                                          <p:spTgt spid="17"/>
                                        </p:tgtEl>
                                        <p:attrNameLst>
                                          <p:attrName>ppt_y</p:attrName>
                                        </p:attrNameLst>
                                      </p:cBhvr>
                                      <p:tavLst>
                                        <p:tav tm="0">
                                          <p:val>
                                            <p:strVal val="0-#ppt_h/2"/>
                                          </p:val>
                                        </p:tav>
                                        <p:tav tm="100000">
                                          <p:val>
                                            <p:strVal val="#ppt_y"/>
                                          </p:val>
                                        </p:tav>
                                      </p:tavLst>
                                    </p:anim>
                                  </p:childTnLst>
                                </p:cTn>
                              </p:par>
                            </p:childTnLst>
                          </p:cTn>
                        </p:par>
                        <p:par>
                          <p:cTn id="47" fill="hold">
                            <p:stCondLst>
                              <p:cond delay="19000"/>
                            </p:stCondLst>
                            <p:childTnLst>
                              <p:par>
                                <p:cTn id="48" presetID="2" presetClass="entr" presetSubtype="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2000" fill="hold"/>
                                        <p:tgtEl>
                                          <p:spTgt spid="10"/>
                                        </p:tgtEl>
                                        <p:attrNameLst>
                                          <p:attrName>ppt_x</p:attrName>
                                        </p:attrNameLst>
                                      </p:cBhvr>
                                      <p:tavLst>
                                        <p:tav tm="0">
                                          <p:val>
                                            <p:strVal val="1+#ppt_w/2"/>
                                          </p:val>
                                        </p:tav>
                                        <p:tav tm="100000">
                                          <p:val>
                                            <p:strVal val="#ppt_x"/>
                                          </p:val>
                                        </p:tav>
                                      </p:tavLst>
                                    </p:anim>
                                    <p:anim calcmode="lin" valueType="num">
                                      <p:cBhvr additive="base">
                                        <p:cTn id="51"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 presetClass="entr" presetSubtype="5"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heckerboard(down)">
                                      <p:cBhvr>
                                        <p:cTn id="56" dur="20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1" nodeType="clickEffect">
                                  <p:stCondLst>
                                    <p:cond delay="0"/>
                                  </p:stCondLst>
                                  <p:childTnLst>
                                    <p:animScale>
                                      <p:cBhvr>
                                        <p:cTn id="60"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5" grpId="0" animBg="1"/>
      <p:bldP spid="16" grpId="0" animBg="1"/>
      <p:bldP spid="17"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5"/>
          <p:cNvPicPr>
            <a:picLocks noChangeAspect="1" noChangeArrowheads="1"/>
          </p:cNvPicPr>
          <p:nvPr/>
        </p:nvPicPr>
        <p:blipFill>
          <a:blip r:embed="rId3" cstate="print"/>
          <a:srcRect/>
          <a:stretch>
            <a:fillRect/>
          </a:stretch>
        </p:blipFill>
        <p:spPr bwMode="auto">
          <a:xfrm>
            <a:off x="9962389" y="6008304"/>
            <a:ext cx="2178134" cy="844353"/>
          </a:xfrm>
          <a:prstGeom prst="rect">
            <a:avLst/>
          </a:prstGeom>
          <a:noFill/>
          <a:ln w="9525">
            <a:noFill/>
            <a:miter lim="800000"/>
            <a:headEnd/>
            <a:tailEnd/>
          </a:ln>
        </p:spPr>
      </p:pic>
      <p:sp>
        <p:nvSpPr>
          <p:cNvPr id="18" name="Freeform 17"/>
          <p:cNvSpPr/>
          <p:nvPr/>
        </p:nvSpPr>
        <p:spPr bwMode="auto">
          <a:xfrm>
            <a:off x="942066" y="1"/>
            <a:ext cx="11249934" cy="5988424"/>
          </a:xfrm>
          <a:custGeom>
            <a:avLst/>
            <a:gdLst>
              <a:gd name="connsiteX0" fmla="*/ 0 w 7300452"/>
              <a:gd name="connsiteY0" fmla="*/ 2521974 h 2521974"/>
              <a:gd name="connsiteX1" fmla="*/ 914400 w 7300452"/>
              <a:gd name="connsiteY1" fmla="*/ 2521974 h 2521974"/>
              <a:gd name="connsiteX2" fmla="*/ 914400 w 7300452"/>
              <a:gd name="connsiteY2" fmla="*/ 1946787 h 2521974"/>
              <a:gd name="connsiteX3" fmla="*/ 1946787 w 7300452"/>
              <a:gd name="connsiteY3" fmla="*/ 1946787 h 2521974"/>
              <a:gd name="connsiteX4" fmla="*/ 1946787 w 7300452"/>
              <a:gd name="connsiteY4" fmla="*/ 1474839 h 2521974"/>
              <a:gd name="connsiteX5" fmla="*/ 2831690 w 7300452"/>
              <a:gd name="connsiteY5" fmla="*/ 1474839 h 2521974"/>
              <a:gd name="connsiteX6" fmla="*/ 2831690 w 7300452"/>
              <a:gd name="connsiteY6" fmla="*/ 958645 h 2521974"/>
              <a:gd name="connsiteX7" fmla="*/ 3716594 w 7300452"/>
              <a:gd name="connsiteY7" fmla="*/ 958645 h 2521974"/>
              <a:gd name="connsiteX8" fmla="*/ 3716594 w 7300452"/>
              <a:gd name="connsiteY8" fmla="*/ 471948 h 2521974"/>
              <a:gd name="connsiteX9" fmla="*/ 4542503 w 7300452"/>
              <a:gd name="connsiteY9" fmla="*/ 471948 h 2521974"/>
              <a:gd name="connsiteX10" fmla="*/ 4542503 w 7300452"/>
              <a:gd name="connsiteY10" fmla="*/ 14748 h 2521974"/>
              <a:gd name="connsiteX11" fmla="*/ 7300452 w 7300452"/>
              <a:gd name="connsiteY11" fmla="*/ 14748 h 2521974"/>
              <a:gd name="connsiteX12" fmla="*/ 7300452 w 7300452"/>
              <a:gd name="connsiteY12" fmla="*/ 0 h 2521974"/>
              <a:gd name="connsiteX0" fmla="*/ 0 w 7300452"/>
              <a:gd name="connsiteY0" fmla="*/ 2521974 h 2521974"/>
              <a:gd name="connsiteX1" fmla="*/ 914400 w 7300452"/>
              <a:gd name="connsiteY1" fmla="*/ 2521974 h 2521974"/>
              <a:gd name="connsiteX2" fmla="*/ 914400 w 7300452"/>
              <a:gd name="connsiteY2" fmla="*/ 1875559 h 2521974"/>
              <a:gd name="connsiteX3" fmla="*/ 1946787 w 7300452"/>
              <a:gd name="connsiteY3" fmla="*/ 1946787 h 2521974"/>
              <a:gd name="connsiteX4" fmla="*/ 1946787 w 7300452"/>
              <a:gd name="connsiteY4" fmla="*/ 1474839 h 2521974"/>
              <a:gd name="connsiteX5" fmla="*/ 2831690 w 7300452"/>
              <a:gd name="connsiteY5" fmla="*/ 1474839 h 2521974"/>
              <a:gd name="connsiteX6" fmla="*/ 2831690 w 7300452"/>
              <a:gd name="connsiteY6" fmla="*/ 958645 h 2521974"/>
              <a:gd name="connsiteX7" fmla="*/ 3716594 w 7300452"/>
              <a:gd name="connsiteY7" fmla="*/ 958645 h 2521974"/>
              <a:gd name="connsiteX8" fmla="*/ 3716594 w 7300452"/>
              <a:gd name="connsiteY8" fmla="*/ 471948 h 2521974"/>
              <a:gd name="connsiteX9" fmla="*/ 4542503 w 7300452"/>
              <a:gd name="connsiteY9" fmla="*/ 471948 h 2521974"/>
              <a:gd name="connsiteX10" fmla="*/ 4542503 w 7300452"/>
              <a:gd name="connsiteY10" fmla="*/ 14748 h 2521974"/>
              <a:gd name="connsiteX11" fmla="*/ 7300452 w 7300452"/>
              <a:gd name="connsiteY11" fmla="*/ 14748 h 2521974"/>
              <a:gd name="connsiteX12" fmla="*/ 7300452 w 7300452"/>
              <a:gd name="connsiteY12" fmla="*/ 0 h 2521974"/>
              <a:gd name="connsiteX0" fmla="*/ 0 w 7300452"/>
              <a:gd name="connsiteY0" fmla="*/ 2521974 h 2521974"/>
              <a:gd name="connsiteX1" fmla="*/ 914400 w 7300452"/>
              <a:gd name="connsiteY1" fmla="*/ 2521974 h 2521974"/>
              <a:gd name="connsiteX2" fmla="*/ 914400 w 7300452"/>
              <a:gd name="connsiteY2" fmla="*/ 1875559 h 2521974"/>
              <a:gd name="connsiteX3" fmla="*/ 1981200 w 7300452"/>
              <a:gd name="connsiteY3" fmla="*/ 1875559 h 2521974"/>
              <a:gd name="connsiteX4" fmla="*/ 1946787 w 7300452"/>
              <a:gd name="connsiteY4" fmla="*/ 1474839 h 2521974"/>
              <a:gd name="connsiteX5" fmla="*/ 2831690 w 7300452"/>
              <a:gd name="connsiteY5" fmla="*/ 1474839 h 2521974"/>
              <a:gd name="connsiteX6" fmla="*/ 2831690 w 7300452"/>
              <a:gd name="connsiteY6" fmla="*/ 958645 h 2521974"/>
              <a:gd name="connsiteX7" fmla="*/ 3716594 w 7300452"/>
              <a:gd name="connsiteY7" fmla="*/ 958645 h 2521974"/>
              <a:gd name="connsiteX8" fmla="*/ 3716594 w 7300452"/>
              <a:gd name="connsiteY8" fmla="*/ 471948 h 2521974"/>
              <a:gd name="connsiteX9" fmla="*/ 4542503 w 7300452"/>
              <a:gd name="connsiteY9" fmla="*/ 471948 h 2521974"/>
              <a:gd name="connsiteX10" fmla="*/ 4542503 w 7300452"/>
              <a:gd name="connsiteY10" fmla="*/ 14748 h 2521974"/>
              <a:gd name="connsiteX11" fmla="*/ 7300452 w 7300452"/>
              <a:gd name="connsiteY11" fmla="*/ 14748 h 2521974"/>
              <a:gd name="connsiteX12" fmla="*/ 7300452 w 7300452"/>
              <a:gd name="connsiteY12" fmla="*/ 0 h 2521974"/>
              <a:gd name="connsiteX0" fmla="*/ 0 w 7300452"/>
              <a:gd name="connsiteY0" fmla="*/ 2507226 h 2601163"/>
              <a:gd name="connsiteX1" fmla="*/ 914400 w 7300452"/>
              <a:gd name="connsiteY1" fmla="*/ 2507226 h 2601163"/>
              <a:gd name="connsiteX2" fmla="*/ 914400 w 7300452"/>
              <a:gd name="connsiteY2" fmla="*/ 1860811 h 2601163"/>
              <a:gd name="connsiteX3" fmla="*/ 1981200 w 7300452"/>
              <a:gd name="connsiteY3" fmla="*/ 1860811 h 2601163"/>
              <a:gd name="connsiteX4" fmla="*/ 1946787 w 7300452"/>
              <a:gd name="connsiteY4" fmla="*/ 1460091 h 2601163"/>
              <a:gd name="connsiteX5" fmla="*/ 2831690 w 7300452"/>
              <a:gd name="connsiteY5" fmla="*/ 1460091 h 2601163"/>
              <a:gd name="connsiteX6" fmla="*/ 2831690 w 7300452"/>
              <a:gd name="connsiteY6" fmla="*/ 943897 h 2601163"/>
              <a:gd name="connsiteX7" fmla="*/ 3716594 w 7300452"/>
              <a:gd name="connsiteY7" fmla="*/ 943897 h 2601163"/>
              <a:gd name="connsiteX8" fmla="*/ 3716594 w 7300452"/>
              <a:gd name="connsiteY8" fmla="*/ 457200 h 2601163"/>
              <a:gd name="connsiteX9" fmla="*/ 4542503 w 7300452"/>
              <a:gd name="connsiteY9" fmla="*/ 457200 h 2601163"/>
              <a:gd name="connsiteX10" fmla="*/ 4542503 w 7300452"/>
              <a:gd name="connsiteY10" fmla="*/ 0 h 2601163"/>
              <a:gd name="connsiteX11" fmla="*/ 7300452 w 7300452"/>
              <a:gd name="connsiteY11" fmla="*/ 0 h 2601163"/>
              <a:gd name="connsiteX12" fmla="*/ 7239000 w 7300452"/>
              <a:gd name="connsiteY12" fmla="*/ 2601163 h 2601163"/>
              <a:gd name="connsiteX0" fmla="*/ 0 w 7300452"/>
              <a:gd name="connsiteY0" fmla="*/ 2507226 h 2601163"/>
              <a:gd name="connsiteX1" fmla="*/ 914400 w 7300452"/>
              <a:gd name="connsiteY1" fmla="*/ 2507226 h 2601163"/>
              <a:gd name="connsiteX2" fmla="*/ 914400 w 7300452"/>
              <a:gd name="connsiteY2" fmla="*/ 1860811 h 2601163"/>
              <a:gd name="connsiteX3" fmla="*/ 1981200 w 7300452"/>
              <a:gd name="connsiteY3" fmla="*/ 1860811 h 2601163"/>
              <a:gd name="connsiteX4" fmla="*/ 1946787 w 7300452"/>
              <a:gd name="connsiteY4" fmla="*/ 1460091 h 2601163"/>
              <a:gd name="connsiteX5" fmla="*/ 2831690 w 7300452"/>
              <a:gd name="connsiteY5" fmla="*/ 1460091 h 2601163"/>
              <a:gd name="connsiteX6" fmla="*/ 2831690 w 7300452"/>
              <a:gd name="connsiteY6" fmla="*/ 943897 h 2601163"/>
              <a:gd name="connsiteX7" fmla="*/ 3716594 w 7300452"/>
              <a:gd name="connsiteY7" fmla="*/ 943897 h 2601163"/>
              <a:gd name="connsiteX8" fmla="*/ 3716594 w 7300452"/>
              <a:gd name="connsiteY8" fmla="*/ 457200 h 2601163"/>
              <a:gd name="connsiteX9" fmla="*/ 4542503 w 7300452"/>
              <a:gd name="connsiteY9" fmla="*/ 457200 h 2601163"/>
              <a:gd name="connsiteX10" fmla="*/ 4542503 w 7300452"/>
              <a:gd name="connsiteY10" fmla="*/ 0 h 2601163"/>
              <a:gd name="connsiteX11" fmla="*/ 7300452 w 7300452"/>
              <a:gd name="connsiteY11" fmla="*/ 0 h 2601163"/>
              <a:gd name="connsiteX12" fmla="*/ 7239000 w 7300452"/>
              <a:gd name="connsiteY12" fmla="*/ 2601163 h 2601163"/>
              <a:gd name="connsiteX0" fmla="*/ 0 w 7300452"/>
              <a:gd name="connsiteY0" fmla="*/ 2507226 h 2551806"/>
              <a:gd name="connsiteX1" fmla="*/ 914400 w 7300452"/>
              <a:gd name="connsiteY1" fmla="*/ 2507226 h 2551806"/>
              <a:gd name="connsiteX2" fmla="*/ 914400 w 7300452"/>
              <a:gd name="connsiteY2" fmla="*/ 1860811 h 2551806"/>
              <a:gd name="connsiteX3" fmla="*/ 1981200 w 7300452"/>
              <a:gd name="connsiteY3" fmla="*/ 1860811 h 2551806"/>
              <a:gd name="connsiteX4" fmla="*/ 1946787 w 7300452"/>
              <a:gd name="connsiteY4" fmla="*/ 1460091 h 2551806"/>
              <a:gd name="connsiteX5" fmla="*/ 2831690 w 7300452"/>
              <a:gd name="connsiteY5" fmla="*/ 1460091 h 2551806"/>
              <a:gd name="connsiteX6" fmla="*/ 2831690 w 7300452"/>
              <a:gd name="connsiteY6" fmla="*/ 943897 h 2551806"/>
              <a:gd name="connsiteX7" fmla="*/ 3716594 w 7300452"/>
              <a:gd name="connsiteY7" fmla="*/ 943897 h 2551806"/>
              <a:gd name="connsiteX8" fmla="*/ 3716594 w 7300452"/>
              <a:gd name="connsiteY8" fmla="*/ 457200 h 2551806"/>
              <a:gd name="connsiteX9" fmla="*/ 4542503 w 7300452"/>
              <a:gd name="connsiteY9" fmla="*/ 457200 h 2551806"/>
              <a:gd name="connsiteX10" fmla="*/ 4542503 w 7300452"/>
              <a:gd name="connsiteY10" fmla="*/ 0 h 2551806"/>
              <a:gd name="connsiteX11" fmla="*/ 7300452 w 7300452"/>
              <a:gd name="connsiteY11" fmla="*/ 0 h 2551806"/>
              <a:gd name="connsiteX12" fmla="*/ 7239000 w 7300452"/>
              <a:gd name="connsiteY12" fmla="*/ 2551806 h 2551806"/>
              <a:gd name="connsiteX0" fmla="*/ 0 w 7300452"/>
              <a:gd name="connsiteY0" fmla="*/ 2507226 h 2507226"/>
              <a:gd name="connsiteX1" fmla="*/ 914400 w 7300452"/>
              <a:gd name="connsiteY1" fmla="*/ 2507226 h 2507226"/>
              <a:gd name="connsiteX2" fmla="*/ 914400 w 7300452"/>
              <a:gd name="connsiteY2" fmla="*/ 1860811 h 2507226"/>
              <a:gd name="connsiteX3" fmla="*/ 1981200 w 7300452"/>
              <a:gd name="connsiteY3" fmla="*/ 1860811 h 2507226"/>
              <a:gd name="connsiteX4" fmla="*/ 1946787 w 7300452"/>
              <a:gd name="connsiteY4" fmla="*/ 1460091 h 2507226"/>
              <a:gd name="connsiteX5" fmla="*/ 2831690 w 7300452"/>
              <a:gd name="connsiteY5" fmla="*/ 1460091 h 2507226"/>
              <a:gd name="connsiteX6" fmla="*/ 2831690 w 7300452"/>
              <a:gd name="connsiteY6" fmla="*/ 943897 h 2507226"/>
              <a:gd name="connsiteX7" fmla="*/ 3716594 w 7300452"/>
              <a:gd name="connsiteY7" fmla="*/ 943897 h 2507226"/>
              <a:gd name="connsiteX8" fmla="*/ 3716594 w 7300452"/>
              <a:gd name="connsiteY8" fmla="*/ 457200 h 2507226"/>
              <a:gd name="connsiteX9" fmla="*/ 4542503 w 7300452"/>
              <a:gd name="connsiteY9" fmla="*/ 457200 h 2507226"/>
              <a:gd name="connsiteX10" fmla="*/ 4542503 w 7300452"/>
              <a:gd name="connsiteY10" fmla="*/ 0 h 2507226"/>
              <a:gd name="connsiteX11" fmla="*/ 7300452 w 7300452"/>
              <a:gd name="connsiteY11" fmla="*/ 0 h 2507226"/>
              <a:gd name="connsiteX12" fmla="*/ 7300452 w 7300452"/>
              <a:gd name="connsiteY12" fmla="*/ 2453092 h 2507226"/>
              <a:gd name="connsiteX0" fmla="*/ 0 w 7300452"/>
              <a:gd name="connsiteY0" fmla="*/ 2507226 h 2507226"/>
              <a:gd name="connsiteX1" fmla="*/ 914400 w 7300452"/>
              <a:gd name="connsiteY1" fmla="*/ 2507226 h 2507226"/>
              <a:gd name="connsiteX2" fmla="*/ 914400 w 7300452"/>
              <a:gd name="connsiteY2" fmla="*/ 1860811 h 2507226"/>
              <a:gd name="connsiteX3" fmla="*/ 1981200 w 7300452"/>
              <a:gd name="connsiteY3" fmla="*/ 1860811 h 2507226"/>
              <a:gd name="connsiteX4" fmla="*/ 1946787 w 7300452"/>
              <a:gd name="connsiteY4" fmla="*/ 1460091 h 2507226"/>
              <a:gd name="connsiteX5" fmla="*/ 2831690 w 7300452"/>
              <a:gd name="connsiteY5" fmla="*/ 1460091 h 2507226"/>
              <a:gd name="connsiteX6" fmla="*/ 2831690 w 7300452"/>
              <a:gd name="connsiteY6" fmla="*/ 943897 h 2507226"/>
              <a:gd name="connsiteX7" fmla="*/ 3716594 w 7300452"/>
              <a:gd name="connsiteY7" fmla="*/ 943897 h 2507226"/>
              <a:gd name="connsiteX8" fmla="*/ 3716594 w 7300452"/>
              <a:gd name="connsiteY8" fmla="*/ 457200 h 2507226"/>
              <a:gd name="connsiteX9" fmla="*/ 4542503 w 7300452"/>
              <a:gd name="connsiteY9" fmla="*/ 457200 h 2507226"/>
              <a:gd name="connsiteX10" fmla="*/ 4542503 w 7300452"/>
              <a:gd name="connsiteY10" fmla="*/ 0 h 2507226"/>
              <a:gd name="connsiteX11" fmla="*/ 7300452 w 7300452"/>
              <a:gd name="connsiteY11" fmla="*/ 0 h 2507226"/>
              <a:gd name="connsiteX12" fmla="*/ 7300452 w 7300452"/>
              <a:gd name="connsiteY12" fmla="*/ 2502449 h 2507226"/>
              <a:gd name="connsiteX0" fmla="*/ 0 w 7300452"/>
              <a:gd name="connsiteY0" fmla="*/ 2507226 h 2507226"/>
              <a:gd name="connsiteX1" fmla="*/ 914400 w 7300452"/>
              <a:gd name="connsiteY1" fmla="*/ 2507226 h 2507226"/>
              <a:gd name="connsiteX2" fmla="*/ 914400 w 7300452"/>
              <a:gd name="connsiteY2" fmla="*/ 1860811 h 2507226"/>
              <a:gd name="connsiteX3" fmla="*/ 1946787 w 7300452"/>
              <a:gd name="connsiteY3" fmla="*/ 1849079 h 2507226"/>
              <a:gd name="connsiteX4" fmla="*/ 1946787 w 7300452"/>
              <a:gd name="connsiteY4" fmla="*/ 1460091 h 2507226"/>
              <a:gd name="connsiteX5" fmla="*/ 2831690 w 7300452"/>
              <a:gd name="connsiteY5" fmla="*/ 1460091 h 2507226"/>
              <a:gd name="connsiteX6" fmla="*/ 2831690 w 7300452"/>
              <a:gd name="connsiteY6" fmla="*/ 943897 h 2507226"/>
              <a:gd name="connsiteX7" fmla="*/ 3716594 w 7300452"/>
              <a:gd name="connsiteY7" fmla="*/ 943897 h 2507226"/>
              <a:gd name="connsiteX8" fmla="*/ 3716594 w 7300452"/>
              <a:gd name="connsiteY8" fmla="*/ 457200 h 2507226"/>
              <a:gd name="connsiteX9" fmla="*/ 4542503 w 7300452"/>
              <a:gd name="connsiteY9" fmla="*/ 457200 h 2507226"/>
              <a:gd name="connsiteX10" fmla="*/ 4542503 w 7300452"/>
              <a:gd name="connsiteY10" fmla="*/ 0 h 2507226"/>
              <a:gd name="connsiteX11" fmla="*/ 7300452 w 7300452"/>
              <a:gd name="connsiteY11" fmla="*/ 0 h 2507226"/>
              <a:gd name="connsiteX12" fmla="*/ 7300452 w 7300452"/>
              <a:gd name="connsiteY12" fmla="*/ 2502449 h 2507226"/>
              <a:gd name="connsiteX0" fmla="*/ 0 w 7300452"/>
              <a:gd name="connsiteY0" fmla="*/ 2507226 h 2507226"/>
              <a:gd name="connsiteX1" fmla="*/ 914400 w 7300452"/>
              <a:gd name="connsiteY1" fmla="*/ 2507226 h 2507226"/>
              <a:gd name="connsiteX2" fmla="*/ 912557 w 7300452"/>
              <a:gd name="connsiteY2" fmla="*/ 1911760 h 2507226"/>
              <a:gd name="connsiteX3" fmla="*/ 1946787 w 7300452"/>
              <a:gd name="connsiteY3" fmla="*/ 1849079 h 2507226"/>
              <a:gd name="connsiteX4" fmla="*/ 1946787 w 7300452"/>
              <a:gd name="connsiteY4" fmla="*/ 1460091 h 2507226"/>
              <a:gd name="connsiteX5" fmla="*/ 2831690 w 7300452"/>
              <a:gd name="connsiteY5" fmla="*/ 1460091 h 2507226"/>
              <a:gd name="connsiteX6" fmla="*/ 2831690 w 7300452"/>
              <a:gd name="connsiteY6" fmla="*/ 943897 h 2507226"/>
              <a:gd name="connsiteX7" fmla="*/ 3716594 w 7300452"/>
              <a:gd name="connsiteY7" fmla="*/ 943897 h 2507226"/>
              <a:gd name="connsiteX8" fmla="*/ 3716594 w 7300452"/>
              <a:gd name="connsiteY8" fmla="*/ 457200 h 2507226"/>
              <a:gd name="connsiteX9" fmla="*/ 4542503 w 7300452"/>
              <a:gd name="connsiteY9" fmla="*/ 457200 h 2507226"/>
              <a:gd name="connsiteX10" fmla="*/ 4542503 w 7300452"/>
              <a:gd name="connsiteY10" fmla="*/ 0 h 2507226"/>
              <a:gd name="connsiteX11" fmla="*/ 7300452 w 7300452"/>
              <a:gd name="connsiteY11" fmla="*/ 0 h 2507226"/>
              <a:gd name="connsiteX12" fmla="*/ 7300452 w 7300452"/>
              <a:gd name="connsiteY12" fmla="*/ 2502449 h 2507226"/>
              <a:gd name="connsiteX0" fmla="*/ 0 w 7300452"/>
              <a:gd name="connsiteY0" fmla="*/ 2507226 h 2507226"/>
              <a:gd name="connsiteX1" fmla="*/ 914400 w 7300452"/>
              <a:gd name="connsiteY1" fmla="*/ 2507226 h 2507226"/>
              <a:gd name="connsiteX2" fmla="*/ 912557 w 7300452"/>
              <a:gd name="connsiteY2" fmla="*/ 1911760 h 2507226"/>
              <a:gd name="connsiteX3" fmla="*/ 1946787 w 7300452"/>
              <a:gd name="connsiteY3" fmla="*/ 1911760 h 2507226"/>
              <a:gd name="connsiteX4" fmla="*/ 1946787 w 7300452"/>
              <a:gd name="connsiteY4" fmla="*/ 1460091 h 2507226"/>
              <a:gd name="connsiteX5" fmla="*/ 2831690 w 7300452"/>
              <a:gd name="connsiteY5" fmla="*/ 1460091 h 2507226"/>
              <a:gd name="connsiteX6" fmla="*/ 2831690 w 7300452"/>
              <a:gd name="connsiteY6" fmla="*/ 943897 h 2507226"/>
              <a:gd name="connsiteX7" fmla="*/ 3716594 w 7300452"/>
              <a:gd name="connsiteY7" fmla="*/ 943897 h 2507226"/>
              <a:gd name="connsiteX8" fmla="*/ 3716594 w 7300452"/>
              <a:gd name="connsiteY8" fmla="*/ 457200 h 2507226"/>
              <a:gd name="connsiteX9" fmla="*/ 4542503 w 7300452"/>
              <a:gd name="connsiteY9" fmla="*/ 457200 h 2507226"/>
              <a:gd name="connsiteX10" fmla="*/ 4542503 w 7300452"/>
              <a:gd name="connsiteY10" fmla="*/ 0 h 2507226"/>
              <a:gd name="connsiteX11" fmla="*/ 7300452 w 7300452"/>
              <a:gd name="connsiteY11" fmla="*/ 0 h 2507226"/>
              <a:gd name="connsiteX12" fmla="*/ 7300452 w 7300452"/>
              <a:gd name="connsiteY12" fmla="*/ 2502449 h 2507226"/>
              <a:gd name="connsiteX0" fmla="*/ 1843 w 6387895"/>
              <a:gd name="connsiteY0" fmla="*/ 2507226 h 2507226"/>
              <a:gd name="connsiteX1" fmla="*/ 0 w 6387895"/>
              <a:gd name="connsiteY1" fmla="*/ 1911760 h 2507226"/>
              <a:gd name="connsiteX2" fmla="*/ 1034230 w 6387895"/>
              <a:gd name="connsiteY2" fmla="*/ 1911760 h 2507226"/>
              <a:gd name="connsiteX3" fmla="*/ 1034230 w 6387895"/>
              <a:gd name="connsiteY3" fmla="*/ 1460091 h 2507226"/>
              <a:gd name="connsiteX4" fmla="*/ 1919133 w 6387895"/>
              <a:gd name="connsiteY4" fmla="*/ 1460091 h 2507226"/>
              <a:gd name="connsiteX5" fmla="*/ 1919133 w 6387895"/>
              <a:gd name="connsiteY5" fmla="*/ 943897 h 2507226"/>
              <a:gd name="connsiteX6" fmla="*/ 2804037 w 6387895"/>
              <a:gd name="connsiteY6" fmla="*/ 943897 h 2507226"/>
              <a:gd name="connsiteX7" fmla="*/ 2804037 w 6387895"/>
              <a:gd name="connsiteY7" fmla="*/ 457200 h 2507226"/>
              <a:gd name="connsiteX8" fmla="*/ 3629946 w 6387895"/>
              <a:gd name="connsiteY8" fmla="*/ 457200 h 2507226"/>
              <a:gd name="connsiteX9" fmla="*/ 3629946 w 6387895"/>
              <a:gd name="connsiteY9" fmla="*/ 0 h 2507226"/>
              <a:gd name="connsiteX10" fmla="*/ 6387895 w 6387895"/>
              <a:gd name="connsiteY10" fmla="*/ 0 h 2507226"/>
              <a:gd name="connsiteX11" fmla="*/ 6387895 w 6387895"/>
              <a:gd name="connsiteY11" fmla="*/ 2502449 h 250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7895" h="2507226">
                <a:moveTo>
                  <a:pt x="1843" y="2507226"/>
                </a:moveTo>
                <a:cubicBezTo>
                  <a:pt x="1229" y="2308737"/>
                  <a:pt x="614" y="2110249"/>
                  <a:pt x="0" y="1911760"/>
                </a:cubicBezTo>
                <a:lnTo>
                  <a:pt x="1034230" y="1911760"/>
                </a:lnTo>
                <a:lnTo>
                  <a:pt x="1034230" y="1460091"/>
                </a:lnTo>
                <a:lnTo>
                  <a:pt x="1919133" y="1460091"/>
                </a:lnTo>
                <a:lnTo>
                  <a:pt x="1919133" y="943897"/>
                </a:lnTo>
                <a:lnTo>
                  <a:pt x="2804037" y="943897"/>
                </a:lnTo>
                <a:lnTo>
                  <a:pt x="2804037" y="457200"/>
                </a:lnTo>
                <a:lnTo>
                  <a:pt x="3629946" y="457200"/>
                </a:lnTo>
                <a:lnTo>
                  <a:pt x="3629946" y="0"/>
                </a:lnTo>
                <a:lnTo>
                  <a:pt x="6387895" y="0"/>
                </a:lnTo>
                <a:lnTo>
                  <a:pt x="6387895" y="2502449"/>
                </a:lnTo>
              </a:path>
            </a:pathLst>
          </a:custGeom>
          <a:blipFill>
            <a:blip r:embed="rId4" cstate="print"/>
            <a:tile tx="0" ty="0" sx="100000" sy="100000" flip="none" algn="tl"/>
          </a:blipFill>
          <a:ln w="9525" cap="flat" cmpd="sng" algn="ctr">
            <a:solidFill>
              <a:srgbClr val="AE6C0A"/>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b="1" dirty="0">
              <a:solidFill>
                <a:srgbClr val="09857F"/>
              </a:solidFill>
              <a:latin typeface="Verdana" pitchFamily="34" charset="0"/>
            </a:endParaRPr>
          </a:p>
        </p:txBody>
      </p:sp>
      <p:sp>
        <p:nvSpPr>
          <p:cNvPr id="22" name="TextBox 21"/>
          <p:cNvSpPr txBox="1"/>
          <p:nvPr/>
        </p:nvSpPr>
        <p:spPr>
          <a:xfrm>
            <a:off x="1097091" y="4622201"/>
            <a:ext cx="5108941" cy="353943"/>
          </a:xfrm>
          <a:prstGeom prst="rect">
            <a:avLst/>
          </a:prstGeom>
          <a:noFill/>
        </p:spPr>
        <p:txBody>
          <a:bodyPr wrap="square" rtlCol="0">
            <a:spAutoFit/>
          </a:bodyPr>
          <a:lstStyle/>
          <a:p>
            <a:pPr eaLnBrk="0" fontAlgn="base" hangingPunct="0">
              <a:spcBef>
                <a:spcPct val="0"/>
              </a:spcBef>
              <a:spcAft>
                <a:spcPct val="0"/>
              </a:spcAft>
            </a:pPr>
            <a:r>
              <a:rPr lang="en-US" sz="1600" b="1" dirty="0">
                <a:solidFill>
                  <a:srgbClr val="C00000"/>
                </a:solidFill>
                <a:latin typeface="Verdana" pitchFamily="34" charset="0"/>
              </a:rPr>
              <a:t>1. Value </a:t>
            </a:r>
            <a:r>
              <a:rPr lang="en-US" sz="1700" b="1" dirty="0">
                <a:solidFill>
                  <a:srgbClr val="C00000"/>
                </a:solidFill>
                <a:latin typeface="Verdana" pitchFamily="34" charset="0"/>
              </a:rPr>
              <a:t>Depreciation</a:t>
            </a:r>
            <a:r>
              <a:rPr lang="en-US" sz="1600" b="1" dirty="0">
                <a:solidFill>
                  <a:srgbClr val="C00000"/>
                </a:solidFill>
                <a:latin typeface="Verdana" pitchFamily="34" charset="0"/>
              </a:rPr>
              <a:t> Strategy</a:t>
            </a:r>
          </a:p>
        </p:txBody>
      </p:sp>
      <p:sp>
        <p:nvSpPr>
          <p:cNvPr id="29" name="TextBox 28"/>
          <p:cNvSpPr txBox="1"/>
          <p:nvPr/>
        </p:nvSpPr>
        <p:spPr>
          <a:xfrm>
            <a:off x="2853392" y="3537080"/>
            <a:ext cx="3885034" cy="353943"/>
          </a:xfrm>
          <a:prstGeom prst="rect">
            <a:avLst/>
          </a:prstGeom>
          <a:noFill/>
        </p:spPr>
        <p:txBody>
          <a:bodyPr wrap="square" rtlCol="0">
            <a:spAutoFit/>
          </a:bodyPr>
          <a:lstStyle/>
          <a:p>
            <a:pPr eaLnBrk="0" fontAlgn="base" hangingPunct="0">
              <a:spcBef>
                <a:spcPct val="0"/>
              </a:spcBef>
              <a:spcAft>
                <a:spcPct val="0"/>
              </a:spcAft>
            </a:pPr>
            <a:r>
              <a:rPr lang="en-US" sz="1700" b="1" dirty="0">
                <a:solidFill>
                  <a:srgbClr val="9900CC"/>
                </a:solidFill>
                <a:latin typeface="Verdana" pitchFamily="34" charset="0"/>
              </a:rPr>
              <a:t>2. Value  Protection Strategy</a:t>
            </a:r>
          </a:p>
        </p:txBody>
      </p:sp>
      <p:sp>
        <p:nvSpPr>
          <p:cNvPr id="36" name="TextBox 35"/>
          <p:cNvSpPr txBox="1"/>
          <p:nvPr/>
        </p:nvSpPr>
        <p:spPr>
          <a:xfrm>
            <a:off x="4328828" y="2294268"/>
            <a:ext cx="3985180" cy="353943"/>
          </a:xfrm>
          <a:prstGeom prst="rect">
            <a:avLst/>
          </a:prstGeom>
          <a:noFill/>
        </p:spPr>
        <p:txBody>
          <a:bodyPr wrap="square" rtlCol="0">
            <a:spAutoFit/>
          </a:bodyPr>
          <a:lstStyle/>
          <a:p>
            <a:pPr eaLnBrk="0" fontAlgn="base" hangingPunct="0">
              <a:spcBef>
                <a:spcPct val="0"/>
              </a:spcBef>
              <a:spcAft>
                <a:spcPct val="0"/>
              </a:spcAft>
            </a:pPr>
            <a:r>
              <a:rPr lang="en-US" sz="1700" b="1" dirty="0">
                <a:solidFill>
                  <a:srgbClr val="356677">
                    <a:lumMod val="50000"/>
                  </a:srgbClr>
                </a:solidFill>
                <a:latin typeface="Verdana" pitchFamily="34" charset="0"/>
              </a:rPr>
              <a:t>3. Value Transaction Strategy</a:t>
            </a:r>
          </a:p>
        </p:txBody>
      </p:sp>
      <p:sp>
        <p:nvSpPr>
          <p:cNvPr id="44" name="TextBox 43"/>
          <p:cNvSpPr txBox="1"/>
          <p:nvPr/>
        </p:nvSpPr>
        <p:spPr>
          <a:xfrm>
            <a:off x="6040171" y="1129470"/>
            <a:ext cx="4573907" cy="353943"/>
          </a:xfrm>
          <a:prstGeom prst="rect">
            <a:avLst/>
          </a:prstGeom>
          <a:noFill/>
        </p:spPr>
        <p:txBody>
          <a:bodyPr wrap="square" rtlCol="0">
            <a:spAutoFit/>
          </a:bodyPr>
          <a:lstStyle/>
          <a:p>
            <a:pPr eaLnBrk="0" fontAlgn="base" hangingPunct="0">
              <a:spcBef>
                <a:spcPct val="0"/>
              </a:spcBef>
              <a:spcAft>
                <a:spcPct val="0"/>
              </a:spcAft>
            </a:pPr>
            <a:r>
              <a:rPr lang="en-US" sz="1700" b="1" dirty="0">
                <a:solidFill>
                  <a:srgbClr val="09857F"/>
                </a:solidFill>
                <a:latin typeface="Verdana" pitchFamily="34" charset="0"/>
              </a:rPr>
              <a:t>4. Value Addition Strategy</a:t>
            </a:r>
          </a:p>
        </p:txBody>
      </p:sp>
      <p:sp>
        <p:nvSpPr>
          <p:cNvPr id="53" name="TextBox 52"/>
          <p:cNvSpPr txBox="1"/>
          <p:nvPr/>
        </p:nvSpPr>
        <p:spPr>
          <a:xfrm>
            <a:off x="7435173" y="36516"/>
            <a:ext cx="4652236" cy="353943"/>
          </a:xfrm>
          <a:prstGeom prst="rect">
            <a:avLst/>
          </a:prstGeom>
          <a:noFill/>
        </p:spPr>
        <p:txBody>
          <a:bodyPr wrap="square" rtlCol="0">
            <a:spAutoFit/>
          </a:bodyPr>
          <a:lstStyle/>
          <a:p>
            <a:pPr eaLnBrk="0" fontAlgn="base" hangingPunct="0">
              <a:spcBef>
                <a:spcPct val="0"/>
              </a:spcBef>
              <a:spcAft>
                <a:spcPct val="0"/>
              </a:spcAft>
            </a:pPr>
            <a:r>
              <a:rPr lang="en-US" sz="1700" b="1" dirty="0">
                <a:solidFill>
                  <a:srgbClr val="038F06"/>
                </a:solidFill>
                <a:latin typeface="Verdana" pitchFamily="34" charset="0"/>
              </a:rPr>
              <a:t>5. Value Creation Strategy</a:t>
            </a:r>
          </a:p>
        </p:txBody>
      </p:sp>
      <p:sp>
        <p:nvSpPr>
          <p:cNvPr id="60" name="Right Arrow 59"/>
          <p:cNvSpPr/>
          <p:nvPr/>
        </p:nvSpPr>
        <p:spPr bwMode="auto">
          <a:xfrm rot="16200000">
            <a:off x="-1598157" y="3386213"/>
            <a:ext cx="4397591" cy="950253"/>
          </a:xfrm>
          <a:prstGeom prst="rightArrow">
            <a:avLst/>
          </a:prstGeom>
          <a:solidFill>
            <a:srgbClr val="00B050"/>
          </a:solidFill>
          <a:ln w="9525" cap="flat" cmpd="sng" algn="ctr">
            <a:solidFill>
              <a:schemeClr val="tx1"/>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b="1" dirty="0">
                <a:solidFill>
                  <a:srgbClr val="FFFFFF"/>
                </a:solidFill>
                <a:latin typeface="Verdana" pitchFamily="34" charset="0"/>
              </a:rPr>
              <a:t>Potential Value Contribution</a:t>
            </a:r>
          </a:p>
        </p:txBody>
      </p:sp>
      <p:sp>
        <p:nvSpPr>
          <p:cNvPr id="61" name="TextBox 60"/>
          <p:cNvSpPr txBox="1"/>
          <p:nvPr/>
        </p:nvSpPr>
        <p:spPr>
          <a:xfrm>
            <a:off x="8209698" y="345479"/>
            <a:ext cx="2003447" cy="584775"/>
          </a:xfrm>
          <a:prstGeom prst="rect">
            <a:avLst/>
          </a:prstGeom>
          <a:noFill/>
        </p:spPr>
        <p:txBody>
          <a:bodyPr wrap="square" rtlCol="0">
            <a:spAutoFit/>
          </a:bodyPr>
          <a:lstStyle/>
          <a:p>
            <a:pPr eaLnBrk="0" fontAlgn="base" hangingPunct="0">
              <a:lnSpc>
                <a:spcPct val="80000"/>
              </a:lnSpc>
              <a:spcBef>
                <a:spcPct val="0"/>
              </a:spcBef>
              <a:spcAft>
                <a:spcPct val="0"/>
              </a:spcAft>
            </a:pPr>
            <a:r>
              <a:rPr lang="en-US" sz="2000" b="1" dirty="0">
                <a:solidFill>
                  <a:srgbClr val="7FA0B1">
                    <a:lumMod val="75000"/>
                  </a:srgbClr>
                </a:solidFill>
                <a:latin typeface="Times New Roman" pitchFamily="18" charset="0"/>
              </a:rPr>
              <a:t>Obsolete </a:t>
            </a:r>
            <a:br>
              <a:rPr lang="en-US" sz="2000" b="1" dirty="0">
                <a:solidFill>
                  <a:srgbClr val="7FA0B1">
                    <a:lumMod val="75000"/>
                  </a:srgbClr>
                </a:solidFill>
                <a:latin typeface="Times New Roman" pitchFamily="18" charset="0"/>
              </a:rPr>
            </a:br>
            <a:r>
              <a:rPr lang="en-US" sz="2000" b="1" dirty="0">
                <a:solidFill>
                  <a:srgbClr val="7FA0B1">
                    <a:lumMod val="75000"/>
                  </a:srgbClr>
                </a:solidFill>
                <a:latin typeface="Times New Roman" pitchFamily="18" charset="0"/>
              </a:rPr>
              <a:t>the Competition</a:t>
            </a:r>
          </a:p>
        </p:txBody>
      </p:sp>
      <p:sp>
        <p:nvSpPr>
          <p:cNvPr id="62" name="TextBox 61"/>
          <p:cNvSpPr txBox="1"/>
          <p:nvPr/>
        </p:nvSpPr>
        <p:spPr>
          <a:xfrm>
            <a:off x="7272667" y="1540665"/>
            <a:ext cx="2068281" cy="584775"/>
          </a:xfrm>
          <a:prstGeom prst="rect">
            <a:avLst/>
          </a:prstGeom>
          <a:noFill/>
        </p:spPr>
        <p:txBody>
          <a:bodyPr wrap="square" rtlCol="0">
            <a:spAutoFit/>
          </a:bodyPr>
          <a:lstStyle/>
          <a:p>
            <a:pPr eaLnBrk="0" fontAlgn="base" hangingPunct="0">
              <a:lnSpc>
                <a:spcPct val="80000"/>
              </a:lnSpc>
              <a:spcBef>
                <a:spcPct val="0"/>
              </a:spcBef>
              <a:spcAft>
                <a:spcPct val="0"/>
              </a:spcAft>
            </a:pPr>
            <a:r>
              <a:rPr lang="en-US" sz="2000" b="1" dirty="0">
                <a:solidFill>
                  <a:srgbClr val="7FA0B1">
                    <a:lumMod val="75000"/>
                  </a:srgbClr>
                </a:solidFill>
                <a:latin typeface="Times New Roman" pitchFamily="18" charset="0"/>
              </a:rPr>
              <a:t>Out Perform  </a:t>
            </a:r>
            <a:br>
              <a:rPr lang="en-US" sz="2000" b="1" dirty="0">
                <a:solidFill>
                  <a:srgbClr val="7FA0B1">
                    <a:lumMod val="75000"/>
                  </a:srgbClr>
                </a:solidFill>
                <a:latin typeface="Times New Roman" pitchFamily="18" charset="0"/>
              </a:rPr>
            </a:br>
            <a:r>
              <a:rPr lang="en-US" sz="2000" b="1" dirty="0">
                <a:solidFill>
                  <a:srgbClr val="7FA0B1">
                    <a:lumMod val="75000"/>
                  </a:srgbClr>
                </a:solidFill>
                <a:latin typeface="Times New Roman" pitchFamily="18" charset="0"/>
              </a:rPr>
              <a:t>the Competition</a:t>
            </a:r>
          </a:p>
        </p:txBody>
      </p:sp>
      <p:sp>
        <p:nvSpPr>
          <p:cNvPr id="63" name="TextBox 62"/>
          <p:cNvSpPr txBox="1"/>
          <p:nvPr/>
        </p:nvSpPr>
        <p:spPr>
          <a:xfrm>
            <a:off x="5577395" y="2758696"/>
            <a:ext cx="2019158" cy="584775"/>
          </a:xfrm>
          <a:prstGeom prst="rect">
            <a:avLst/>
          </a:prstGeom>
          <a:noFill/>
        </p:spPr>
        <p:txBody>
          <a:bodyPr wrap="square" rtlCol="0">
            <a:spAutoFit/>
          </a:bodyPr>
          <a:lstStyle/>
          <a:p>
            <a:pPr eaLnBrk="0" fontAlgn="base" hangingPunct="0">
              <a:lnSpc>
                <a:spcPct val="80000"/>
              </a:lnSpc>
              <a:spcBef>
                <a:spcPct val="0"/>
              </a:spcBef>
              <a:spcAft>
                <a:spcPct val="0"/>
              </a:spcAft>
            </a:pPr>
            <a:r>
              <a:rPr lang="en-US" sz="2000" b="1" dirty="0">
                <a:solidFill>
                  <a:srgbClr val="7FA0B1">
                    <a:lumMod val="75000"/>
                  </a:srgbClr>
                </a:solidFill>
                <a:latin typeface="Times New Roman" pitchFamily="18" charset="0"/>
              </a:rPr>
              <a:t>Out-Deal the Competition</a:t>
            </a:r>
          </a:p>
        </p:txBody>
      </p:sp>
      <p:sp>
        <p:nvSpPr>
          <p:cNvPr id="64" name="TextBox 63"/>
          <p:cNvSpPr txBox="1"/>
          <p:nvPr/>
        </p:nvSpPr>
        <p:spPr>
          <a:xfrm>
            <a:off x="3716664" y="4028763"/>
            <a:ext cx="2820275" cy="584775"/>
          </a:xfrm>
          <a:prstGeom prst="rect">
            <a:avLst/>
          </a:prstGeom>
          <a:noFill/>
        </p:spPr>
        <p:txBody>
          <a:bodyPr wrap="square" rtlCol="0">
            <a:spAutoFit/>
          </a:bodyPr>
          <a:lstStyle/>
          <a:p>
            <a:pPr eaLnBrk="0" fontAlgn="base" hangingPunct="0">
              <a:lnSpc>
                <a:spcPct val="80000"/>
              </a:lnSpc>
              <a:spcBef>
                <a:spcPct val="0"/>
              </a:spcBef>
              <a:spcAft>
                <a:spcPct val="0"/>
              </a:spcAft>
            </a:pPr>
            <a:r>
              <a:rPr lang="en-US" sz="2000" b="1" dirty="0">
                <a:solidFill>
                  <a:srgbClr val="7FA0B1">
                    <a:lumMod val="75000"/>
                  </a:srgbClr>
                </a:solidFill>
                <a:latin typeface="Times New Roman" pitchFamily="18" charset="0"/>
              </a:rPr>
              <a:t>Protect Against</a:t>
            </a:r>
            <a:br>
              <a:rPr lang="en-US" sz="2000" b="1" dirty="0">
                <a:solidFill>
                  <a:srgbClr val="7FA0B1">
                    <a:lumMod val="75000"/>
                  </a:srgbClr>
                </a:solidFill>
                <a:latin typeface="Times New Roman" pitchFamily="18" charset="0"/>
              </a:rPr>
            </a:br>
            <a:r>
              <a:rPr lang="en-US" sz="2000" b="1" dirty="0">
                <a:solidFill>
                  <a:srgbClr val="7FA0B1">
                    <a:lumMod val="75000"/>
                  </a:srgbClr>
                </a:solidFill>
                <a:latin typeface="Times New Roman" pitchFamily="18" charset="0"/>
              </a:rPr>
              <a:t> Predators</a:t>
            </a:r>
          </a:p>
        </p:txBody>
      </p:sp>
      <p:sp>
        <p:nvSpPr>
          <p:cNvPr id="71" name="Sun 70"/>
          <p:cNvSpPr/>
          <p:nvPr/>
        </p:nvSpPr>
        <p:spPr bwMode="auto">
          <a:xfrm>
            <a:off x="7336101" y="353444"/>
            <a:ext cx="819808" cy="640554"/>
          </a:xfrm>
          <a:prstGeom prst="sun">
            <a:avLst/>
          </a:prstGeom>
          <a:solidFill>
            <a:srgbClr val="FFFF00"/>
          </a:solidFill>
          <a:ln w="9525" cap="flat" cmpd="sng" algn="ctr">
            <a:solidFill>
              <a:srgbClr val="FFC000"/>
            </a:solidFill>
            <a:prstDash val="solid"/>
            <a:miter lim="800000"/>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latin typeface="Verdana" pitchFamily="34" charset="0"/>
            </a:endParaRPr>
          </a:p>
        </p:txBody>
      </p:sp>
      <p:grpSp>
        <p:nvGrpSpPr>
          <p:cNvPr id="2" name="Group 67"/>
          <p:cNvGrpSpPr/>
          <p:nvPr/>
        </p:nvGrpSpPr>
        <p:grpSpPr>
          <a:xfrm>
            <a:off x="5952196" y="1582964"/>
            <a:ext cx="1301952" cy="543349"/>
            <a:chOff x="4888799" y="765673"/>
            <a:chExt cx="1133447" cy="447586"/>
          </a:xfrm>
        </p:grpSpPr>
        <p:sp>
          <p:nvSpPr>
            <p:cNvPr id="73" name="Rounded Rectangle 72"/>
            <p:cNvSpPr/>
            <p:nvPr/>
          </p:nvSpPr>
          <p:spPr bwMode="auto">
            <a:xfrm>
              <a:off x="4888799" y="992033"/>
              <a:ext cx="560439" cy="221226"/>
            </a:xfrm>
            <a:prstGeom prst="roundRect">
              <a:avLst/>
            </a:prstGeom>
            <a:solidFill>
              <a:srgbClr val="D16F5F"/>
            </a:solidFill>
            <a:ln w="9525" cap="flat" cmpd="sng" algn="ctr">
              <a:solidFill>
                <a:schemeClr val="tx2"/>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latin typeface="Verdana" pitchFamily="34" charset="0"/>
              </a:endParaRPr>
            </a:p>
          </p:txBody>
        </p:sp>
        <p:sp>
          <p:nvSpPr>
            <p:cNvPr id="74" name="Rounded Rectangle 73"/>
            <p:cNvSpPr/>
            <p:nvPr/>
          </p:nvSpPr>
          <p:spPr bwMode="auto">
            <a:xfrm>
              <a:off x="5461807" y="989753"/>
              <a:ext cx="560439" cy="221226"/>
            </a:xfrm>
            <a:prstGeom prst="roundRect">
              <a:avLst/>
            </a:prstGeom>
            <a:solidFill>
              <a:srgbClr val="D16F5F"/>
            </a:solidFill>
            <a:ln w="9525" cap="flat" cmpd="sng" algn="ctr">
              <a:solidFill>
                <a:schemeClr val="tx2"/>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latin typeface="Verdana" pitchFamily="34" charset="0"/>
              </a:endParaRPr>
            </a:p>
          </p:txBody>
        </p:sp>
        <p:sp>
          <p:nvSpPr>
            <p:cNvPr id="75" name="Rounded Rectangle 74"/>
            <p:cNvSpPr/>
            <p:nvPr/>
          </p:nvSpPr>
          <p:spPr bwMode="auto">
            <a:xfrm>
              <a:off x="5175309" y="765673"/>
              <a:ext cx="560439" cy="221226"/>
            </a:xfrm>
            <a:prstGeom prst="roundRect">
              <a:avLst/>
            </a:prstGeom>
            <a:solidFill>
              <a:srgbClr val="D16F5F"/>
            </a:solidFill>
            <a:ln w="9525" cap="flat" cmpd="sng" algn="ctr">
              <a:solidFill>
                <a:schemeClr val="tx2"/>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latin typeface="Verdana" pitchFamily="34" charset="0"/>
              </a:endParaRPr>
            </a:p>
          </p:txBody>
        </p:sp>
      </p:grpSp>
      <p:grpSp>
        <p:nvGrpSpPr>
          <p:cNvPr id="3" name="Group 57"/>
          <p:cNvGrpSpPr>
            <a:grpSpLocks/>
          </p:cNvGrpSpPr>
          <p:nvPr/>
        </p:nvGrpSpPr>
        <p:grpSpPr bwMode="auto">
          <a:xfrm flipH="1">
            <a:off x="4559805" y="2785135"/>
            <a:ext cx="857961" cy="609563"/>
            <a:chOff x="2775" y="2136"/>
            <a:chExt cx="1283" cy="1330"/>
          </a:xfrm>
        </p:grpSpPr>
        <p:sp>
          <p:nvSpPr>
            <p:cNvPr id="77" name="Freeform 58"/>
            <p:cNvSpPr>
              <a:spLocks/>
            </p:cNvSpPr>
            <p:nvPr/>
          </p:nvSpPr>
          <p:spPr bwMode="auto">
            <a:xfrm>
              <a:off x="3400" y="2136"/>
              <a:ext cx="0"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w 2"/>
                <a:gd name="T27" fmla="*/ 2 w 2"/>
              </a:gdLst>
              <a:ahLst/>
              <a:cxnLst>
                <a:cxn ang="T13">
                  <a:pos x="T0" y="0"/>
                </a:cxn>
                <a:cxn ang="T14">
                  <a:pos x="T1" y="0"/>
                </a:cxn>
                <a:cxn ang="T15">
                  <a:pos x="T2" y="0"/>
                </a:cxn>
                <a:cxn ang="T16">
                  <a:pos x="T3" y="0"/>
                </a:cxn>
                <a:cxn ang="T17">
                  <a:pos x="T4" y="0"/>
                </a:cxn>
                <a:cxn ang="T18">
                  <a:pos x="T5" y="0"/>
                </a:cxn>
                <a:cxn ang="T19">
                  <a:pos x="T6" y="0"/>
                </a:cxn>
                <a:cxn ang="T20">
                  <a:pos x="T7" y="0"/>
                </a:cxn>
                <a:cxn ang="T21">
                  <a:pos x="T8" y="0"/>
                </a:cxn>
                <a:cxn ang="T22">
                  <a:pos x="T9" y="0"/>
                </a:cxn>
                <a:cxn ang="T23">
                  <a:pos x="T10" y="0"/>
                </a:cxn>
                <a:cxn ang="T24">
                  <a:pos x="T11" y="0"/>
                </a:cxn>
                <a:cxn ang="T25">
                  <a:pos x="T12" y="0"/>
                </a:cxn>
              </a:cxnLst>
              <a:rect l="T26" t="0" r="T27" b="0"/>
              <a:pathLst>
                <a:path w="2">
                  <a:moveTo>
                    <a:pt x="0" y="0"/>
                  </a:moveTo>
                  <a:lnTo>
                    <a:pt x="0" y="0"/>
                  </a:lnTo>
                  <a:lnTo>
                    <a:pt x="2" y="0"/>
                  </a:lnTo>
                  <a:lnTo>
                    <a:pt x="0"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78" name="Freeform 59"/>
            <p:cNvSpPr>
              <a:spLocks/>
            </p:cNvSpPr>
            <p:nvPr/>
          </p:nvSpPr>
          <p:spPr bwMode="auto">
            <a:xfrm>
              <a:off x="2775" y="2136"/>
              <a:ext cx="1283" cy="1330"/>
            </a:xfrm>
            <a:custGeom>
              <a:avLst/>
              <a:gdLst>
                <a:gd name="T0" fmla="*/ 1 w 2566"/>
                <a:gd name="T1" fmla="*/ 1 h 2659"/>
                <a:gd name="T2" fmla="*/ 1 w 2566"/>
                <a:gd name="T3" fmla="*/ 1 h 2659"/>
                <a:gd name="T4" fmla="*/ 1 w 2566"/>
                <a:gd name="T5" fmla="*/ 1 h 2659"/>
                <a:gd name="T6" fmla="*/ 1 w 2566"/>
                <a:gd name="T7" fmla="*/ 1 h 2659"/>
                <a:gd name="T8" fmla="*/ 1 w 2566"/>
                <a:gd name="T9" fmla="*/ 1 h 2659"/>
                <a:gd name="T10" fmla="*/ 1 w 2566"/>
                <a:gd name="T11" fmla="*/ 1 h 2659"/>
                <a:gd name="T12" fmla="*/ 1 w 2566"/>
                <a:gd name="T13" fmla="*/ 1 h 2659"/>
                <a:gd name="T14" fmla="*/ 1 w 2566"/>
                <a:gd name="T15" fmla="*/ 1 h 2659"/>
                <a:gd name="T16" fmla="*/ 1 w 2566"/>
                <a:gd name="T17" fmla="*/ 1 h 2659"/>
                <a:gd name="T18" fmla="*/ 1 w 2566"/>
                <a:gd name="T19" fmla="*/ 1 h 2659"/>
                <a:gd name="T20" fmla="*/ 1 w 2566"/>
                <a:gd name="T21" fmla="*/ 1 h 2659"/>
                <a:gd name="T22" fmla="*/ 1 w 2566"/>
                <a:gd name="T23" fmla="*/ 1 h 2659"/>
                <a:gd name="T24" fmla="*/ 1 w 2566"/>
                <a:gd name="T25" fmla="*/ 1 h 2659"/>
                <a:gd name="T26" fmla="*/ 1 w 2566"/>
                <a:gd name="T27" fmla="*/ 1 h 2659"/>
                <a:gd name="T28" fmla="*/ 1 w 2566"/>
                <a:gd name="T29" fmla="*/ 1 h 2659"/>
                <a:gd name="T30" fmla="*/ 1 w 2566"/>
                <a:gd name="T31" fmla="*/ 1 h 2659"/>
                <a:gd name="T32" fmla="*/ 1 w 2566"/>
                <a:gd name="T33" fmla="*/ 1 h 2659"/>
                <a:gd name="T34" fmla="*/ 1 w 2566"/>
                <a:gd name="T35" fmla="*/ 1 h 2659"/>
                <a:gd name="T36" fmla="*/ 1 w 2566"/>
                <a:gd name="T37" fmla="*/ 1 h 2659"/>
                <a:gd name="T38" fmla="*/ 1 w 2566"/>
                <a:gd name="T39" fmla="*/ 1 h 2659"/>
                <a:gd name="T40" fmla="*/ 1 w 2566"/>
                <a:gd name="T41" fmla="*/ 1 h 2659"/>
                <a:gd name="T42" fmla="*/ 1 w 2566"/>
                <a:gd name="T43" fmla="*/ 1 h 2659"/>
                <a:gd name="T44" fmla="*/ 1 w 2566"/>
                <a:gd name="T45" fmla="*/ 1 h 2659"/>
                <a:gd name="T46" fmla="*/ 1 w 2566"/>
                <a:gd name="T47" fmla="*/ 1 h 2659"/>
                <a:gd name="T48" fmla="*/ 1 w 2566"/>
                <a:gd name="T49" fmla="*/ 1 h 2659"/>
                <a:gd name="T50" fmla="*/ 1 w 2566"/>
                <a:gd name="T51" fmla="*/ 1 h 2659"/>
                <a:gd name="T52" fmla="*/ 1 w 2566"/>
                <a:gd name="T53" fmla="*/ 1 h 2659"/>
                <a:gd name="T54" fmla="*/ 1 w 2566"/>
                <a:gd name="T55" fmla="*/ 1 h 2659"/>
                <a:gd name="T56" fmla="*/ 1 w 2566"/>
                <a:gd name="T57" fmla="*/ 1 h 2659"/>
                <a:gd name="T58" fmla="*/ 1 w 2566"/>
                <a:gd name="T59" fmla="*/ 1 h 2659"/>
                <a:gd name="T60" fmla="*/ 1 w 2566"/>
                <a:gd name="T61" fmla="*/ 1 h 2659"/>
                <a:gd name="T62" fmla="*/ 1 w 2566"/>
                <a:gd name="T63" fmla="*/ 1 h 2659"/>
                <a:gd name="T64" fmla="*/ 1 w 2566"/>
                <a:gd name="T65" fmla="*/ 1 h 2659"/>
                <a:gd name="T66" fmla="*/ 1 w 2566"/>
                <a:gd name="T67" fmla="*/ 1 h 2659"/>
                <a:gd name="T68" fmla="*/ 1 w 2566"/>
                <a:gd name="T69" fmla="*/ 1 h 2659"/>
                <a:gd name="T70" fmla="*/ 0 w 2566"/>
                <a:gd name="T71" fmla="*/ 1 h 2659"/>
                <a:gd name="T72" fmla="*/ 1 w 2566"/>
                <a:gd name="T73" fmla="*/ 1 h 2659"/>
                <a:gd name="T74" fmla="*/ 1 w 2566"/>
                <a:gd name="T75" fmla="*/ 1 h 2659"/>
                <a:gd name="T76" fmla="*/ 1 w 2566"/>
                <a:gd name="T77" fmla="*/ 1 h 2659"/>
                <a:gd name="T78" fmla="*/ 1 w 2566"/>
                <a:gd name="T79" fmla="*/ 2 h 2659"/>
                <a:gd name="T80" fmla="*/ 1 w 2566"/>
                <a:gd name="T81" fmla="*/ 2 h 2659"/>
                <a:gd name="T82" fmla="*/ 1 w 2566"/>
                <a:gd name="T83" fmla="*/ 2 h 2659"/>
                <a:gd name="T84" fmla="*/ 1 w 2566"/>
                <a:gd name="T85" fmla="*/ 2 h 2659"/>
                <a:gd name="T86" fmla="*/ 1 w 2566"/>
                <a:gd name="T87" fmla="*/ 2 h 2659"/>
                <a:gd name="T88" fmla="*/ 1 w 2566"/>
                <a:gd name="T89" fmla="*/ 2 h 2659"/>
                <a:gd name="T90" fmla="*/ 1 w 2566"/>
                <a:gd name="T91" fmla="*/ 2 h 2659"/>
                <a:gd name="T92" fmla="*/ 1 w 2566"/>
                <a:gd name="T93" fmla="*/ 2 h 2659"/>
                <a:gd name="T94" fmla="*/ 1 w 2566"/>
                <a:gd name="T95" fmla="*/ 2 h 2659"/>
                <a:gd name="T96" fmla="*/ 1 w 2566"/>
                <a:gd name="T97" fmla="*/ 2 h 2659"/>
                <a:gd name="T98" fmla="*/ 1 w 2566"/>
                <a:gd name="T99" fmla="*/ 2 h 2659"/>
                <a:gd name="T100" fmla="*/ 1 w 2566"/>
                <a:gd name="T101" fmla="*/ 2 h 2659"/>
                <a:gd name="T102" fmla="*/ 1 w 2566"/>
                <a:gd name="T103" fmla="*/ 2 h 2659"/>
                <a:gd name="T104" fmla="*/ 1 w 2566"/>
                <a:gd name="T105" fmla="*/ 2 h 2659"/>
                <a:gd name="T106" fmla="*/ 1 w 2566"/>
                <a:gd name="T107" fmla="*/ 2 h 2659"/>
                <a:gd name="T108" fmla="*/ 1 w 2566"/>
                <a:gd name="T109" fmla="*/ 2 h 2659"/>
                <a:gd name="T110" fmla="*/ 1 w 2566"/>
                <a:gd name="T111" fmla="*/ 2 h 2659"/>
                <a:gd name="T112" fmla="*/ 1 w 2566"/>
                <a:gd name="T113" fmla="*/ 2 h 2659"/>
                <a:gd name="T114" fmla="*/ 1 w 2566"/>
                <a:gd name="T115" fmla="*/ 2 h 2659"/>
                <a:gd name="T116" fmla="*/ 1 w 2566"/>
                <a:gd name="T117" fmla="*/ 2 h 2659"/>
                <a:gd name="T118" fmla="*/ 1 w 2566"/>
                <a:gd name="T119" fmla="*/ 2 h 2659"/>
                <a:gd name="T120" fmla="*/ 1 w 2566"/>
                <a:gd name="T121" fmla="*/ 2 h 2659"/>
                <a:gd name="T122" fmla="*/ 1 w 2566"/>
                <a:gd name="T123" fmla="*/ 2 h 2659"/>
                <a:gd name="T124" fmla="*/ 1 w 2566"/>
                <a:gd name="T125" fmla="*/ 1 h 2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66"/>
                <a:gd name="T190" fmla="*/ 0 h 2659"/>
                <a:gd name="T191" fmla="*/ 2566 w 2566"/>
                <a:gd name="T192" fmla="*/ 2659 h 2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66" h="2659">
                  <a:moveTo>
                    <a:pt x="2563" y="1452"/>
                  </a:moveTo>
                  <a:lnTo>
                    <a:pt x="2556" y="1205"/>
                  </a:lnTo>
                  <a:lnTo>
                    <a:pt x="2553" y="957"/>
                  </a:lnTo>
                  <a:lnTo>
                    <a:pt x="2549" y="710"/>
                  </a:lnTo>
                  <a:lnTo>
                    <a:pt x="2546" y="463"/>
                  </a:lnTo>
                  <a:lnTo>
                    <a:pt x="2546" y="441"/>
                  </a:lnTo>
                  <a:lnTo>
                    <a:pt x="2542" y="397"/>
                  </a:lnTo>
                  <a:lnTo>
                    <a:pt x="2537" y="353"/>
                  </a:lnTo>
                  <a:lnTo>
                    <a:pt x="2534" y="331"/>
                  </a:lnTo>
                  <a:lnTo>
                    <a:pt x="2531" y="331"/>
                  </a:lnTo>
                  <a:lnTo>
                    <a:pt x="2522" y="328"/>
                  </a:lnTo>
                  <a:lnTo>
                    <a:pt x="2509" y="325"/>
                  </a:lnTo>
                  <a:lnTo>
                    <a:pt x="2492" y="320"/>
                  </a:lnTo>
                  <a:lnTo>
                    <a:pt x="2470" y="313"/>
                  </a:lnTo>
                  <a:lnTo>
                    <a:pt x="2445" y="306"/>
                  </a:lnTo>
                  <a:lnTo>
                    <a:pt x="2416" y="298"/>
                  </a:lnTo>
                  <a:lnTo>
                    <a:pt x="2384" y="289"/>
                  </a:lnTo>
                  <a:lnTo>
                    <a:pt x="2351" y="279"/>
                  </a:lnTo>
                  <a:lnTo>
                    <a:pt x="2315" y="269"/>
                  </a:lnTo>
                  <a:lnTo>
                    <a:pt x="2278" y="259"/>
                  </a:lnTo>
                  <a:lnTo>
                    <a:pt x="2241" y="249"/>
                  </a:lnTo>
                  <a:lnTo>
                    <a:pt x="2204" y="239"/>
                  </a:lnTo>
                  <a:lnTo>
                    <a:pt x="2166" y="229"/>
                  </a:lnTo>
                  <a:lnTo>
                    <a:pt x="2129" y="219"/>
                  </a:lnTo>
                  <a:lnTo>
                    <a:pt x="2093" y="209"/>
                  </a:lnTo>
                  <a:lnTo>
                    <a:pt x="2071" y="203"/>
                  </a:lnTo>
                  <a:lnTo>
                    <a:pt x="2051" y="197"/>
                  </a:lnTo>
                  <a:lnTo>
                    <a:pt x="2031" y="192"/>
                  </a:lnTo>
                  <a:lnTo>
                    <a:pt x="2012" y="187"/>
                  </a:lnTo>
                  <a:lnTo>
                    <a:pt x="1994" y="183"/>
                  </a:lnTo>
                  <a:lnTo>
                    <a:pt x="1975" y="178"/>
                  </a:lnTo>
                  <a:lnTo>
                    <a:pt x="1959" y="173"/>
                  </a:lnTo>
                  <a:lnTo>
                    <a:pt x="1943" y="170"/>
                  </a:lnTo>
                  <a:lnTo>
                    <a:pt x="1900" y="160"/>
                  </a:lnTo>
                  <a:lnTo>
                    <a:pt x="1854" y="148"/>
                  </a:lnTo>
                  <a:lnTo>
                    <a:pt x="1811" y="138"/>
                  </a:lnTo>
                  <a:lnTo>
                    <a:pt x="1767" y="128"/>
                  </a:lnTo>
                  <a:lnTo>
                    <a:pt x="1723" y="118"/>
                  </a:lnTo>
                  <a:lnTo>
                    <a:pt x="1681" y="108"/>
                  </a:lnTo>
                  <a:lnTo>
                    <a:pt x="1637" y="97"/>
                  </a:lnTo>
                  <a:lnTo>
                    <a:pt x="1594" y="87"/>
                  </a:lnTo>
                  <a:lnTo>
                    <a:pt x="1551" y="77"/>
                  </a:lnTo>
                  <a:lnTo>
                    <a:pt x="1508" y="66"/>
                  </a:lnTo>
                  <a:lnTo>
                    <a:pt x="1464" y="55"/>
                  </a:lnTo>
                  <a:lnTo>
                    <a:pt x="1422" y="45"/>
                  </a:lnTo>
                  <a:lnTo>
                    <a:pt x="1378" y="34"/>
                  </a:lnTo>
                  <a:lnTo>
                    <a:pt x="1336" y="23"/>
                  </a:lnTo>
                  <a:lnTo>
                    <a:pt x="1292" y="12"/>
                  </a:lnTo>
                  <a:lnTo>
                    <a:pt x="1250" y="0"/>
                  </a:lnTo>
                  <a:lnTo>
                    <a:pt x="1244" y="3"/>
                  </a:lnTo>
                  <a:lnTo>
                    <a:pt x="1228" y="10"/>
                  </a:lnTo>
                  <a:lnTo>
                    <a:pt x="1205" y="18"/>
                  </a:lnTo>
                  <a:lnTo>
                    <a:pt x="1176" y="30"/>
                  </a:lnTo>
                  <a:lnTo>
                    <a:pt x="1141" y="44"/>
                  </a:lnTo>
                  <a:lnTo>
                    <a:pt x="1102" y="59"/>
                  </a:lnTo>
                  <a:lnTo>
                    <a:pt x="1060" y="76"/>
                  </a:lnTo>
                  <a:lnTo>
                    <a:pt x="1015" y="94"/>
                  </a:lnTo>
                  <a:lnTo>
                    <a:pt x="968" y="113"/>
                  </a:lnTo>
                  <a:lnTo>
                    <a:pt x="919" y="131"/>
                  </a:lnTo>
                  <a:lnTo>
                    <a:pt x="872" y="148"/>
                  </a:lnTo>
                  <a:lnTo>
                    <a:pt x="825" y="166"/>
                  </a:lnTo>
                  <a:lnTo>
                    <a:pt x="781" y="183"/>
                  </a:lnTo>
                  <a:lnTo>
                    <a:pt x="739" y="198"/>
                  </a:lnTo>
                  <a:lnTo>
                    <a:pt x="700" y="210"/>
                  </a:lnTo>
                  <a:lnTo>
                    <a:pt x="666" y="222"/>
                  </a:lnTo>
                  <a:lnTo>
                    <a:pt x="666" y="264"/>
                  </a:lnTo>
                  <a:lnTo>
                    <a:pt x="666" y="363"/>
                  </a:lnTo>
                  <a:lnTo>
                    <a:pt x="665" y="476"/>
                  </a:lnTo>
                  <a:lnTo>
                    <a:pt x="663" y="559"/>
                  </a:lnTo>
                  <a:lnTo>
                    <a:pt x="645" y="569"/>
                  </a:lnTo>
                  <a:lnTo>
                    <a:pt x="626" y="577"/>
                  </a:lnTo>
                  <a:lnTo>
                    <a:pt x="609" y="587"/>
                  </a:lnTo>
                  <a:lnTo>
                    <a:pt x="591" y="597"/>
                  </a:lnTo>
                  <a:lnTo>
                    <a:pt x="572" y="606"/>
                  </a:lnTo>
                  <a:lnTo>
                    <a:pt x="554" y="616"/>
                  </a:lnTo>
                  <a:lnTo>
                    <a:pt x="537" y="626"/>
                  </a:lnTo>
                  <a:lnTo>
                    <a:pt x="518" y="636"/>
                  </a:lnTo>
                  <a:lnTo>
                    <a:pt x="502" y="646"/>
                  </a:lnTo>
                  <a:lnTo>
                    <a:pt x="485" y="656"/>
                  </a:lnTo>
                  <a:lnTo>
                    <a:pt x="468" y="668"/>
                  </a:lnTo>
                  <a:lnTo>
                    <a:pt x="451" y="680"/>
                  </a:lnTo>
                  <a:lnTo>
                    <a:pt x="434" y="693"/>
                  </a:lnTo>
                  <a:lnTo>
                    <a:pt x="419" y="707"/>
                  </a:lnTo>
                  <a:lnTo>
                    <a:pt x="404" y="720"/>
                  </a:lnTo>
                  <a:lnTo>
                    <a:pt x="390" y="735"/>
                  </a:lnTo>
                  <a:lnTo>
                    <a:pt x="365" y="764"/>
                  </a:lnTo>
                  <a:lnTo>
                    <a:pt x="340" y="792"/>
                  </a:lnTo>
                  <a:lnTo>
                    <a:pt x="315" y="821"/>
                  </a:lnTo>
                  <a:lnTo>
                    <a:pt x="291" y="851"/>
                  </a:lnTo>
                  <a:lnTo>
                    <a:pt x="268" y="880"/>
                  </a:lnTo>
                  <a:lnTo>
                    <a:pt x="246" y="910"/>
                  </a:lnTo>
                  <a:lnTo>
                    <a:pt x="224" y="941"/>
                  </a:lnTo>
                  <a:lnTo>
                    <a:pt x="204" y="973"/>
                  </a:lnTo>
                  <a:lnTo>
                    <a:pt x="184" y="1003"/>
                  </a:lnTo>
                  <a:lnTo>
                    <a:pt x="165" y="1036"/>
                  </a:lnTo>
                  <a:lnTo>
                    <a:pt x="147" y="1068"/>
                  </a:lnTo>
                  <a:lnTo>
                    <a:pt x="130" y="1102"/>
                  </a:lnTo>
                  <a:lnTo>
                    <a:pt x="115" y="1136"/>
                  </a:lnTo>
                  <a:lnTo>
                    <a:pt x="99" y="1169"/>
                  </a:lnTo>
                  <a:lnTo>
                    <a:pt x="86" y="1205"/>
                  </a:lnTo>
                  <a:lnTo>
                    <a:pt x="74" y="1242"/>
                  </a:lnTo>
                  <a:lnTo>
                    <a:pt x="54" y="1311"/>
                  </a:lnTo>
                  <a:lnTo>
                    <a:pt x="37" y="1380"/>
                  </a:lnTo>
                  <a:lnTo>
                    <a:pt x="22" y="1450"/>
                  </a:lnTo>
                  <a:lnTo>
                    <a:pt x="12" y="1519"/>
                  </a:lnTo>
                  <a:lnTo>
                    <a:pt x="5" y="1590"/>
                  </a:lnTo>
                  <a:lnTo>
                    <a:pt x="2" y="1661"/>
                  </a:lnTo>
                  <a:lnTo>
                    <a:pt x="0" y="1731"/>
                  </a:lnTo>
                  <a:lnTo>
                    <a:pt x="0" y="1802"/>
                  </a:lnTo>
                  <a:lnTo>
                    <a:pt x="3" y="1856"/>
                  </a:lnTo>
                  <a:lnTo>
                    <a:pt x="7" y="1913"/>
                  </a:lnTo>
                  <a:lnTo>
                    <a:pt x="12" y="1970"/>
                  </a:lnTo>
                  <a:lnTo>
                    <a:pt x="19" y="2023"/>
                  </a:lnTo>
                  <a:lnTo>
                    <a:pt x="22" y="2024"/>
                  </a:lnTo>
                  <a:lnTo>
                    <a:pt x="30" y="2028"/>
                  </a:lnTo>
                  <a:lnTo>
                    <a:pt x="44" y="2036"/>
                  </a:lnTo>
                  <a:lnTo>
                    <a:pt x="61" y="2044"/>
                  </a:lnTo>
                  <a:lnTo>
                    <a:pt x="84" y="2056"/>
                  </a:lnTo>
                  <a:lnTo>
                    <a:pt x="111" y="2071"/>
                  </a:lnTo>
                  <a:lnTo>
                    <a:pt x="141" y="2087"/>
                  </a:lnTo>
                  <a:lnTo>
                    <a:pt x="175" y="2105"/>
                  </a:lnTo>
                  <a:lnTo>
                    <a:pt x="214" y="2125"/>
                  </a:lnTo>
                  <a:lnTo>
                    <a:pt x="253" y="2145"/>
                  </a:lnTo>
                  <a:lnTo>
                    <a:pt x="296" y="2169"/>
                  </a:lnTo>
                  <a:lnTo>
                    <a:pt x="342" y="2193"/>
                  </a:lnTo>
                  <a:lnTo>
                    <a:pt x="389" y="2218"/>
                  </a:lnTo>
                  <a:lnTo>
                    <a:pt x="436" y="2243"/>
                  </a:lnTo>
                  <a:lnTo>
                    <a:pt x="486" y="2268"/>
                  </a:lnTo>
                  <a:lnTo>
                    <a:pt x="537" y="2295"/>
                  </a:lnTo>
                  <a:lnTo>
                    <a:pt x="587" y="2324"/>
                  </a:lnTo>
                  <a:lnTo>
                    <a:pt x="639" y="2351"/>
                  </a:lnTo>
                  <a:lnTo>
                    <a:pt x="692" y="2378"/>
                  </a:lnTo>
                  <a:lnTo>
                    <a:pt x="742" y="2405"/>
                  </a:lnTo>
                  <a:lnTo>
                    <a:pt x="793" y="2431"/>
                  </a:lnTo>
                  <a:lnTo>
                    <a:pt x="843" y="2458"/>
                  </a:lnTo>
                  <a:lnTo>
                    <a:pt x="890" y="2484"/>
                  </a:lnTo>
                  <a:lnTo>
                    <a:pt x="937" y="2509"/>
                  </a:lnTo>
                  <a:lnTo>
                    <a:pt x="981" y="2532"/>
                  </a:lnTo>
                  <a:lnTo>
                    <a:pt x="1025" y="2556"/>
                  </a:lnTo>
                  <a:lnTo>
                    <a:pt x="1064" y="2578"/>
                  </a:lnTo>
                  <a:lnTo>
                    <a:pt x="1101" y="2596"/>
                  </a:lnTo>
                  <a:lnTo>
                    <a:pt x="1134" y="2615"/>
                  </a:lnTo>
                  <a:lnTo>
                    <a:pt x="1164" y="2632"/>
                  </a:lnTo>
                  <a:lnTo>
                    <a:pt x="1190" y="2647"/>
                  </a:lnTo>
                  <a:lnTo>
                    <a:pt x="1212" y="2659"/>
                  </a:lnTo>
                  <a:lnTo>
                    <a:pt x="1218" y="2659"/>
                  </a:lnTo>
                  <a:lnTo>
                    <a:pt x="1235" y="2654"/>
                  </a:lnTo>
                  <a:lnTo>
                    <a:pt x="1260" y="2647"/>
                  </a:lnTo>
                  <a:lnTo>
                    <a:pt x="1294" y="2637"/>
                  </a:lnTo>
                  <a:lnTo>
                    <a:pt x="1331" y="2625"/>
                  </a:lnTo>
                  <a:lnTo>
                    <a:pt x="1373" y="2612"/>
                  </a:lnTo>
                  <a:lnTo>
                    <a:pt x="1419" y="2598"/>
                  </a:lnTo>
                  <a:lnTo>
                    <a:pt x="1464" y="2583"/>
                  </a:lnTo>
                  <a:lnTo>
                    <a:pt x="1488" y="2575"/>
                  </a:lnTo>
                  <a:lnTo>
                    <a:pt x="1511" y="2568"/>
                  </a:lnTo>
                  <a:lnTo>
                    <a:pt x="1535" y="2559"/>
                  </a:lnTo>
                  <a:lnTo>
                    <a:pt x="1558" y="2553"/>
                  </a:lnTo>
                  <a:lnTo>
                    <a:pt x="1582" y="2544"/>
                  </a:lnTo>
                  <a:lnTo>
                    <a:pt x="1605" y="2536"/>
                  </a:lnTo>
                  <a:lnTo>
                    <a:pt x="1629" y="2529"/>
                  </a:lnTo>
                  <a:lnTo>
                    <a:pt x="1651" y="2521"/>
                  </a:lnTo>
                  <a:lnTo>
                    <a:pt x="1673" y="2514"/>
                  </a:lnTo>
                  <a:lnTo>
                    <a:pt x="1693" y="2506"/>
                  </a:lnTo>
                  <a:lnTo>
                    <a:pt x="1713" y="2499"/>
                  </a:lnTo>
                  <a:lnTo>
                    <a:pt x="1733" y="2492"/>
                  </a:lnTo>
                  <a:lnTo>
                    <a:pt x="1750" y="2487"/>
                  </a:lnTo>
                  <a:lnTo>
                    <a:pt x="1767" y="2480"/>
                  </a:lnTo>
                  <a:lnTo>
                    <a:pt x="1784" y="2475"/>
                  </a:lnTo>
                  <a:lnTo>
                    <a:pt x="1797" y="2470"/>
                  </a:lnTo>
                  <a:lnTo>
                    <a:pt x="1841" y="2455"/>
                  </a:lnTo>
                  <a:lnTo>
                    <a:pt x="1891" y="2438"/>
                  </a:lnTo>
                  <a:lnTo>
                    <a:pt x="1947" y="2420"/>
                  </a:lnTo>
                  <a:lnTo>
                    <a:pt x="2006" y="2400"/>
                  </a:lnTo>
                  <a:lnTo>
                    <a:pt x="2068" y="2379"/>
                  </a:lnTo>
                  <a:lnTo>
                    <a:pt x="2130" y="2359"/>
                  </a:lnTo>
                  <a:lnTo>
                    <a:pt x="2194" y="2339"/>
                  </a:lnTo>
                  <a:lnTo>
                    <a:pt x="2256" y="2319"/>
                  </a:lnTo>
                  <a:lnTo>
                    <a:pt x="2315" y="2299"/>
                  </a:lnTo>
                  <a:lnTo>
                    <a:pt x="2371" y="2282"/>
                  </a:lnTo>
                  <a:lnTo>
                    <a:pt x="2421" y="2265"/>
                  </a:lnTo>
                  <a:lnTo>
                    <a:pt x="2465" y="2251"/>
                  </a:lnTo>
                  <a:lnTo>
                    <a:pt x="2502" y="2240"/>
                  </a:lnTo>
                  <a:lnTo>
                    <a:pt x="2529" y="2230"/>
                  </a:lnTo>
                  <a:lnTo>
                    <a:pt x="2546" y="2225"/>
                  </a:lnTo>
                  <a:lnTo>
                    <a:pt x="2553" y="2223"/>
                  </a:lnTo>
                  <a:lnTo>
                    <a:pt x="2558" y="2029"/>
                  </a:lnTo>
                  <a:lnTo>
                    <a:pt x="2564" y="1837"/>
                  </a:lnTo>
                  <a:lnTo>
                    <a:pt x="2566" y="1646"/>
                  </a:lnTo>
                  <a:lnTo>
                    <a:pt x="2563" y="1452"/>
                  </a:lnTo>
                  <a:close/>
                </a:path>
              </a:pathLst>
            </a:cu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lin ang="8100000" scaled="1"/>
              <a:tileRect/>
            </a:gra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79" name="Freeform 60"/>
            <p:cNvSpPr>
              <a:spLocks/>
            </p:cNvSpPr>
            <p:nvPr/>
          </p:nvSpPr>
          <p:spPr bwMode="auto">
            <a:xfrm>
              <a:off x="3247" y="2204"/>
              <a:ext cx="678" cy="183"/>
            </a:xfrm>
            <a:custGeom>
              <a:avLst/>
              <a:gdLst>
                <a:gd name="T0" fmla="*/ 1 w 1354"/>
                <a:gd name="T1" fmla="*/ 0 h 367"/>
                <a:gd name="T2" fmla="*/ 1 w 1354"/>
                <a:gd name="T3" fmla="*/ 0 h 367"/>
                <a:gd name="T4" fmla="*/ 1 w 1354"/>
                <a:gd name="T5" fmla="*/ 0 h 367"/>
                <a:gd name="T6" fmla="*/ 1 w 1354"/>
                <a:gd name="T7" fmla="*/ 0 h 367"/>
                <a:gd name="T8" fmla="*/ 1 w 1354"/>
                <a:gd name="T9" fmla="*/ 0 h 367"/>
                <a:gd name="T10" fmla="*/ 1 w 1354"/>
                <a:gd name="T11" fmla="*/ 0 h 367"/>
                <a:gd name="T12" fmla="*/ 1 w 1354"/>
                <a:gd name="T13" fmla="*/ 0 h 367"/>
                <a:gd name="T14" fmla="*/ 1 w 1354"/>
                <a:gd name="T15" fmla="*/ 0 h 367"/>
                <a:gd name="T16" fmla="*/ 1 w 1354"/>
                <a:gd name="T17" fmla="*/ 0 h 367"/>
                <a:gd name="T18" fmla="*/ 1 w 1354"/>
                <a:gd name="T19" fmla="*/ 0 h 367"/>
                <a:gd name="T20" fmla="*/ 1 w 1354"/>
                <a:gd name="T21" fmla="*/ 0 h 367"/>
                <a:gd name="T22" fmla="*/ 1 w 1354"/>
                <a:gd name="T23" fmla="*/ 0 h 367"/>
                <a:gd name="T24" fmla="*/ 1 w 1354"/>
                <a:gd name="T25" fmla="*/ 0 h 367"/>
                <a:gd name="T26" fmla="*/ 1 w 1354"/>
                <a:gd name="T27" fmla="*/ 0 h 367"/>
                <a:gd name="T28" fmla="*/ 1 w 1354"/>
                <a:gd name="T29" fmla="*/ 0 h 367"/>
                <a:gd name="T30" fmla="*/ 1 w 1354"/>
                <a:gd name="T31" fmla="*/ 0 h 367"/>
                <a:gd name="T32" fmla="*/ 1 w 1354"/>
                <a:gd name="T33" fmla="*/ 0 h 367"/>
                <a:gd name="T34" fmla="*/ 1 w 1354"/>
                <a:gd name="T35" fmla="*/ 0 h 367"/>
                <a:gd name="T36" fmla="*/ 1 w 1354"/>
                <a:gd name="T37" fmla="*/ 0 h 367"/>
                <a:gd name="T38" fmla="*/ 1 w 1354"/>
                <a:gd name="T39" fmla="*/ 0 h 367"/>
                <a:gd name="T40" fmla="*/ 1 w 1354"/>
                <a:gd name="T41" fmla="*/ 0 h 367"/>
                <a:gd name="T42" fmla="*/ 1 w 1354"/>
                <a:gd name="T43" fmla="*/ 0 h 367"/>
                <a:gd name="T44" fmla="*/ 1 w 1354"/>
                <a:gd name="T45" fmla="*/ 0 h 367"/>
                <a:gd name="T46" fmla="*/ 1 w 1354"/>
                <a:gd name="T47" fmla="*/ 0 h 367"/>
                <a:gd name="T48" fmla="*/ 1 w 1354"/>
                <a:gd name="T49" fmla="*/ 0 h 367"/>
                <a:gd name="T50" fmla="*/ 1 w 1354"/>
                <a:gd name="T51" fmla="*/ 0 h 367"/>
                <a:gd name="T52" fmla="*/ 1 w 1354"/>
                <a:gd name="T53" fmla="*/ 0 h 367"/>
                <a:gd name="T54" fmla="*/ 1 w 1354"/>
                <a:gd name="T55" fmla="*/ 0 h 367"/>
                <a:gd name="T56" fmla="*/ 1 w 1354"/>
                <a:gd name="T57" fmla="*/ 0 h 367"/>
                <a:gd name="T58" fmla="*/ 1 w 1354"/>
                <a:gd name="T59" fmla="*/ 0 h 367"/>
                <a:gd name="T60" fmla="*/ 1 w 1354"/>
                <a:gd name="T61" fmla="*/ 0 h 367"/>
                <a:gd name="T62" fmla="*/ 1 w 1354"/>
                <a:gd name="T63" fmla="*/ 0 h 367"/>
                <a:gd name="T64" fmla="*/ 1 w 1354"/>
                <a:gd name="T65" fmla="*/ 0 h 367"/>
                <a:gd name="T66" fmla="*/ 1 w 1354"/>
                <a:gd name="T67" fmla="*/ 0 h 367"/>
                <a:gd name="T68" fmla="*/ 1 w 1354"/>
                <a:gd name="T69" fmla="*/ 0 h 367"/>
                <a:gd name="T70" fmla="*/ 1 w 1354"/>
                <a:gd name="T71" fmla="*/ 0 h 3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4"/>
                <a:gd name="T109" fmla="*/ 0 h 367"/>
                <a:gd name="T110" fmla="*/ 1354 w 1354"/>
                <a:gd name="T111" fmla="*/ 367 h 3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4" h="367">
                  <a:moveTo>
                    <a:pt x="313" y="0"/>
                  </a:moveTo>
                  <a:lnTo>
                    <a:pt x="370" y="16"/>
                  </a:lnTo>
                  <a:lnTo>
                    <a:pt x="436" y="34"/>
                  </a:lnTo>
                  <a:lnTo>
                    <a:pt x="510" y="53"/>
                  </a:lnTo>
                  <a:lnTo>
                    <a:pt x="590" y="73"/>
                  </a:lnTo>
                  <a:lnTo>
                    <a:pt x="673" y="93"/>
                  </a:lnTo>
                  <a:lnTo>
                    <a:pt x="760" y="115"/>
                  </a:lnTo>
                  <a:lnTo>
                    <a:pt x="846" y="135"/>
                  </a:lnTo>
                  <a:lnTo>
                    <a:pt x="932" y="157"/>
                  </a:lnTo>
                  <a:lnTo>
                    <a:pt x="1013" y="177"/>
                  </a:lnTo>
                  <a:lnTo>
                    <a:pt x="1090" y="196"/>
                  </a:lnTo>
                  <a:lnTo>
                    <a:pt x="1161" y="213"/>
                  </a:lnTo>
                  <a:lnTo>
                    <a:pt x="1225" y="228"/>
                  </a:lnTo>
                  <a:lnTo>
                    <a:pt x="1277" y="239"/>
                  </a:lnTo>
                  <a:lnTo>
                    <a:pt x="1317" y="250"/>
                  </a:lnTo>
                  <a:lnTo>
                    <a:pt x="1342" y="256"/>
                  </a:lnTo>
                  <a:lnTo>
                    <a:pt x="1354" y="260"/>
                  </a:lnTo>
                  <a:lnTo>
                    <a:pt x="1326" y="273"/>
                  </a:lnTo>
                  <a:lnTo>
                    <a:pt x="1299" y="287"/>
                  </a:lnTo>
                  <a:lnTo>
                    <a:pt x="1270" y="300"/>
                  </a:lnTo>
                  <a:lnTo>
                    <a:pt x="1241" y="313"/>
                  </a:lnTo>
                  <a:lnTo>
                    <a:pt x="1215" y="327"/>
                  </a:lnTo>
                  <a:lnTo>
                    <a:pt x="1186" y="340"/>
                  </a:lnTo>
                  <a:lnTo>
                    <a:pt x="1157" y="354"/>
                  </a:lnTo>
                  <a:lnTo>
                    <a:pt x="1129" y="367"/>
                  </a:lnTo>
                  <a:lnTo>
                    <a:pt x="1097" y="359"/>
                  </a:lnTo>
                  <a:lnTo>
                    <a:pt x="1063" y="351"/>
                  </a:lnTo>
                  <a:lnTo>
                    <a:pt x="1029" y="342"/>
                  </a:lnTo>
                  <a:lnTo>
                    <a:pt x="996" y="332"/>
                  </a:lnTo>
                  <a:lnTo>
                    <a:pt x="960" y="324"/>
                  </a:lnTo>
                  <a:lnTo>
                    <a:pt x="927" y="315"/>
                  </a:lnTo>
                  <a:lnTo>
                    <a:pt x="891" y="307"/>
                  </a:lnTo>
                  <a:lnTo>
                    <a:pt x="856" y="298"/>
                  </a:lnTo>
                  <a:lnTo>
                    <a:pt x="821" y="288"/>
                  </a:lnTo>
                  <a:lnTo>
                    <a:pt x="784" y="280"/>
                  </a:lnTo>
                  <a:lnTo>
                    <a:pt x="748" y="271"/>
                  </a:lnTo>
                  <a:lnTo>
                    <a:pt x="711" y="263"/>
                  </a:lnTo>
                  <a:lnTo>
                    <a:pt x="676" y="253"/>
                  </a:lnTo>
                  <a:lnTo>
                    <a:pt x="639" y="244"/>
                  </a:lnTo>
                  <a:lnTo>
                    <a:pt x="602" y="236"/>
                  </a:lnTo>
                  <a:lnTo>
                    <a:pt x="565" y="228"/>
                  </a:lnTo>
                  <a:lnTo>
                    <a:pt x="528" y="218"/>
                  </a:lnTo>
                  <a:lnTo>
                    <a:pt x="493" y="209"/>
                  </a:lnTo>
                  <a:lnTo>
                    <a:pt x="456" y="201"/>
                  </a:lnTo>
                  <a:lnTo>
                    <a:pt x="419" y="192"/>
                  </a:lnTo>
                  <a:lnTo>
                    <a:pt x="383" y="184"/>
                  </a:lnTo>
                  <a:lnTo>
                    <a:pt x="346" y="176"/>
                  </a:lnTo>
                  <a:lnTo>
                    <a:pt x="311" y="167"/>
                  </a:lnTo>
                  <a:lnTo>
                    <a:pt x="274" y="159"/>
                  </a:lnTo>
                  <a:lnTo>
                    <a:pt x="239" y="152"/>
                  </a:lnTo>
                  <a:lnTo>
                    <a:pt x="203" y="144"/>
                  </a:lnTo>
                  <a:lnTo>
                    <a:pt x="168" y="135"/>
                  </a:lnTo>
                  <a:lnTo>
                    <a:pt x="134" y="128"/>
                  </a:lnTo>
                  <a:lnTo>
                    <a:pt x="101" y="120"/>
                  </a:lnTo>
                  <a:lnTo>
                    <a:pt x="65" y="113"/>
                  </a:lnTo>
                  <a:lnTo>
                    <a:pt x="33" y="105"/>
                  </a:lnTo>
                  <a:lnTo>
                    <a:pt x="0" y="98"/>
                  </a:lnTo>
                  <a:lnTo>
                    <a:pt x="15" y="93"/>
                  </a:lnTo>
                  <a:lnTo>
                    <a:pt x="32" y="88"/>
                  </a:lnTo>
                  <a:lnTo>
                    <a:pt x="50" y="81"/>
                  </a:lnTo>
                  <a:lnTo>
                    <a:pt x="70" y="76"/>
                  </a:lnTo>
                  <a:lnTo>
                    <a:pt x="91" y="69"/>
                  </a:lnTo>
                  <a:lnTo>
                    <a:pt x="112" y="64"/>
                  </a:lnTo>
                  <a:lnTo>
                    <a:pt x="134" y="58"/>
                  </a:lnTo>
                  <a:lnTo>
                    <a:pt x="158" y="53"/>
                  </a:lnTo>
                  <a:lnTo>
                    <a:pt x="180" y="46"/>
                  </a:lnTo>
                  <a:lnTo>
                    <a:pt x="202" y="41"/>
                  </a:lnTo>
                  <a:lnTo>
                    <a:pt x="224" y="34"/>
                  </a:lnTo>
                  <a:lnTo>
                    <a:pt x="244" y="27"/>
                  </a:lnTo>
                  <a:lnTo>
                    <a:pt x="264" y="21"/>
                  </a:lnTo>
                  <a:lnTo>
                    <a:pt x="282" y="14"/>
                  </a:lnTo>
                  <a:lnTo>
                    <a:pt x="298" y="7"/>
                  </a:lnTo>
                  <a:lnTo>
                    <a:pt x="313" y="0"/>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80" name="Freeform 61"/>
            <p:cNvSpPr>
              <a:spLocks/>
            </p:cNvSpPr>
            <p:nvPr/>
          </p:nvSpPr>
          <p:spPr bwMode="auto">
            <a:xfrm>
              <a:off x="2838" y="2292"/>
              <a:ext cx="944" cy="1102"/>
            </a:xfrm>
            <a:custGeom>
              <a:avLst/>
              <a:gdLst>
                <a:gd name="T0" fmla="*/ 1 w 1888"/>
                <a:gd name="T1" fmla="*/ 1 h 2205"/>
                <a:gd name="T2" fmla="*/ 1 w 1888"/>
                <a:gd name="T3" fmla="*/ 1 h 2205"/>
                <a:gd name="T4" fmla="*/ 1 w 1888"/>
                <a:gd name="T5" fmla="*/ 0 h 2205"/>
                <a:gd name="T6" fmla="*/ 1 w 1888"/>
                <a:gd name="T7" fmla="*/ 0 h 2205"/>
                <a:gd name="T8" fmla="*/ 1 w 1888"/>
                <a:gd name="T9" fmla="*/ 0 h 2205"/>
                <a:gd name="T10" fmla="*/ 1 w 1888"/>
                <a:gd name="T11" fmla="*/ 0 h 2205"/>
                <a:gd name="T12" fmla="*/ 1 w 1888"/>
                <a:gd name="T13" fmla="*/ 0 h 2205"/>
                <a:gd name="T14" fmla="*/ 1 w 1888"/>
                <a:gd name="T15" fmla="*/ 0 h 2205"/>
                <a:gd name="T16" fmla="*/ 1 w 1888"/>
                <a:gd name="T17" fmla="*/ 0 h 2205"/>
                <a:gd name="T18" fmla="*/ 1 w 1888"/>
                <a:gd name="T19" fmla="*/ 0 h 2205"/>
                <a:gd name="T20" fmla="*/ 1 w 1888"/>
                <a:gd name="T21" fmla="*/ 0 h 2205"/>
                <a:gd name="T22" fmla="*/ 1 w 1888"/>
                <a:gd name="T23" fmla="*/ 0 h 2205"/>
                <a:gd name="T24" fmla="*/ 1 w 1888"/>
                <a:gd name="T25" fmla="*/ 0 h 2205"/>
                <a:gd name="T26" fmla="*/ 1 w 1888"/>
                <a:gd name="T27" fmla="*/ 0 h 2205"/>
                <a:gd name="T28" fmla="*/ 1 w 1888"/>
                <a:gd name="T29" fmla="*/ 0 h 2205"/>
                <a:gd name="T30" fmla="*/ 1 w 1888"/>
                <a:gd name="T31" fmla="*/ 0 h 2205"/>
                <a:gd name="T32" fmla="*/ 1 w 1888"/>
                <a:gd name="T33" fmla="*/ 0 h 2205"/>
                <a:gd name="T34" fmla="*/ 1 w 1888"/>
                <a:gd name="T35" fmla="*/ 0 h 2205"/>
                <a:gd name="T36" fmla="*/ 1 w 1888"/>
                <a:gd name="T37" fmla="*/ 0 h 2205"/>
                <a:gd name="T38" fmla="*/ 1 w 1888"/>
                <a:gd name="T39" fmla="*/ 0 h 2205"/>
                <a:gd name="T40" fmla="*/ 1 w 1888"/>
                <a:gd name="T41" fmla="*/ 0 h 2205"/>
                <a:gd name="T42" fmla="*/ 1 w 1888"/>
                <a:gd name="T43" fmla="*/ 0 h 2205"/>
                <a:gd name="T44" fmla="*/ 1 w 1888"/>
                <a:gd name="T45" fmla="*/ 0 h 2205"/>
                <a:gd name="T46" fmla="*/ 1 w 1888"/>
                <a:gd name="T47" fmla="*/ 0 h 2205"/>
                <a:gd name="T48" fmla="*/ 1 w 1888"/>
                <a:gd name="T49" fmla="*/ 0 h 2205"/>
                <a:gd name="T50" fmla="*/ 1 w 1888"/>
                <a:gd name="T51" fmla="*/ 0 h 2205"/>
                <a:gd name="T52" fmla="*/ 1 w 1888"/>
                <a:gd name="T53" fmla="*/ 0 h 2205"/>
                <a:gd name="T54" fmla="*/ 1 w 1888"/>
                <a:gd name="T55" fmla="*/ 0 h 2205"/>
                <a:gd name="T56" fmla="*/ 1 w 1888"/>
                <a:gd name="T57" fmla="*/ 0 h 2205"/>
                <a:gd name="T58" fmla="*/ 1 w 1888"/>
                <a:gd name="T59" fmla="*/ 0 h 2205"/>
                <a:gd name="T60" fmla="*/ 1 w 1888"/>
                <a:gd name="T61" fmla="*/ 0 h 2205"/>
                <a:gd name="T62" fmla="*/ 1 w 1888"/>
                <a:gd name="T63" fmla="*/ 0 h 2205"/>
                <a:gd name="T64" fmla="*/ 1 w 1888"/>
                <a:gd name="T65" fmla="*/ 0 h 2205"/>
                <a:gd name="T66" fmla="*/ 1 w 1888"/>
                <a:gd name="T67" fmla="*/ 0 h 2205"/>
                <a:gd name="T68" fmla="*/ 1 w 1888"/>
                <a:gd name="T69" fmla="*/ 0 h 2205"/>
                <a:gd name="T70" fmla="*/ 1 w 1888"/>
                <a:gd name="T71" fmla="*/ 0 h 2205"/>
                <a:gd name="T72" fmla="*/ 1 w 1888"/>
                <a:gd name="T73" fmla="*/ 0 h 2205"/>
                <a:gd name="T74" fmla="*/ 1 w 1888"/>
                <a:gd name="T75" fmla="*/ 0 h 2205"/>
                <a:gd name="T76" fmla="*/ 1 w 1888"/>
                <a:gd name="T77" fmla="*/ 0 h 2205"/>
                <a:gd name="T78" fmla="*/ 1 w 1888"/>
                <a:gd name="T79" fmla="*/ 0 h 2205"/>
                <a:gd name="T80" fmla="*/ 1 w 1888"/>
                <a:gd name="T81" fmla="*/ 0 h 2205"/>
                <a:gd name="T82" fmla="*/ 1 w 1888"/>
                <a:gd name="T83" fmla="*/ 0 h 2205"/>
                <a:gd name="T84" fmla="*/ 1 w 1888"/>
                <a:gd name="T85" fmla="*/ 0 h 2205"/>
                <a:gd name="T86" fmla="*/ 1 w 1888"/>
                <a:gd name="T87" fmla="*/ 1 h 2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8"/>
                <a:gd name="T133" fmla="*/ 0 h 2205"/>
                <a:gd name="T134" fmla="*/ 1888 w 1888"/>
                <a:gd name="T135" fmla="*/ 2205 h 2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8" h="2205">
                  <a:moveTo>
                    <a:pt x="1099" y="2205"/>
                  </a:moveTo>
                  <a:lnTo>
                    <a:pt x="1070" y="2188"/>
                  </a:lnTo>
                  <a:lnTo>
                    <a:pt x="1026" y="2164"/>
                  </a:lnTo>
                  <a:lnTo>
                    <a:pt x="969" y="2136"/>
                  </a:lnTo>
                  <a:lnTo>
                    <a:pt x="900" y="2100"/>
                  </a:lnTo>
                  <a:lnTo>
                    <a:pt x="823" y="2060"/>
                  </a:lnTo>
                  <a:lnTo>
                    <a:pt x="740" y="2018"/>
                  </a:lnTo>
                  <a:lnTo>
                    <a:pt x="651" y="1972"/>
                  </a:lnTo>
                  <a:lnTo>
                    <a:pt x="562" y="1925"/>
                  </a:lnTo>
                  <a:lnTo>
                    <a:pt x="471" y="1878"/>
                  </a:lnTo>
                  <a:lnTo>
                    <a:pt x="382" y="1833"/>
                  </a:lnTo>
                  <a:lnTo>
                    <a:pt x="298" y="1789"/>
                  </a:lnTo>
                  <a:lnTo>
                    <a:pt x="219" y="1747"/>
                  </a:lnTo>
                  <a:lnTo>
                    <a:pt x="150" y="1710"/>
                  </a:lnTo>
                  <a:lnTo>
                    <a:pt x="91" y="1676"/>
                  </a:lnTo>
                  <a:lnTo>
                    <a:pt x="44" y="1651"/>
                  </a:lnTo>
                  <a:lnTo>
                    <a:pt x="12" y="1631"/>
                  </a:lnTo>
                  <a:lnTo>
                    <a:pt x="8" y="1597"/>
                  </a:lnTo>
                  <a:lnTo>
                    <a:pt x="7" y="1560"/>
                  </a:lnTo>
                  <a:lnTo>
                    <a:pt x="3" y="1523"/>
                  </a:lnTo>
                  <a:lnTo>
                    <a:pt x="2" y="1491"/>
                  </a:lnTo>
                  <a:lnTo>
                    <a:pt x="0" y="1427"/>
                  </a:lnTo>
                  <a:lnTo>
                    <a:pt x="2" y="1363"/>
                  </a:lnTo>
                  <a:lnTo>
                    <a:pt x="5" y="1298"/>
                  </a:lnTo>
                  <a:lnTo>
                    <a:pt x="12" y="1234"/>
                  </a:lnTo>
                  <a:lnTo>
                    <a:pt x="20" y="1170"/>
                  </a:lnTo>
                  <a:lnTo>
                    <a:pt x="32" y="1107"/>
                  </a:lnTo>
                  <a:lnTo>
                    <a:pt x="49" y="1044"/>
                  </a:lnTo>
                  <a:lnTo>
                    <a:pt x="67" y="981"/>
                  </a:lnTo>
                  <a:lnTo>
                    <a:pt x="81" y="944"/>
                  </a:lnTo>
                  <a:lnTo>
                    <a:pt x="93" y="907"/>
                  </a:lnTo>
                  <a:lnTo>
                    <a:pt x="108" y="872"/>
                  </a:lnTo>
                  <a:lnTo>
                    <a:pt x="123" y="837"/>
                  </a:lnTo>
                  <a:lnTo>
                    <a:pt x="140" y="801"/>
                  </a:lnTo>
                  <a:lnTo>
                    <a:pt x="160" y="768"/>
                  </a:lnTo>
                  <a:lnTo>
                    <a:pt x="182" y="736"/>
                  </a:lnTo>
                  <a:lnTo>
                    <a:pt x="205" y="704"/>
                  </a:lnTo>
                  <a:lnTo>
                    <a:pt x="231" y="672"/>
                  </a:lnTo>
                  <a:lnTo>
                    <a:pt x="254" y="640"/>
                  </a:lnTo>
                  <a:lnTo>
                    <a:pt x="276" y="606"/>
                  </a:lnTo>
                  <a:lnTo>
                    <a:pt x="299" y="574"/>
                  </a:lnTo>
                  <a:lnTo>
                    <a:pt x="325" y="544"/>
                  </a:lnTo>
                  <a:lnTo>
                    <a:pt x="350" y="515"/>
                  </a:lnTo>
                  <a:lnTo>
                    <a:pt x="380" y="490"/>
                  </a:lnTo>
                  <a:lnTo>
                    <a:pt x="414" y="466"/>
                  </a:lnTo>
                  <a:lnTo>
                    <a:pt x="434" y="453"/>
                  </a:lnTo>
                  <a:lnTo>
                    <a:pt x="456" y="441"/>
                  </a:lnTo>
                  <a:lnTo>
                    <a:pt x="476" y="428"/>
                  </a:lnTo>
                  <a:lnTo>
                    <a:pt x="496" y="416"/>
                  </a:lnTo>
                  <a:lnTo>
                    <a:pt x="517" y="404"/>
                  </a:lnTo>
                  <a:lnTo>
                    <a:pt x="537" y="394"/>
                  </a:lnTo>
                  <a:lnTo>
                    <a:pt x="559" y="382"/>
                  </a:lnTo>
                  <a:lnTo>
                    <a:pt x="579" y="370"/>
                  </a:lnTo>
                  <a:lnTo>
                    <a:pt x="584" y="370"/>
                  </a:lnTo>
                  <a:lnTo>
                    <a:pt x="594" y="367"/>
                  </a:lnTo>
                  <a:lnTo>
                    <a:pt x="607" y="362"/>
                  </a:lnTo>
                  <a:lnTo>
                    <a:pt x="623" y="355"/>
                  </a:lnTo>
                  <a:lnTo>
                    <a:pt x="638" y="345"/>
                  </a:lnTo>
                  <a:lnTo>
                    <a:pt x="649" y="335"/>
                  </a:lnTo>
                  <a:lnTo>
                    <a:pt x="660" y="323"/>
                  </a:lnTo>
                  <a:lnTo>
                    <a:pt x="663" y="310"/>
                  </a:lnTo>
                  <a:lnTo>
                    <a:pt x="665" y="234"/>
                  </a:lnTo>
                  <a:lnTo>
                    <a:pt x="668" y="157"/>
                  </a:lnTo>
                  <a:lnTo>
                    <a:pt x="670" y="81"/>
                  </a:lnTo>
                  <a:lnTo>
                    <a:pt x="670" y="5"/>
                  </a:lnTo>
                  <a:lnTo>
                    <a:pt x="673" y="4"/>
                  </a:lnTo>
                  <a:lnTo>
                    <a:pt x="675" y="2"/>
                  </a:lnTo>
                  <a:lnTo>
                    <a:pt x="678" y="2"/>
                  </a:lnTo>
                  <a:lnTo>
                    <a:pt x="681" y="0"/>
                  </a:lnTo>
                  <a:lnTo>
                    <a:pt x="708" y="7"/>
                  </a:lnTo>
                  <a:lnTo>
                    <a:pt x="734" y="15"/>
                  </a:lnTo>
                  <a:lnTo>
                    <a:pt x="761" y="20"/>
                  </a:lnTo>
                  <a:lnTo>
                    <a:pt x="784" y="27"/>
                  </a:lnTo>
                  <a:lnTo>
                    <a:pt x="808" y="32"/>
                  </a:lnTo>
                  <a:lnTo>
                    <a:pt x="826" y="36"/>
                  </a:lnTo>
                  <a:lnTo>
                    <a:pt x="841" y="39"/>
                  </a:lnTo>
                  <a:lnTo>
                    <a:pt x="851" y="41"/>
                  </a:lnTo>
                  <a:lnTo>
                    <a:pt x="917" y="54"/>
                  </a:lnTo>
                  <a:lnTo>
                    <a:pt x="981" y="69"/>
                  </a:lnTo>
                  <a:lnTo>
                    <a:pt x="1047" y="84"/>
                  </a:lnTo>
                  <a:lnTo>
                    <a:pt x="1110" y="101"/>
                  </a:lnTo>
                  <a:lnTo>
                    <a:pt x="1176" y="116"/>
                  </a:lnTo>
                  <a:lnTo>
                    <a:pt x="1240" y="133"/>
                  </a:lnTo>
                  <a:lnTo>
                    <a:pt x="1304" y="150"/>
                  </a:lnTo>
                  <a:lnTo>
                    <a:pt x="1370" y="168"/>
                  </a:lnTo>
                  <a:lnTo>
                    <a:pt x="1434" y="185"/>
                  </a:lnTo>
                  <a:lnTo>
                    <a:pt x="1497" y="202"/>
                  </a:lnTo>
                  <a:lnTo>
                    <a:pt x="1561" y="221"/>
                  </a:lnTo>
                  <a:lnTo>
                    <a:pt x="1627" y="237"/>
                  </a:lnTo>
                  <a:lnTo>
                    <a:pt x="1691" y="256"/>
                  </a:lnTo>
                  <a:lnTo>
                    <a:pt x="1755" y="273"/>
                  </a:lnTo>
                  <a:lnTo>
                    <a:pt x="1821" y="290"/>
                  </a:lnTo>
                  <a:lnTo>
                    <a:pt x="1884" y="306"/>
                  </a:lnTo>
                  <a:lnTo>
                    <a:pt x="1886" y="308"/>
                  </a:lnTo>
                  <a:lnTo>
                    <a:pt x="1886" y="310"/>
                  </a:lnTo>
                  <a:lnTo>
                    <a:pt x="1888" y="312"/>
                  </a:lnTo>
                  <a:lnTo>
                    <a:pt x="1888" y="399"/>
                  </a:lnTo>
                  <a:lnTo>
                    <a:pt x="1883" y="487"/>
                  </a:lnTo>
                  <a:lnTo>
                    <a:pt x="1869" y="572"/>
                  </a:lnTo>
                  <a:lnTo>
                    <a:pt x="1844" y="655"/>
                  </a:lnTo>
                  <a:lnTo>
                    <a:pt x="1839" y="665"/>
                  </a:lnTo>
                  <a:lnTo>
                    <a:pt x="1832" y="675"/>
                  </a:lnTo>
                  <a:lnTo>
                    <a:pt x="1826" y="683"/>
                  </a:lnTo>
                  <a:lnTo>
                    <a:pt x="1819" y="692"/>
                  </a:lnTo>
                  <a:lnTo>
                    <a:pt x="1809" y="699"/>
                  </a:lnTo>
                  <a:lnTo>
                    <a:pt x="1800" y="704"/>
                  </a:lnTo>
                  <a:lnTo>
                    <a:pt x="1792" y="709"/>
                  </a:lnTo>
                  <a:lnTo>
                    <a:pt x="1782" y="714"/>
                  </a:lnTo>
                  <a:lnTo>
                    <a:pt x="1731" y="737"/>
                  </a:lnTo>
                  <a:lnTo>
                    <a:pt x="1683" y="766"/>
                  </a:lnTo>
                  <a:lnTo>
                    <a:pt x="1635" y="794"/>
                  </a:lnTo>
                  <a:lnTo>
                    <a:pt x="1590" y="826"/>
                  </a:lnTo>
                  <a:lnTo>
                    <a:pt x="1546" y="860"/>
                  </a:lnTo>
                  <a:lnTo>
                    <a:pt x="1504" y="897"/>
                  </a:lnTo>
                  <a:lnTo>
                    <a:pt x="1466" y="936"/>
                  </a:lnTo>
                  <a:lnTo>
                    <a:pt x="1427" y="976"/>
                  </a:lnTo>
                  <a:lnTo>
                    <a:pt x="1391" y="1018"/>
                  </a:lnTo>
                  <a:lnTo>
                    <a:pt x="1358" y="1062"/>
                  </a:lnTo>
                  <a:lnTo>
                    <a:pt x="1326" y="1107"/>
                  </a:lnTo>
                  <a:lnTo>
                    <a:pt x="1296" y="1155"/>
                  </a:lnTo>
                  <a:lnTo>
                    <a:pt x="1269" y="1202"/>
                  </a:lnTo>
                  <a:lnTo>
                    <a:pt x="1243" y="1252"/>
                  </a:lnTo>
                  <a:lnTo>
                    <a:pt x="1222" y="1303"/>
                  </a:lnTo>
                  <a:lnTo>
                    <a:pt x="1201" y="1355"/>
                  </a:lnTo>
                  <a:lnTo>
                    <a:pt x="1168" y="1459"/>
                  </a:lnTo>
                  <a:lnTo>
                    <a:pt x="1142" y="1563"/>
                  </a:lnTo>
                  <a:lnTo>
                    <a:pt x="1122" y="1670"/>
                  </a:lnTo>
                  <a:lnTo>
                    <a:pt x="1110" y="1776"/>
                  </a:lnTo>
                  <a:lnTo>
                    <a:pt x="1102" y="1883"/>
                  </a:lnTo>
                  <a:lnTo>
                    <a:pt x="1097" y="1989"/>
                  </a:lnTo>
                  <a:lnTo>
                    <a:pt x="1097" y="2097"/>
                  </a:lnTo>
                  <a:lnTo>
                    <a:pt x="1099" y="2205"/>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81" name="Freeform 62"/>
            <p:cNvSpPr>
              <a:spLocks/>
            </p:cNvSpPr>
            <p:nvPr/>
          </p:nvSpPr>
          <p:spPr bwMode="auto">
            <a:xfrm>
              <a:off x="3065" y="2548"/>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4" y="153"/>
                  </a:moveTo>
                  <a:lnTo>
                    <a:pt x="149" y="141"/>
                  </a:lnTo>
                  <a:lnTo>
                    <a:pt x="161" y="126"/>
                  </a:lnTo>
                  <a:lnTo>
                    <a:pt x="171" y="111"/>
                  </a:lnTo>
                  <a:lnTo>
                    <a:pt x="176" y="94"/>
                  </a:lnTo>
                  <a:lnTo>
                    <a:pt x="180" y="79"/>
                  </a:lnTo>
                  <a:lnTo>
                    <a:pt x="180" y="62"/>
                  </a:lnTo>
                  <a:lnTo>
                    <a:pt x="176" y="47"/>
                  </a:lnTo>
                  <a:lnTo>
                    <a:pt x="168" y="32"/>
                  </a:lnTo>
                  <a:lnTo>
                    <a:pt x="158" y="20"/>
                  </a:lnTo>
                  <a:lnTo>
                    <a:pt x="144" y="10"/>
                  </a:lnTo>
                  <a:lnTo>
                    <a:pt x="129" y="3"/>
                  </a:lnTo>
                  <a:lnTo>
                    <a:pt x="112" y="0"/>
                  </a:lnTo>
                  <a:lnTo>
                    <a:pt x="96" y="0"/>
                  </a:lnTo>
                  <a:lnTo>
                    <a:pt x="77" y="1"/>
                  </a:lnTo>
                  <a:lnTo>
                    <a:pt x="60" y="8"/>
                  </a:lnTo>
                  <a:lnTo>
                    <a:pt x="43" y="17"/>
                  </a:lnTo>
                  <a:lnTo>
                    <a:pt x="28" y="28"/>
                  </a:lnTo>
                  <a:lnTo>
                    <a:pt x="16" y="42"/>
                  </a:lnTo>
                  <a:lnTo>
                    <a:pt x="8" y="57"/>
                  </a:lnTo>
                  <a:lnTo>
                    <a:pt x="3" y="74"/>
                  </a:lnTo>
                  <a:lnTo>
                    <a:pt x="0" y="89"/>
                  </a:lnTo>
                  <a:lnTo>
                    <a:pt x="0" y="106"/>
                  </a:lnTo>
                  <a:lnTo>
                    <a:pt x="3" y="121"/>
                  </a:lnTo>
                  <a:lnTo>
                    <a:pt x="11" y="136"/>
                  </a:lnTo>
                  <a:lnTo>
                    <a:pt x="21" y="150"/>
                  </a:lnTo>
                  <a:lnTo>
                    <a:pt x="35" y="160"/>
                  </a:lnTo>
                  <a:lnTo>
                    <a:pt x="50" y="166"/>
                  </a:lnTo>
                  <a:lnTo>
                    <a:pt x="67" y="170"/>
                  </a:lnTo>
                  <a:lnTo>
                    <a:pt x="84" y="170"/>
                  </a:lnTo>
                  <a:lnTo>
                    <a:pt x="101" y="168"/>
                  </a:lnTo>
                  <a:lnTo>
                    <a:pt x="117" y="161"/>
                  </a:lnTo>
                  <a:lnTo>
                    <a:pt x="134" y="153"/>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82" name="Freeform 63"/>
            <p:cNvSpPr>
              <a:spLocks/>
            </p:cNvSpPr>
            <p:nvPr/>
          </p:nvSpPr>
          <p:spPr bwMode="auto">
            <a:xfrm>
              <a:off x="3088" y="2706"/>
              <a:ext cx="90" cy="85"/>
            </a:xfrm>
            <a:custGeom>
              <a:avLst/>
              <a:gdLst>
                <a:gd name="T0" fmla="*/ 0 w 182"/>
                <a:gd name="T1" fmla="*/ 1 h 170"/>
                <a:gd name="T2" fmla="*/ 0 w 182"/>
                <a:gd name="T3" fmla="*/ 1 h 170"/>
                <a:gd name="T4" fmla="*/ 0 w 182"/>
                <a:gd name="T5" fmla="*/ 1 h 170"/>
                <a:gd name="T6" fmla="*/ 0 w 182"/>
                <a:gd name="T7" fmla="*/ 1 h 170"/>
                <a:gd name="T8" fmla="*/ 0 w 182"/>
                <a:gd name="T9" fmla="*/ 1 h 170"/>
                <a:gd name="T10" fmla="*/ 0 w 182"/>
                <a:gd name="T11" fmla="*/ 1 h 170"/>
                <a:gd name="T12" fmla="*/ 0 w 182"/>
                <a:gd name="T13" fmla="*/ 1 h 170"/>
                <a:gd name="T14" fmla="*/ 0 w 182"/>
                <a:gd name="T15" fmla="*/ 1 h 170"/>
                <a:gd name="T16" fmla="*/ 0 w 182"/>
                <a:gd name="T17" fmla="*/ 1 h 170"/>
                <a:gd name="T18" fmla="*/ 0 w 182"/>
                <a:gd name="T19" fmla="*/ 1 h 170"/>
                <a:gd name="T20" fmla="*/ 0 w 182"/>
                <a:gd name="T21" fmla="*/ 1 h 170"/>
                <a:gd name="T22" fmla="*/ 0 w 182"/>
                <a:gd name="T23" fmla="*/ 1 h 170"/>
                <a:gd name="T24" fmla="*/ 0 w 182"/>
                <a:gd name="T25" fmla="*/ 1 h 170"/>
                <a:gd name="T26" fmla="*/ 0 w 182"/>
                <a:gd name="T27" fmla="*/ 1 h 170"/>
                <a:gd name="T28" fmla="*/ 0 w 182"/>
                <a:gd name="T29" fmla="*/ 1 h 170"/>
                <a:gd name="T30" fmla="*/ 0 w 182"/>
                <a:gd name="T31" fmla="*/ 1 h 170"/>
                <a:gd name="T32" fmla="*/ 0 w 182"/>
                <a:gd name="T33" fmla="*/ 1 h 170"/>
                <a:gd name="T34" fmla="*/ 0 w 182"/>
                <a:gd name="T35" fmla="*/ 1 h 170"/>
                <a:gd name="T36" fmla="*/ 0 w 182"/>
                <a:gd name="T37" fmla="*/ 1 h 170"/>
                <a:gd name="T38" fmla="*/ 0 w 182"/>
                <a:gd name="T39" fmla="*/ 1 h 170"/>
                <a:gd name="T40" fmla="*/ 0 w 182"/>
                <a:gd name="T41" fmla="*/ 0 h 170"/>
                <a:gd name="T42" fmla="*/ 0 w 182"/>
                <a:gd name="T43" fmla="*/ 0 h 170"/>
                <a:gd name="T44" fmla="*/ 0 w 182"/>
                <a:gd name="T45" fmla="*/ 1 h 170"/>
                <a:gd name="T46" fmla="*/ 0 w 182"/>
                <a:gd name="T47" fmla="*/ 1 h 170"/>
                <a:gd name="T48" fmla="*/ 0 w 182"/>
                <a:gd name="T49" fmla="*/ 1 h 170"/>
                <a:gd name="T50" fmla="*/ 0 w 182"/>
                <a:gd name="T51" fmla="*/ 1 h 170"/>
                <a:gd name="T52" fmla="*/ 0 w 182"/>
                <a:gd name="T53" fmla="*/ 1 h 170"/>
                <a:gd name="T54" fmla="*/ 0 w 182"/>
                <a:gd name="T55" fmla="*/ 1 h 170"/>
                <a:gd name="T56" fmla="*/ 0 w 182"/>
                <a:gd name="T57" fmla="*/ 1 h 170"/>
                <a:gd name="T58" fmla="*/ 0 w 182"/>
                <a:gd name="T59" fmla="*/ 1 h 170"/>
                <a:gd name="T60" fmla="*/ 0 w 182"/>
                <a:gd name="T61" fmla="*/ 1 h 170"/>
                <a:gd name="T62" fmla="*/ 0 w 182"/>
                <a:gd name="T63" fmla="*/ 1 h 170"/>
                <a:gd name="T64" fmla="*/ 0 w 182"/>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70"/>
                <a:gd name="T101" fmla="*/ 182 w 182"/>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70">
                  <a:moveTo>
                    <a:pt x="12" y="136"/>
                  </a:moveTo>
                  <a:lnTo>
                    <a:pt x="22" y="150"/>
                  </a:lnTo>
                  <a:lnTo>
                    <a:pt x="35" y="160"/>
                  </a:lnTo>
                  <a:lnTo>
                    <a:pt x="51" y="167"/>
                  </a:lnTo>
                  <a:lnTo>
                    <a:pt x="67" y="170"/>
                  </a:lnTo>
                  <a:lnTo>
                    <a:pt x="84" y="170"/>
                  </a:lnTo>
                  <a:lnTo>
                    <a:pt x="103" y="168"/>
                  </a:lnTo>
                  <a:lnTo>
                    <a:pt x="119" y="162"/>
                  </a:lnTo>
                  <a:lnTo>
                    <a:pt x="136" y="153"/>
                  </a:lnTo>
                  <a:lnTo>
                    <a:pt x="151" y="141"/>
                  </a:lnTo>
                  <a:lnTo>
                    <a:pt x="163" y="126"/>
                  </a:lnTo>
                  <a:lnTo>
                    <a:pt x="172" y="111"/>
                  </a:lnTo>
                  <a:lnTo>
                    <a:pt x="178" y="94"/>
                  </a:lnTo>
                  <a:lnTo>
                    <a:pt x="182" y="79"/>
                  </a:lnTo>
                  <a:lnTo>
                    <a:pt x="180" y="62"/>
                  </a:lnTo>
                  <a:lnTo>
                    <a:pt x="177" y="47"/>
                  </a:lnTo>
                  <a:lnTo>
                    <a:pt x="170" y="32"/>
                  </a:lnTo>
                  <a:lnTo>
                    <a:pt x="160" y="20"/>
                  </a:lnTo>
                  <a:lnTo>
                    <a:pt x="146" y="10"/>
                  </a:lnTo>
                  <a:lnTo>
                    <a:pt x="131" y="3"/>
                  </a:lnTo>
                  <a:lnTo>
                    <a:pt x="114" y="0"/>
                  </a:lnTo>
                  <a:lnTo>
                    <a:pt x="98" y="0"/>
                  </a:lnTo>
                  <a:lnTo>
                    <a:pt x="79" y="2"/>
                  </a:lnTo>
                  <a:lnTo>
                    <a:pt x="62" y="9"/>
                  </a:lnTo>
                  <a:lnTo>
                    <a:pt x="45" y="17"/>
                  </a:lnTo>
                  <a:lnTo>
                    <a:pt x="30" y="29"/>
                  </a:lnTo>
                  <a:lnTo>
                    <a:pt x="19" y="42"/>
                  </a:lnTo>
                  <a:lnTo>
                    <a:pt x="8" y="57"/>
                  </a:lnTo>
                  <a:lnTo>
                    <a:pt x="3" y="74"/>
                  </a:lnTo>
                  <a:lnTo>
                    <a:pt x="0" y="89"/>
                  </a:lnTo>
                  <a:lnTo>
                    <a:pt x="0" y="106"/>
                  </a:lnTo>
                  <a:lnTo>
                    <a:pt x="3" y="121"/>
                  </a:lnTo>
                  <a:lnTo>
                    <a:pt x="12" y="136"/>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83" name="Freeform 64"/>
            <p:cNvSpPr>
              <a:spLocks/>
            </p:cNvSpPr>
            <p:nvPr/>
          </p:nvSpPr>
          <p:spPr bwMode="auto">
            <a:xfrm>
              <a:off x="2966" y="2655"/>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6" y="154"/>
                  </a:moveTo>
                  <a:lnTo>
                    <a:pt x="151" y="142"/>
                  </a:lnTo>
                  <a:lnTo>
                    <a:pt x="163" y="128"/>
                  </a:lnTo>
                  <a:lnTo>
                    <a:pt x="172" y="113"/>
                  </a:lnTo>
                  <a:lnTo>
                    <a:pt x="178" y="96"/>
                  </a:lnTo>
                  <a:lnTo>
                    <a:pt x="180" y="81"/>
                  </a:lnTo>
                  <a:lnTo>
                    <a:pt x="180" y="64"/>
                  </a:lnTo>
                  <a:lnTo>
                    <a:pt x="177" y="49"/>
                  </a:lnTo>
                  <a:lnTo>
                    <a:pt x="168" y="34"/>
                  </a:lnTo>
                  <a:lnTo>
                    <a:pt x="158" y="21"/>
                  </a:lnTo>
                  <a:lnTo>
                    <a:pt x="145" y="11"/>
                  </a:lnTo>
                  <a:lnTo>
                    <a:pt x="130" y="4"/>
                  </a:lnTo>
                  <a:lnTo>
                    <a:pt x="113" y="0"/>
                  </a:lnTo>
                  <a:lnTo>
                    <a:pt x="96" y="0"/>
                  </a:lnTo>
                  <a:lnTo>
                    <a:pt x="79" y="2"/>
                  </a:lnTo>
                  <a:lnTo>
                    <a:pt x="62" y="9"/>
                  </a:lnTo>
                  <a:lnTo>
                    <a:pt x="45" y="17"/>
                  </a:lnTo>
                  <a:lnTo>
                    <a:pt x="30" y="29"/>
                  </a:lnTo>
                  <a:lnTo>
                    <a:pt x="19" y="43"/>
                  </a:lnTo>
                  <a:lnTo>
                    <a:pt x="8" y="58"/>
                  </a:lnTo>
                  <a:lnTo>
                    <a:pt x="3" y="75"/>
                  </a:lnTo>
                  <a:lnTo>
                    <a:pt x="0" y="91"/>
                  </a:lnTo>
                  <a:lnTo>
                    <a:pt x="0" y="106"/>
                  </a:lnTo>
                  <a:lnTo>
                    <a:pt x="3" y="123"/>
                  </a:lnTo>
                  <a:lnTo>
                    <a:pt x="12" y="138"/>
                  </a:lnTo>
                  <a:lnTo>
                    <a:pt x="22" y="150"/>
                  </a:lnTo>
                  <a:lnTo>
                    <a:pt x="35" y="160"/>
                  </a:lnTo>
                  <a:lnTo>
                    <a:pt x="51" y="167"/>
                  </a:lnTo>
                  <a:lnTo>
                    <a:pt x="67" y="170"/>
                  </a:lnTo>
                  <a:lnTo>
                    <a:pt x="84" y="170"/>
                  </a:lnTo>
                  <a:lnTo>
                    <a:pt x="103" y="169"/>
                  </a:lnTo>
                  <a:lnTo>
                    <a:pt x="120" y="162"/>
                  </a:lnTo>
                  <a:lnTo>
                    <a:pt x="136" y="154"/>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84" name="Freeform 65"/>
            <p:cNvSpPr>
              <a:spLocks/>
            </p:cNvSpPr>
            <p:nvPr/>
          </p:nvSpPr>
          <p:spPr bwMode="auto">
            <a:xfrm>
              <a:off x="3455" y="2676"/>
              <a:ext cx="90" cy="86"/>
            </a:xfrm>
            <a:custGeom>
              <a:avLst/>
              <a:gdLst>
                <a:gd name="T0" fmla="*/ 1 w 180"/>
                <a:gd name="T1" fmla="*/ 1 h 171"/>
                <a:gd name="T2" fmla="*/ 1 w 180"/>
                <a:gd name="T3" fmla="*/ 1 h 171"/>
                <a:gd name="T4" fmla="*/ 1 w 180"/>
                <a:gd name="T5" fmla="*/ 1 h 171"/>
                <a:gd name="T6" fmla="*/ 1 w 180"/>
                <a:gd name="T7" fmla="*/ 1 h 171"/>
                <a:gd name="T8" fmla="*/ 1 w 180"/>
                <a:gd name="T9" fmla="*/ 1 h 171"/>
                <a:gd name="T10" fmla="*/ 0 w 180"/>
                <a:gd name="T11" fmla="*/ 1 h 171"/>
                <a:gd name="T12" fmla="*/ 0 w 180"/>
                <a:gd name="T13" fmla="*/ 1 h 171"/>
                <a:gd name="T14" fmla="*/ 1 w 180"/>
                <a:gd name="T15" fmla="*/ 1 h 171"/>
                <a:gd name="T16" fmla="*/ 1 w 180"/>
                <a:gd name="T17" fmla="*/ 1 h 171"/>
                <a:gd name="T18" fmla="*/ 1 w 180"/>
                <a:gd name="T19" fmla="*/ 1 h 171"/>
                <a:gd name="T20" fmla="*/ 1 w 180"/>
                <a:gd name="T21" fmla="*/ 1 h 171"/>
                <a:gd name="T22" fmla="*/ 1 w 180"/>
                <a:gd name="T23" fmla="*/ 1 h 171"/>
                <a:gd name="T24" fmla="*/ 1 w 180"/>
                <a:gd name="T25" fmla="*/ 1 h 171"/>
                <a:gd name="T26" fmla="*/ 1 w 180"/>
                <a:gd name="T27" fmla="*/ 1 h 171"/>
                <a:gd name="T28" fmla="*/ 1 w 180"/>
                <a:gd name="T29" fmla="*/ 1 h 171"/>
                <a:gd name="T30" fmla="*/ 1 w 180"/>
                <a:gd name="T31" fmla="*/ 1 h 171"/>
                <a:gd name="T32" fmla="*/ 1 w 180"/>
                <a:gd name="T33" fmla="*/ 1 h 171"/>
                <a:gd name="T34" fmla="*/ 1 w 180"/>
                <a:gd name="T35" fmla="*/ 1 h 171"/>
                <a:gd name="T36" fmla="*/ 1 w 180"/>
                <a:gd name="T37" fmla="*/ 1 h 171"/>
                <a:gd name="T38" fmla="*/ 1 w 180"/>
                <a:gd name="T39" fmla="*/ 1 h 171"/>
                <a:gd name="T40" fmla="*/ 1 w 180"/>
                <a:gd name="T41" fmla="*/ 1 h 171"/>
                <a:gd name="T42" fmla="*/ 1 w 180"/>
                <a:gd name="T43" fmla="*/ 1 h 171"/>
                <a:gd name="T44" fmla="*/ 1 w 180"/>
                <a:gd name="T45" fmla="*/ 1 h 171"/>
                <a:gd name="T46" fmla="*/ 1 w 180"/>
                <a:gd name="T47" fmla="*/ 1 h 171"/>
                <a:gd name="T48" fmla="*/ 1 w 180"/>
                <a:gd name="T49" fmla="*/ 1 h 171"/>
                <a:gd name="T50" fmla="*/ 1 w 180"/>
                <a:gd name="T51" fmla="*/ 1 h 171"/>
                <a:gd name="T52" fmla="*/ 1 w 180"/>
                <a:gd name="T53" fmla="*/ 1 h 171"/>
                <a:gd name="T54" fmla="*/ 1 w 180"/>
                <a:gd name="T55" fmla="*/ 1 h 171"/>
                <a:gd name="T56" fmla="*/ 1 w 180"/>
                <a:gd name="T57" fmla="*/ 0 h 171"/>
                <a:gd name="T58" fmla="*/ 1 w 180"/>
                <a:gd name="T59" fmla="*/ 0 h 171"/>
                <a:gd name="T60" fmla="*/ 1 w 180"/>
                <a:gd name="T61" fmla="*/ 1 h 171"/>
                <a:gd name="T62" fmla="*/ 1 w 180"/>
                <a:gd name="T63" fmla="*/ 1 h 171"/>
                <a:gd name="T64" fmla="*/ 1 w 180"/>
                <a:gd name="T65" fmla="*/ 1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1"/>
                <a:gd name="T101" fmla="*/ 180 w 180"/>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1">
                  <a:moveTo>
                    <a:pt x="44" y="18"/>
                  </a:moveTo>
                  <a:lnTo>
                    <a:pt x="29" y="30"/>
                  </a:lnTo>
                  <a:lnTo>
                    <a:pt x="17" y="43"/>
                  </a:lnTo>
                  <a:lnTo>
                    <a:pt x="9" y="58"/>
                  </a:lnTo>
                  <a:lnTo>
                    <a:pt x="2" y="75"/>
                  </a:lnTo>
                  <a:lnTo>
                    <a:pt x="0" y="90"/>
                  </a:lnTo>
                  <a:lnTo>
                    <a:pt x="0" y="107"/>
                  </a:lnTo>
                  <a:lnTo>
                    <a:pt x="4" y="122"/>
                  </a:lnTo>
                  <a:lnTo>
                    <a:pt x="12" y="138"/>
                  </a:lnTo>
                  <a:lnTo>
                    <a:pt x="22" y="151"/>
                  </a:lnTo>
                  <a:lnTo>
                    <a:pt x="36" y="161"/>
                  </a:lnTo>
                  <a:lnTo>
                    <a:pt x="49" y="168"/>
                  </a:lnTo>
                  <a:lnTo>
                    <a:pt x="66" y="171"/>
                  </a:lnTo>
                  <a:lnTo>
                    <a:pt x="83" y="171"/>
                  </a:lnTo>
                  <a:lnTo>
                    <a:pt x="101" y="169"/>
                  </a:lnTo>
                  <a:lnTo>
                    <a:pt x="118" y="163"/>
                  </a:lnTo>
                  <a:lnTo>
                    <a:pt x="135" y="154"/>
                  </a:lnTo>
                  <a:lnTo>
                    <a:pt x="150" y="143"/>
                  </a:lnTo>
                  <a:lnTo>
                    <a:pt x="162" y="127"/>
                  </a:lnTo>
                  <a:lnTo>
                    <a:pt x="172" y="112"/>
                  </a:lnTo>
                  <a:lnTo>
                    <a:pt x="177" y="95"/>
                  </a:lnTo>
                  <a:lnTo>
                    <a:pt x="180" y="80"/>
                  </a:lnTo>
                  <a:lnTo>
                    <a:pt x="180" y="63"/>
                  </a:lnTo>
                  <a:lnTo>
                    <a:pt x="177" y="48"/>
                  </a:lnTo>
                  <a:lnTo>
                    <a:pt x="169" y="33"/>
                  </a:lnTo>
                  <a:lnTo>
                    <a:pt x="158" y="21"/>
                  </a:lnTo>
                  <a:lnTo>
                    <a:pt x="145" y="11"/>
                  </a:lnTo>
                  <a:lnTo>
                    <a:pt x="130" y="5"/>
                  </a:lnTo>
                  <a:lnTo>
                    <a:pt x="113" y="0"/>
                  </a:lnTo>
                  <a:lnTo>
                    <a:pt x="96" y="0"/>
                  </a:lnTo>
                  <a:lnTo>
                    <a:pt x="78" y="3"/>
                  </a:lnTo>
                  <a:lnTo>
                    <a:pt x="61" y="8"/>
                  </a:lnTo>
                  <a:lnTo>
                    <a:pt x="44" y="18"/>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85" name="Freeform 66"/>
            <p:cNvSpPr>
              <a:spLocks/>
            </p:cNvSpPr>
            <p:nvPr/>
          </p:nvSpPr>
          <p:spPr bwMode="auto">
            <a:xfrm>
              <a:off x="3326" y="2635"/>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6" y="153"/>
                  </a:moveTo>
                  <a:lnTo>
                    <a:pt x="152" y="141"/>
                  </a:lnTo>
                  <a:lnTo>
                    <a:pt x="163" y="128"/>
                  </a:lnTo>
                  <a:lnTo>
                    <a:pt x="172" y="113"/>
                  </a:lnTo>
                  <a:lnTo>
                    <a:pt x="179" y="96"/>
                  </a:lnTo>
                  <a:lnTo>
                    <a:pt x="180" y="79"/>
                  </a:lnTo>
                  <a:lnTo>
                    <a:pt x="180" y="64"/>
                  </a:lnTo>
                  <a:lnTo>
                    <a:pt x="177" y="47"/>
                  </a:lnTo>
                  <a:lnTo>
                    <a:pt x="168" y="32"/>
                  </a:lnTo>
                  <a:lnTo>
                    <a:pt x="158" y="20"/>
                  </a:lnTo>
                  <a:lnTo>
                    <a:pt x="145" y="10"/>
                  </a:lnTo>
                  <a:lnTo>
                    <a:pt x="131" y="3"/>
                  </a:lnTo>
                  <a:lnTo>
                    <a:pt x="115" y="0"/>
                  </a:lnTo>
                  <a:lnTo>
                    <a:pt x="98" y="0"/>
                  </a:lnTo>
                  <a:lnTo>
                    <a:pt x="79" y="2"/>
                  </a:lnTo>
                  <a:lnTo>
                    <a:pt x="62" y="8"/>
                  </a:lnTo>
                  <a:lnTo>
                    <a:pt x="46" y="17"/>
                  </a:lnTo>
                  <a:lnTo>
                    <a:pt x="30" y="29"/>
                  </a:lnTo>
                  <a:lnTo>
                    <a:pt x="19" y="42"/>
                  </a:lnTo>
                  <a:lnTo>
                    <a:pt x="9" y="57"/>
                  </a:lnTo>
                  <a:lnTo>
                    <a:pt x="4" y="74"/>
                  </a:lnTo>
                  <a:lnTo>
                    <a:pt x="0" y="91"/>
                  </a:lnTo>
                  <a:lnTo>
                    <a:pt x="0" y="106"/>
                  </a:lnTo>
                  <a:lnTo>
                    <a:pt x="4" y="123"/>
                  </a:lnTo>
                  <a:lnTo>
                    <a:pt x="12" y="138"/>
                  </a:lnTo>
                  <a:lnTo>
                    <a:pt x="22" y="150"/>
                  </a:lnTo>
                  <a:lnTo>
                    <a:pt x="36" y="160"/>
                  </a:lnTo>
                  <a:lnTo>
                    <a:pt x="51" y="167"/>
                  </a:lnTo>
                  <a:lnTo>
                    <a:pt x="68" y="170"/>
                  </a:lnTo>
                  <a:lnTo>
                    <a:pt x="84" y="170"/>
                  </a:lnTo>
                  <a:lnTo>
                    <a:pt x="103" y="168"/>
                  </a:lnTo>
                  <a:lnTo>
                    <a:pt x="120" y="162"/>
                  </a:lnTo>
                  <a:lnTo>
                    <a:pt x="136" y="153"/>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86" name="Freeform 67"/>
            <p:cNvSpPr>
              <a:spLocks/>
            </p:cNvSpPr>
            <p:nvPr/>
          </p:nvSpPr>
          <p:spPr bwMode="auto">
            <a:xfrm>
              <a:off x="3191" y="2590"/>
              <a:ext cx="90" cy="85"/>
            </a:xfrm>
            <a:custGeom>
              <a:avLst/>
              <a:gdLst>
                <a:gd name="T0" fmla="*/ 1 w 180"/>
                <a:gd name="T1" fmla="*/ 1 h 170"/>
                <a:gd name="T2" fmla="*/ 1 w 180"/>
                <a:gd name="T3" fmla="*/ 1 h 170"/>
                <a:gd name="T4" fmla="*/ 1 w 180"/>
                <a:gd name="T5" fmla="*/ 1 h 170"/>
                <a:gd name="T6" fmla="*/ 1 w 180"/>
                <a:gd name="T7" fmla="*/ 1 h 170"/>
                <a:gd name="T8" fmla="*/ 1 w 180"/>
                <a:gd name="T9" fmla="*/ 0 h 170"/>
                <a:gd name="T10" fmla="*/ 1 w 180"/>
                <a:gd name="T11" fmla="*/ 0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1 h 170"/>
                <a:gd name="T26" fmla="*/ 0 w 180"/>
                <a:gd name="T27" fmla="*/ 1 h 170"/>
                <a:gd name="T28" fmla="*/ 0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1 w 180"/>
                <a:gd name="T43" fmla="*/ 1 h 170"/>
                <a:gd name="T44" fmla="*/ 1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68" y="32"/>
                  </a:moveTo>
                  <a:lnTo>
                    <a:pt x="158" y="20"/>
                  </a:lnTo>
                  <a:lnTo>
                    <a:pt x="145" y="10"/>
                  </a:lnTo>
                  <a:lnTo>
                    <a:pt x="130" y="3"/>
                  </a:lnTo>
                  <a:lnTo>
                    <a:pt x="113" y="0"/>
                  </a:lnTo>
                  <a:lnTo>
                    <a:pt x="96" y="0"/>
                  </a:lnTo>
                  <a:lnTo>
                    <a:pt x="77" y="2"/>
                  </a:lnTo>
                  <a:lnTo>
                    <a:pt x="61" y="8"/>
                  </a:lnTo>
                  <a:lnTo>
                    <a:pt x="44" y="17"/>
                  </a:lnTo>
                  <a:lnTo>
                    <a:pt x="29" y="28"/>
                  </a:lnTo>
                  <a:lnTo>
                    <a:pt x="17" y="42"/>
                  </a:lnTo>
                  <a:lnTo>
                    <a:pt x="8" y="57"/>
                  </a:lnTo>
                  <a:lnTo>
                    <a:pt x="3" y="74"/>
                  </a:lnTo>
                  <a:lnTo>
                    <a:pt x="0" y="91"/>
                  </a:lnTo>
                  <a:lnTo>
                    <a:pt x="0" y="106"/>
                  </a:lnTo>
                  <a:lnTo>
                    <a:pt x="3" y="123"/>
                  </a:lnTo>
                  <a:lnTo>
                    <a:pt x="12" y="138"/>
                  </a:lnTo>
                  <a:lnTo>
                    <a:pt x="22" y="150"/>
                  </a:lnTo>
                  <a:lnTo>
                    <a:pt x="35" y="160"/>
                  </a:lnTo>
                  <a:lnTo>
                    <a:pt x="49" y="166"/>
                  </a:lnTo>
                  <a:lnTo>
                    <a:pt x="66" y="170"/>
                  </a:lnTo>
                  <a:lnTo>
                    <a:pt x="82" y="170"/>
                  </a:lnTo>
                  <a:lnTo>
                    <a:pt x="101" y="168"/>
                  </a:lnTo>
                  <a:lnTo>
                    <a:pt x="118" y="161"/>
                  </a:lnTo>
                  <a:lnTo>
                    <a:pt x="135" y="153"/>
                  </a:lnTo>
                  <a:lnTo>
                    <a:pt x="150" y="141"/>
                  </a:lnTo>
                  <a:lnTo>
                    <a:pt x="162" y="128"/>
                  </a:lnTo>
                  <a:lnTo>
                    <a:pt x="172" y="113"/>
                  </a:lnTo>
                  <a:lnTo>
                    <a:pt x="177" y="96"/>
                  </a:lnTo>
                  <a:lnTo>
                    <a:pt x="180" y="79"/>
                  </a:lnTo>
                  <a:lnTo>
                    <a:pt x="180" y="64"/>
                  </a:lnTo>
                  <a:lnTo>
                    <a:pt x="177" y="47"/>
                  </a:lnTo>
                  <a:lnTo>
                    <a:pt x="168" y="32"/>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87" name="Freeform 68"/>
            <p:cNvSpPr>
              <a:spLocks/>
            </p:cNvSpPr>
            <p:nvPr/>
          </p:nvSpPr>
          <p:spPr bwMode="auto">
            <a:xfrm>
              <a:off x="3159" y="2888"/>
              <a:ext cx="91" cy="86"/>
            </a:xfrm>
            <a:custGeom>
              <a:avLst/>
              <a:gdLst>
                <a:gd name="T0" fmla="*/ 1 w 182"/>
                <a:gd name="T1" fmla="*/ 1 h 171"/>
                <a:gd name="T2" fmla="*/ 1 w 182"/>
                <a:gd name="T3" fmla="*/ 1 h 171"/>
                <a:gd name="T4" fmla="*/ 1 w 182"/>
                <a:gd name="T5" fmla="*/ 1 h 171"/>
                <a:gd name="T6" fmla="*/ 1 w 182"/>
                <a:gd name="T7" fmla="*/ 1 h 171"/>
                <a:gd name="T8" fmla="*/ 1 w 182"/>
                <a:gd name="T9" fmla="*/ 1 h 171"/>
                <a:gd name="T10" fmla="*/ 1 w 182"/>
                <a:gd name="T11" fmla="*/ 1 h 171"/>
                <a:gd name="T12" fmla="*/ 1 w 182"/>
                <a:gd name="T13" fmla="*/ 1 h 171"/>
                <a:gd name="T14" fmla="*/ 1 w 182"/>
                <a:gd name="T15" fmla="*/ 1 h 171"/>
                <a:gd name="T16" fmla="*/ 1 w 182"/>
                <a:gd name="T17" fmla="*/ 1 h 171"/>
                <a:gd name="T18" fmla="*/ 1 w 182"/>
                <a:gd name="T19" fmla="*/ 1 h 171"/>
                <a:gd name="T20" fmla="*/ 1 w 182"/>
                <a:gd name="T21" fmla="*/ 1 h 171"/>
                <a:gd name="T22" fmla="*/ 1 w 182"/>
                <a:gd name="T23" fmla="*/ 1 h 171"/>
                <a:gd name="T24" fmla="*/ 1 w 182"/>
                <a:gd name="T25" fmla="*/ 1 h 171"/>
                <a:gd name="T26" fmla="*/ 1 w 182"/>
                <a:gd name="T27" fmla="*/ 1 h 171"/>
                <a:gd name="T28" fmla="*/ 1 w 182"/>
                <a:gd name="T29" fmla="*/ 1 h 171"/>
                <a:gd name="T30" fmla="*/ 1 w 182"/>
                <a:gd name="T31" fmla="*/ 1 h 171"/>
                <a:gd name="T32" fmla="*/ 1 w 182"/>
                <a:gd name="T33" fmla="*/ 1 h 171"/>
                <a:gd name="T34" fmla="*/ 1 w 182"/>
                <a:gd name="T35" fmla="*/ 1 h 171"/>
                <a:gd name="T36" fmla="*/ 1 w 182"/>
                <a:gd name="T37" fmla="*/ 1 h 171"/>
                <a:gd name="T38" fmla="*/ 1 w 182"/>
                <a:gd name="T39" fmla="*/ 1 h 171"/>
                <a:gd name="T40" fmla="*/ 1 w 182"/>
                <a:gd name="T41" fmla="*/ 0 h 171"/>
                <a:gd name="T42" fmla="*/ 1 w 182"/>
                <a:gd name="T43" fmla="*/ 0 h 171"/>
                <a:gd name="T44" fmla="*/ 1 w 182"/>
                <a:gd name="T45" fmla="*/ 1 h 171"/>
                <a:gd name="T46" fmla="*/ 1 w 182"/>
                <a:gd name="T47" fmla="*/ 1 h 171"/>
                <a:gd name="T48" fmla="*/ 1 w 182"/>
                <a:gd name="T49" fmla="*/ 1 h 171"/>
                <a:gd name="T50" fmla="*/ 1 w 182"/>
                <a:gd name="T51" fmla="*/ 1 h 171"/>
                <a:gd name="T52" fmla="*/ 1 w 182"/>
                <a:gd name="T53" fmla="*/ 1 h 171"/>
                <a:gd name="T54" fmla="*/ 1 w 182"/>
                <a:gd name="T55" fmla="*/ 1 h 171"/>
                <a:gd name="T56" fmla="*/ 1 w 182"/>
                <a:gd name="T57" fmla="*/ 1 h 171"/>
                <a:gd name="T58" fmla="*/ 0 w 182"/>
                <a:gd name="T59" fmla="*/ 1 h 171"/>
                <a:gd name="T60" fmla="*/ 0 w 182"/>
                <a:gd name="T61" fmla="*/ 1 h 171"/>
                <a:gd name="T62" fmla="*/ 1 w 182"/>
                <a:gd name="T63" fmla="*/ 1 h 171"/>
                <a:gd name="T64" fmla="*/ 1 w 182"/>
                <a:gd name="T65" fmla="*/ 1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71"/>
                <a:gd name="T101" fmla="*/ 182 w 182"/>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71">
                  <a:moveTo>
                    <a:pt x="12" y="138"/>
                  </a:moveTo>
                  <a:lnTo>
                    <a:pt x="22" y="149"/>
                  </a:lnTo>
                  <a:lnTo>
                    <a:pt x="35" y="159"/>
                  </a:lnTo>
                  <a:lnTo>
                    <a:pt x="51" y="166"/>
                  </a:lnTo>
                  <a:lnTo>
                    <a:pt x="67" y="171"/>
                  </a:lnTo>
                  <a:lnTo>
                    <a:pt x="84" y="171"/>
                  </a:lnTo>
                  <a:lnTo>
                    <a:pt x="103" y="170"/>
                  </a:lnTo>
                  <a:lnTo>
                    <a:pt x="120" y="163"/>
                  </a:lnTo>
                  <a:lnTo>
                    <a:pt x="136" y="154"/>
                  </a:lnTo>
                  <a:lnTo>
                    <a:pt x="151" y="143"/>
                  </a:lnTo>
                  <a:lnTo>
                    <a:pt x="163" y="127"/>
                  </a:lnTo>
                  <a:lnTo>
                    <a:pt x="172" y="112"/>
                  </a:lnTo>
                  <a:lnTo>
                    <a:pt x="178" y="96"/>
                  </a:lnTo>
                  <a:lnTo>
                    <a:pt x="182" y="80"/>
                  </a:lnTo>
                  <a:lnTo>
                    <a:pt x="180" y="64"/>
                  </a:lnTo>
                  <a:lnTo>
                    <a:pt x="177" y="48"/>
                  </a:lnTo>
                  <a:lnTo>
                    <a:pt x="170" y="33"/>
                  </a:lnTo>
                  <a:lnTo>
                    <a:pt x="160" y="21"/>
                  </a:lnTo>
                  <a:lnTo>
                    <a:pt x="146" y="11"/>
                  </a:lnTo>
                  <a:lnTo>
                    <a:pt x="131" y="5"/>
                  </a:lnTo>
                  <a:lnTo>
                    <a:pt x="114" y="0"/>
                  </a:lnTo>
                  <a:lnTo>
                    <a:pt x="98" y="0"/>
                  </a:lnTo>
                  <a:lnTo>
                    <a:pt x="79" y="3"/>
                  </a:lnTo>
                  <a:lnTo>
                    <a:pt x="62" y="8"/>
                  </a:lnTo>
                  <a:lnTo>
                    <a:pt x="45" y="18"/>
                  </a:lnTo>
                  <a:lnTo>
                    <a:pt x="30" y="30"/>
                  </a:lnTo>
                  <a:lnTo>
                    <a:pt x="19" y="43"/>
                  </a:lnTo>
                  <a:lnTo>
                    <a:pt x="8" y="58"/>
                  </a:lnTo>
                  <a:lnTo>
                    <a:pt x="3" y="75"/>
                  </a:lnTo>
                  <a:lnTo>
                    <a:pt x="0" y="90"/>
                  </a:lnTo>
                  <a:lnTo>
                    <a:pt x="0" y="107"/>
                  </a:lnTo>
                  <a:lnTo>
                    <a:pt x="3" y="122"/>
                  </a:lnTo>
                  <a:lnTo>
                    <a:pt x="12" y="138"/>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88" name="Freeform 69"/>
            <p:cNvSpPr>
              <a:spLocks/>
            </p:cNvSpPr>
            <p:nvPr/>
          </p:nvSpPr>
          <p:spPr bwMode="auto">
            <a:xfrm>
              <a:off x="3026" y="2840"/>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0 w 180"/>
                <a:gd name="T11" fmla="*/ 1 h 170"/>
                <a:gd name="T12" fmla="*/ 0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1 h 170"/>
                <a:gd name="T26" fmla="*/ 1 w 180"/>
                <a:gd name="T27" fmla="*/ 1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1 w 180"/>
                <a:gd name="T43" fmla="*/ 1 h 170"/>
                <a:gd name="T44" fmla="*/ 1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0 h 170"/>
                <a:gd name="T58" fmla="*/ 1 w 180"/>
                <a:gd name="T59" fmla="*/ 0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46" y="17"/>
                  </a:moveTo>
                  <a:lnTo>
                    <a:pt x="30" y="28"/>
                  </a:lnTo>
                  <a:lnTo>
                    <a:pt x="19" y="42"/>
                  </a:lnTo>
                  <a:lnTo>
                    <a:pt x="9" y="57"/>
                  </a:lnTo>
                  <a:lnTo>
                    <a:pt x="4" y="74"/>
                  </a:lnTo>
                  <a:lnTo>
                    <a:pt x="0" y="91"/>
                  </a:lnTo>
                  <a:lnTo>
                    <a:pt x="0" y="106"/>
                  </a:lnTo>
                  <a:lnTo>
                    <a:pt x="4" y="123"/>
                  </a:lnTo>
                  <a:lnTo>
                    <a:pt x="12" y="138"/>
                  </a:lnTo>
                  <a:lnTo>
                    <a:pt x="22" y="149"/>
                  </a:lnTo>
                  <a:lnTo>
                    <a:pt x="36" y="160"/>
                  </a:lnTo>
                  <a:lnTo>
                    <a:pt x="51" y="166"/>
                  </a:lnTo>
                  <a:lnTo>
                    <a:pt x="68" y="170"/>
                  </a:lnTo>
                  <a:lnTo>
                    <a:pt x="84" y="170"/>
                  </a:lnTo>
                  <a:lnTo>
                    <a:pt x="101" y="168"/>
                  </a:lnTo>
                  <a:lnTo>
                    <a:pt x="118" y="161"/>
                  </a:lnTo>
                  <a:lnTo>
                    <a:pt x="135" y="153"/>
                  </a:lnTo>
                  <a:lnTo>
                    <a:pt x="150" y="141"/>
                  </a:lnTo>
                  <a:lnTo>
                    <a:pt x="162" y="128"/>
                  </a:lnTo>
                  <a:lnTo>
                    <a:pt x="172" y="112"/>
                  </a:lnTo>
                  <a:lnTo>
                    <a:pt x="177" y="96"/>
                  </a:lnTo>
                  <a:lnTo>
                    <a:pt x="180" y="80"/>
                  </a:lnTo>
                  <a:lnTo>
                    <a:pt x="180" y="64"/>
                  </a:lnTo>
                  <a:lnTo>
                    <a:pt x="177" y="48"/>
                  </a:lnTo>
                  <a:lnTo>
                    <a:pt x="168" y="33"/>
                  </a:lnTo>
                  <a:lnTo>
                    <a:pt x="158" y="20"/>
                  </a:lnTo>
                  <a:lnTo>
                    <a:pt x="145" y="10"/>
                  </a:lnTo>
                  <a:lnTo>
                    <a:pt x="130" y="3"/>
                  </a:lnTo>
                  <a:lnTo>
                    <a:pt x="113" y="0"/>
                  </a:lnTo>
                  <a:lnTo>
                    <a:pt x="96" y="0"/>
                  </a:lnTo>
                  <a:lnTo>
                    <a:pt x="79" y="1"/>
                  </a:lnTo>
                  <a:lnTo>
                    <a:pt x="62" y="8"/>
                  </a:lnTo>
                  <a:lnTo>
                    <a:pt x="46" y="17"/>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89" name="Freeform 70"/>
            <p:cNvSpPr>
              <a:spLocks/>
            </p:cNvSpPr>
            <p:nvPr/>
          </p:nvSpPr>
          <p:spPr bwMode="auto">
            <a:xfrm>
              <a:off x="2902" y="2784"/>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6" y="153"/>
                  </a:moveTo>
                  <a:lnTo>
                    <a:pt x="152" y="141"/>
                  </a:lnTo>
                  <a:lnTo>
                    <a:pt x="163" y="128"/>
                  </a:lnTo>
                  <a:lnTo>
                    <a:pt x="172" y="112"/>
                  </a:lnTo>
                  <a:lnTo>
                    <a:pt x="179" y="96"/>
                  </a:lnTo>
                  <a:lnTo>
                    <a:pt x="180" y="79"/>
                  </a:lnTo>
                  <a:lnTo>
                    <a:pt x="180" y="64"/>
                  </a:lnTo>
                  <a:lnTo>
                    <a:pt x="177" y="47"/>
                  </a:lnTo>
                  <a:lnTo>
                    <a:pt x="168" y="32"/>
                  </a:lnTo>
                  <a:lnTo>
                    <a:pt x="158" y="20"/>
                  </a:lnTo>
                  <a:lnTo>
                    <a:pt x="145" y="10"/>
                  </a:lnTo>
                  <a:lnTo>
                    <a:pt x="130" y="3"/>
                  </a:lnTo>
                  <a:lnTo>
                    <a:pt x="115" y="0"/>
                  </a:lnTo>
                  <a:lnTo>
                    <a:pt x="98" y="0"/>
                  </a:lnTo>
                  <a:lnTo>
                    <a:pt x="79" y="1"/>
                  </a:lnTo>
                  <a:lnTo>
                    <a:pt x="62" y="8"/>
                  </a:lnTo>
                  <a:lnTo>
                    <a:pt x="46" y="16"/>
                  </a:lnTo>
                  <a:lnTo>
                    <a:pt x="30" y="28"/>
                  </a:lnTo>
                  <a:lnTo>
                    <a:pt x="19" y="42"/>
                  </a:lnTo>
                  <a:lnTo>
                    <a:pt x="9" y="57"/>
                  </a:lnTo>
                  <a:lnTo>
                    <a:pt x="4" y="74"/>
                  </a:lnTo>
                  <a:lnTo>
                    <a:pt x="0" y="89"/>
                  </a:lnTo>
                  <a:lnTo>
                    <a:pt x="0" y="106"/>
                  </a:lnTo>
                  <a:lnTo>
                    <a:pt x="4" y="121"/>
                  </a:lnTo>
                  <a:lnTo>
                    <a:pt x="12" y="136"/>
                  </a:lnTo>
                  <a:lnTo>
                    <a:pt x="22" y="149"/>
                  </a:lnTo>
                  <a:lnTo>
                    <a:pt x="36" y="159"/>
                  </a:lnTo>
                  <a:lnTo>
                    <a:pt x="51" y="166"/>
                  </a:lnTo>
                  <a:lnTo>
                    <a:pt x="67" y="170"/>
                  </a:lnTo>
                  <a:lnTo>
                    <a:pt x="84" y="170"/>
                  </a:lnTo>
                  <a:lnTo>
                    <a:pt x="103" y="168"/>
                  </a:lnTo>
                  <a:lnTo>
                    <a:pt x="120" y="161"/>
                  </a:lnTo>
                  <a:lnTo>
                    <a:pt x="136" y="153"/>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90" name="Freeform 71"/>
            <p:cNvSpPr>
              <a:spLocks/>
            </p:cNvSpPr>
            <p:nvPr/>
          </p:nvSpPr>
          <p:spPr bwMode="auto">
            <a:xfrm>
              <a:off x="3356" y="2794"/>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0 w 180"/>
                <a:gd name="T11" fmla="*/ 1 h 170"/>
                <a:gd name="T12" fmla="*/ 0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1 h 170"/>
                <a:gd name="T26" fmla="*/ 1 w 180"/>
                <a:gd name="T27" fmla="*/ 1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1 w 180"/>
                <a:gd name="T43" fmla="*/ 1 h 170"/>
                <a:gd name="T44" fmla="*/ 1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0 h 170"/>
                <a:gd name="T58" fmla="*/ 1 w 180"/>
                <a:gd name="T59" fmla="*/ 0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45" y="17"/>
                  </a:moveTo>
                  <a:lnTo>
                    <a:pt x="30" y="28"/>
                  </a:lnTo>
                  <a:lnTo>
                    <a:pt x="18" y="42"/>
                  </a:lnTo>
                  <a:lnTo>
                    <a:pt x="8" y="57"/>
                  </a:lnTo>
                  <a:lnTo>
                    <a:pt x="3" y="74"/>
                  </a:lnTo>
                  <a:lnTo>
                    <a:pt x="0" y="91"/>
                  </a:lnTo>
                  <a:lnTo>
                    <a:pt x="0" y="106"/>
                  </a:lnTo>
                  <a:lnTo>
                    <a:pt x="3" y="123"/>
                  </a:lnTo>
                  <a:lnTo>
                    <a:pt x="12" y="138"/>
                  </a:lnTo>
                  <a:lnTo>
                    <a:pt x="22" y="150"/>
                  </a:lnTo>
                  <a:lnTo>
                    <a:pt x="35" y="160"/>
                  </a:lnTo>
                  <a:lnTo>
                    <a:pt x="50" y="166"/>
                  </a:lnTo>
                  <a:lnTo>
                    <a:pt x="67" y="170"/>
                  </a:lnTo>
                  <a:lnTo>
                    <a:pt x="84" y="170"/>
                  </a:lnTo>
                  <a:lnTo>
                    <a:pt x="102" y="168"/>
                  </a:lnTo>
                  <a:lnTo>
                    <a:pt x="119" y="161"/>
                  </a:lnTo>
                  <a:lnTo>
                    <a:pt x="136" y="153"/>
                  </a:lnTo>
                  <a:lnTo>
                    <a:pt x="151" y="141"/>
                  </a:lnTo>
                  <a:lnTo>
                    <a:pt x="163" y="128"/>
                  </a:lnTo>
                  <a:lnTo>
                    <a:pt x="171" y="113"/>
                  </a:lnTo>
                  <a:lnTo>
                    <a:pt x="178" y="96"/>
                  </a:lnTo>
                  <a:lnTo>
                    <a:pt x="180" y="81"/>
                  </a:lnTo>
                  <a:lnTo>
                    <a:pt x="180" y="64"/>
                  </a:lnTo>
                  <a:lnTo>
                    <a:pt x="176" y="49"/>
                  </a:lnTo>
                  <a:lnTo>
                    <a:pt x="168" y="33"/>
                  </a:lnTo>
                  <a:lnTo>
                    <a:pt x="158" y="20"/>
                  </a:lnTo>
                  <a:lnTo>
                    <a:pt x="144" y="10"/>
                  </a:lnTo>
                  <a:lnTo>
                    <a:pt x="129" y="3"/>
                  </a:lnTo>
                  <a:lnTo>
                    <a:pt x="113" y="0"/>
                  </a:lnTo>
                  <a:lnTo>
                    <a:pt x="96" y="0"/>
                  </a:lnTo>
                  <a:lnTo>
                    <a:pt x="79" y="1"/>
                  </a:lnTo>
                  <a:lnTo>
                    <a:pt x="62" y="8"/>
                  </a:lnTo>
                  <a:lnTo>
                    <a:pt x="45" y="17"/>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91" name="Freeform 72"/>
            <p:cNvSpPr>
              <a:spLocks/>
            </p:cNvSpPr>
            <p:nvPr/>
          </p:nvSpPr>
          <p:spPr bwMode="auto">
            <a:xfrm>
              <a:off x="3221" y="2752"/>
              <a:ext cx="91" cy="85"/>
            </a:xfrm>
            <a:custGeom>
              <a:avLst/>
              <a:gdLst>
                <a:gd name="T0" fmla="*/ 1 w 181"/>
                <a:gd name="T1" fmla="*/ 1 h 170"/>
                <a:gd name="T2" fmla="*/ 1 w 181"/>
                <a:gd name="T3" fmla="*/ 1 h 170"/>
                <a:gd name="T4" fmla="*/ 1 w 181"/>
                <a:gd name="T5" fmla="*/ 1 h 170"/>
                <a:gd name="T6" fmla="*/ 1 w 181"/>
                <a:gd name="T7" fmla="*/ 1 h 170"/>
                <a:gd name="T8" fmla="*/ 1 w 181"/>
                <a:gd name="T9" fmla="*/ 1 h 170"/>
                <a:gd name="T10" fmla="*/ 1 w 181"/>
                <a:gd name="T11" fmla="*/ 1 h 170"/>
                <a:gd name="T12" fmla="*/ 1 w 181"/>
                <a:gd name="T13" fmla="*/ 1 h 170"/>
                <a:gd name="T14" fmla="*/ 1 w 181"/>
                <a:gd name="T15" fmla="*/ 1 h 170"/>
                <a:gd name="T16" fmla="*/ 1 w 181"/>
                <a:gd name="T17" fmla="*/ 1 h 170"/>
                <a:gd name="T18" fmla="*/ 1 w 181"/>
                <a:gd name="T19" fmla="*/ 1 h 170"/>
                <a:gd name="T20" fmla="*/ 1 w 181"/>
                <a:gd name="T21" fmla="*/ 1 h 170"/>
                <a:gd name="T22" fmla="*/ 1 w 181"/>
                <a:gd name="T23" fmla="*/ 1 h 170"/>
                <a:gd name="T24" fmla="*/ 1 w 181"/>
                <a:gd name="T25" fmla="*/ 0 h 170"/>
                <a:gd name="T26" fmla="*/ 1 w 181"/>
                <a:gd name="T27" fmla="*/ 0 h 170"/>
                <a:gd name="T28" fmla="*/ 1 w 181"/>
                <a:gd name="T29" fmla="*/ 1 h 170"/>
                <a:gd name="T30" fmla="*/ 1 w 181"/>
                <a:gd name="T31" fmla="*/ 1 h 170"/>
                <a:gd name="T32" fmla="*/ 1 w 181"/>
                <a:gd name="T33" fmla="*/ 1 h 170"/>
                <a:gd name="T34" fmla="*/ 1 w 181"/>
                <a:gd name="T35" fmla="*/ 1 h 170"/>
                <a:gd name="T36" fmla="*/ 1 w 181"/>
                <a:gd name="T37" fmla="*/ 1 h 170"/>
                <a:gd name="T38" fmla="*/ 1 w 181"/>
                <a:gd name="T39" fmla="*/ 1 h 170"/>
                <a:gd name="T40" fmla="*/ 1 w 181"/>
                <a:gd name="T41" fmla="*/ 1 h 170"/>
                <a:gd name="T42" fmla="*/ 0 w 181"/>
                <a:gd name="T43" fmla="*/ 1 h 170"/>
                <a:gd name="T44" fmla="*/ 0 w 181"/>
                <a:gd name="T45" fmla="*/ 1 h 170"/>
                <a:gd name="T46" fmla="*/ 1 w 181"/>
                <a:gd name="T47" fmla="*/ 1 h 170"/>
                <a:gd name="T48" fmla="*/ 1 w 181"/>
                <a:gd name="T49" fmla="*/ 1 h 170"/>
                <a:gd name="T50" fmla="*/ 1 w 181"/>
                <a:gd name="T51" fmla="*/ 1 h 170"/>
                <a:gd name="T52" fmla="*/ 1 w 181"/>
                <a:gd name="T53" fmla="*/ 1 h 170"/>
                <a:gd name="T54" fmla="*/ 1 w 181"/>
                <a:gd name="T55" fmla="*/ 1 h 170"/>
                <a:gd name="T56" fmla="*/ 1 w 181"/>
                <a:gd name="T57" fmla="*/ 1 h 170"/>
                <a:gd name="T58" fmla="*/ 1 w 181"/>
                <a:gd name="T59" fmla="*/ 1 h 170"/>
                <a:gd name="T60" fmla="*/ 1 w 181"/>
                <a:gd name="T61" fmla="*/ 1 h 170"/>
                <a:gd name="T62" fmla="*/ 1 w 181"/>
                <a:gd name="T63" fmla="*/ 1 h 170"/>
                <a:gd name="T64" fmla="*/ 1 w 181"/>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170"/>
                <a:gd name="T101" fmla="*/ 181 w 181"/>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170">
                  <a:moveTo>
                    <a:pt x="136" y="153"/>
                  </a:moveTo>
                  <a:lnTo>
                    <a:pt x="151" y="141"/>
                  </a:lnTo>
                  <a:lnTo>
                    <a:pt x="163" y="128"/>
                  </a:lnTo>
                  <a:lnTo>
                    <a:pt x="171" y="112"/>
                  </a:lnTo>
                  <a:lnTo>
                    <a:pt x="178" y="96"/>
                  </a:lnTo>
                  <a:lnTo>
                    <a:pt x="181" y="80"/>
                  </a:lnTo>
                  <a:lnTo>
                    <a:pt x="180" y="64"/>
                  </a:lnTo>
                  <a:lnTo>
                    <a:pt x="176" y="48"/>
                  </a:lnTo>
                  <a:lnTo>
                    <a:pt x="170" y="33"/>
                  </a:lnTo>
                  <a:lnTo>
                    <a:pt x="159" y="20"/>
                  </a:lnTo>
                  <a:lnTo>
                    <a:pt x="146" y="10"/>
                  </a:lnTo>
                  <a:lnTo>
                    <a:pt x="131" y="3"/>
                  </a:lnTo>
                  <a:lnTo>
                    <a:pt x="114" y="0"/>
                  </a:lnTo>
                  <a:lnTo>
                    <a:pt x="97" y="0"/>
                  </a:lnTo>
                  <a:lnTo>
                    <a:pt x="79" y="1"/>
                  </a:lnTo>
                  <a:lnTo>
                    <a:pt x="62" y="8"/>
                  </a:lnTo>
                  <a:lnTo>
                    <a:pt x="45" y="16"/>
                  </a:lnTo>
                  <a:lnTo>
                    <a:pt x="30" y="28"/>
                  </a:lnTo>
                  <a:lnTo>
                    <a:pt x="18" y="42"/>
                  </a:lnTo>
                  <a:lnTo>
                    <a:pt x="8" y="57"/>
                  </a:lnTo>
                  <a:lnTo>
                    <a:pt x="3" y="74"/>
                  </a:lnTo>
                  <a:lnTo>
                    <a:pt x="0" y="91"/>
                  </a:lnTo>
                  <a:lnTo>
                    <a:pt x="0" y="106"/>
                  </a:lnTo>
                  <a:lnTo>
                    <a:pt x="3" y="123"/>
                  </a:lnTo>
                  <a:lnTo>
                    <a:pt x="11" y="138"/>
                  </a:lnTo>
                  <a:lnTo>
                    <a:pt x="21" y="149"/>
                  </a:lnTo>
                  <a:lnTo>
                    <a:pt x="35" y="160"/>
                  </a:lnTo>
                  <a:lnTo>
                    <a:pt x="50" y="166"/>
                  </a:lnTo>
                  <a:lnTo>
                    <a:pt x="67" y="170"/>
                  </a:lnTo>
                  <a:lnTo>
                    <a:pt x="84" y="170"/>
                  </a:lnTo>
                  <a:lnTo>
                    <a:pt x="102" y="168"/>
                  </a:lnTo>
                  <a:lnTo>
                    <a:pt x="119" y="161"/>
                  </a:lnTo>
                  <a:lnTo>
                    <a:pt x="136" y="153"/>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92" name="Freeform 73"/>
            <p:cNvSpPr>
              <a:spLocks/>
            </p:cNvSpPr>
            <p:nvPr/>
          </p:nvSpPr>
          <p:spPr bwMode="auto">
            <a:xfrm>
              <a:off x="3286" y="2937"/>
              <a:ext cx="91" cy="85"/>
            </a:xfrm>
            <a:custGeom>
              <a:avLst/>
              <a:gdLst>
                <a:gd name="T0" fmla="*/ 1 w 182"/>
                <a:gd name="T1" fmla="*/ 1 h 170"/>
                <a:gd name="T2" fmla="*/ 1 w 182"/>
                <a:gd name="T3" fmla="*/ 1 h 170"/>
                <a:gd name="T4" fmla="*/ 1 w 182"/>
                <a:gd name="T5" fmla="*/ 1 h 170"/>
                <a:gd name="T6" fmla="*/ 1 w 182"/>
                <a:gd name="T7" fmla="*/ 1 h 170"/>
                <a:gd name="T8" fmla="*/ 1 w 182"/>
                <a:gd name="T9" fmla="*/ 1 h 170"/>
                <a:gd name="T10" fmla="*/ 0 w 182"/>
                <a:gd name="T11" fmla="*/ 1 h 170"/>
                <a:gd name="T12" fmla="*/ 0 w 182"/>
                <a:gd name="T13" fmla="*/ 1 h 170"/>
                <a:gd name="T14" fmla="*/ 1 w 182"/>
                <a:gd name="T15" fmla="*/ 1 h 170"/>
                <a:gd name="T16" fmla="*/ 1 w 182"/>
                <a:gd name="T17" fmla="*/ 1 h 170"/>
                <a:gd name="T18" fmla="*/ 1 w 182"/>
                <a:gd name="T19" fmla="*/ 1 h 170"/>
                <a:gd name="T20" fmla="*/ 1 w 182"/>
                <a:gd name="T21" fmla="*/ 1 h 170"/>
                <a:gd name="T22" fmla="*/ 1 w 182"/>
                <a:gd name="T23" fmla="*/ 1 h 170"/>
                <a:gd name="T24" fmla="*/ 1 w 182"/>
                <a:gd name="T25" fmla="*/ 1 h 170"/>
                <a:gd name="T26" fmla="*/ 1 w 182"/>
                <a:gd name="T27" fmla="*/ 1 h 170"/>
                <a:gd name="T28" fmla="*/ 1 w 182"/>
                <a:gd name="T29" fmla="*/ 1 h 170"/>
                <a:gd name="T30" fmla="*/ 1 w 182"/>
                <a:gd name="T31" fmla="*/ 1 h 170"/>
                <a:gd name="T32" fmla="*/ 1 w 182"/>
                <a:gd name="T33" fmla="*/ 1 h 170"/>
                <a:gd name="T34" fmla="*/ 1 w 182"/>
                <a:gd name="T35" fmla="*/ 1 h 170"/>
                <a:gd name="T36" fmla="*/ 1 w 182"/>
                <a:gd name="T37" fmla="*/ 1 h 170"/>
                <a:gd name="T38" fmla="*/ 1 w 182"/>
                <a:gd name="T39" fmla="*/ 1 h 170"/>
                <a:gd name="T40" fmla="*/ 1 w 182"/>
                <a:gd name="T41" fmla="*/ 1 h 170"/>
                <a:gd name="T42" fmla="*/ 1 w 182"/>
                <a:gd name="T43" fmla="*/ 1 h 170"/>
                <a:gd name="T44" fmla="*/ 1 w 182"/>
                <a:gd name="T45" fmla="*/ 1 h 170"/>
                <a:gd name="T46" fmla="*/ 1 w 182"/>
                <a:gd name="T47" fmla="*/ 1 h 170"/>
                <a:gd name="T48" fmla="*/ 1 w 182"/>
                <a:gd name="T49" fmla="*/ 1 h 170"/>
                <a:gd name="T50" fmla="*/ 1 w 182"/>
                <a:gd name="T51" fmla="*/ 1 h 170"/>
                <a:gd name="T52" fmla="*/ 1 w 182"/>
                <a:gd name="T53" fmla="*/ 1 h 170"/>
                <a:gd name="T54" fmla="*/ 1 w 182"/>
                <a:gd name="T55" fmla="*/ 1 h 170"/>
                <a:gd name="T56" fmla="*/ 1 w 182"/>
                <a:gd name="T57" fmla="*/ 0 h 170"/>
                <a:gd name="T58" fmla="*/ 1 w 182"/>
                <a:gd name="T59" fmla="*/ 0 h 170"/>
                <a:gd name="T60" fmla="*/ 1 w 182"/>
                <a:gd name="T61" fmla="*/ 1 h 170"/>
                <a:gd name="T62" fmla="*/ 1 w 182"/>
                <a:gd name="T63" fmla="*/ 1 h 170"/>
                <a:gd name="T64" fmla="*/ 1 w 182"/>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70"/>
                <a:gd name="T101" fmla="*/ 182 w 182"/>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70">
                  <a:moveTo>
                    <a:pt x="46" y="17"/>
                  </a:moveTo>
                  <a:lnTo>
                    <a:pt x="30" y="29"/>
                  </a:lnTo>
                  <a:lnTo>
                    <a:pt x="19" y="42"/>
                  </a:lnTo>
                  <a:lnTo>
                    <a:pt x="9" y="57"/>
                  </a:lnTo>
                  <a:lnTo>
                    <a:pt x="3" y="74"/>
                  </a:lnTo>
                  <a:lnTo>
                    <a:pt x="0" y="89"/>
                  </a:lnTo>
                  <a:lnTo>
                    <a:pt x="0" y="106"/>
                  </a:lnTo>
                  <a:lnTo>
                    <a:pt x="3" y="121"/>
                  </a:lnTo>
                  <a:lnTo>
                    <a:pt x="12" y="137"/>
                  </a:lnTo>
                  <a:lnTo>
                    <a:pt x="22" y="150"/>
                  </a:lnTo>
                  <a:lnTo>
                    <a:pt x="35" y="160"/>
                  </a:lnTo>
                  <a:lnTo>
                    <a:pt x="51" y="167"/>
                  </a:lnTo>
                  <a:lnTo>
                    <a:pt x="67" y="170"/>
                  </a:lnTo>
                  <a:lnTo>
                    <a:pt x="84" y="170"/>
                  </a:lnTo>
                  <a:lnTo>
                    <a:pt x="103" y="168"/>
                  </a:lnTo>
                  <a:lnTo>
                    <a:pt x="120" y="162"/>
                  </a:lnTo>
                  <a:lnTo>
                    <a:pt x="136" y="153"/>
                  </a:lnTo>
                  <a:lnTo>
                    <a:pt x="152" y="142"/>
                  </a:lnTo>
                  <a:lnTo>
                    <a:pt x="163" y="128"/>
                  </a:lnTo>
                  <a:lnTo>
                    <a:pt x="172" y="113"/>
                  </a:lnTo>
                  <a:lnTo>
                    <a:pt x="178" y="96"/>
                  </a:lnTo>
                  <a:lnTo>
                    <a:pt x="182" y="79"/>
                  </a:lnTo>
                  <a:lnTo>
                    <a:pt x="180" y="64"/>
                  </a:lnTo>
                  <a:lnTo>
                    <a:pt x="177" y="47"/>
                  </a:lnTo>
                  <a:lnTo>
                    <a:pt x="170" y="32"/>
                  </a:lnTo>
                  <a:lnTo>
                    <a:pt x="160" y="20"/>
                  </a:lnTo>
                  <a:lnTo>
                    <a:pt x="147" y="10"/>
                  </a:lnTo>
                  <a:lnTo>
                    <a:pt x="131" y="4"/>
                  </a:lnTo>
                  <a:lnTo>
                    <a:pt x="115" y="0"/>
                  </a:lnTo>
                  <a:lnTo>
                    <a:pt x="98" y="0"/>
                  </a:lnTo>
                  <a:lnTo>
                    <a:pt x="79" y="2"/>
                  </a:lnTo>
                  <a:lnTo>
                    <a:pt x="62" y="9"/>
                  </a:lnTo>
                  <a:lnTo>
                    <a:pt x="46" y="17"/>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93" name="Freeform 74"/>
            <p:cNvSpPr>
              <a:spLocks/>
            </p:cNvSpPr>
            <p:nvPr/>
          </p:nvSpPr>
          <p:spPr bwMode="auto">
            <a:xfrm>
              <a:off x="2893" y="2912"/>
              <a:ext cx="451" cy="356"/>
            </a:xfrm>
            <a:custGeom>
              <a:avLst/>
              <a:gdLst>
                <a:gd name="T0" fmla="*/ 1 w 902"/>
                <a:gd name="T1" fmla="*/ 0 h 712"/>
                <a:gd name="T2" fmla="*/ 0 w 902"/>
                <a:gd name="T3" fmla="*/ 1 h 712"/>
                <a:gd name="T4" fmla="*/ 1 w 902"/>
                <a:gd name="T5" fmla="*/ 1 h 712"/>
                <a:gd name="T6" fmla="*/ 1 w 902"/>
                <a:gd name="T7" fmla="*/ 1 h 712"/>
                <a:gd name="T8" fmla="*/ 1 w 902"/>
                <a:gd name="T9" fmla="*/ 1 h 712"/>
                <a:gd name="T10" fmla="*/ 1 w 902"/>
                <a:gd name="T11" fmla="*/ 1 h 712"/>
                <a:gd name="T12" fmla="*/ 1 w 902"/>
                <a:gd name="T13" fmla="*/ 1 h 712"/>
                <a:gd name="T14" fmla="*/ 1 w 902"/>
                <a:gd name="T15" fmla="*/ 1 h 712"/>
                <a:gd name="T16" fmla="*/ 1 w 902"/>
                <a:gd name="T17" fmla="*/ 1 h 712"/>
                <a:gd name="T18" fmla="*/ 1 w 902"/>
                <a:gd name="T19" fmla="*/ 1 h 712"/>
                <a:gd name="T20" fmla="*/ 1 w 902"/>
                <a:gd name="T21" fmla="*/ 1 h 712"/>
                <a:gd name="T22" fmla="*/ 1 w 902"/>
                <a:gd name="T23" fmla="*/ 1 h 712"/>
                <a:gd name="T24" fmla="*/ 1 w 902"/>
                <a:gd name="T25" fmla="*/ 1 h 712"/>
                <a:gd name="T26" fmla="*/ 1 w 902"/>
                <a:gd name="T27" fmla="*/ 1 h 712"/>
                <a:gd name="T28" fmla="*/ 1 w 902"/>
                <a:gd name="T29" fmla="*/ 1 h 712"/>
                <a:gd name="T30" fmla="*/ 1 w 902"/>
                <a:gd name="T31" fmla="*/ 1 h 712"/>
                <a:gd name="T32" fmla="*/ 1 w 902"/>
                <a:gd name="T33" fmla="*/ 1 h 712"/>
                <a:gd name="T34" fmla="*/ 1 w 902"/>
                <a:gd name="T35" fmla="*/ 1 h 712"/>
                <a:gd name="T36" fmla="*/ 1 w 902"/>
                <a:gd name="T37" fmla="*/ 1 h 712"/>
                <a:gd name="T38" fmla="*/ 1 w 902"/>
                <a:gd name="T39" fmla="*/ 1 h 712"/>
                <a:gd name="T40" fmla="*/ 1 w 902"/>
                <a:gd name="T41" fmla="*/ 1 h 712"/>
                <a:gd name="T42" fmla="*/ 1 w 902"/>
                <a:gd name="T43" fmla="*/ 1 h 712"/>
                <a:gd name="T44" fmla="*/ 1 w 902"/>
                <a:gd name="T45" fmla="*/ 1 h 712"/>
                <a:gd name="T46" fmla="*/ 1 w 902"/>
                <a:gd name="T47" fmla="*/ 1 h 712"/>
                <a:gd name="T48" fmla="*/ 1 w 902"/>
                <a:gd name="T49" fmla="*/ 1 h 712"/>
                <a:gd name="T50" fmla="*/ 1 w 902"/>
                <a:gd name="T51" fmla="*/ 1 h 712"/>
                <a:gd name="T52" fmla="*/ 1 w 902"/>
                <a:gd name="T53" fmla="*/ 1 h 712"/>
                <a:gd name="T54" fmla="*/ 1 w 902"/>
                <a:gd name="T55" fmla="*/ 1 h 712"/>
                <a:gd name="T56" fmla="*/ 1 w 902"/>
                <a:gd name="T57" fmla="*/ 1 h 712"/>
                <a:gd name="T58" fmla="*/ 1 w 902"/>
                <a:gd name="T59" fmla="*/ 1 h 712"/>
                <a:gd name="T60" fmla="*/ 1 w 902"/>
                <a:gd name="T61" fmla="*/ 1 h 712"/>
                <a:gd name="T62" fmla="*/ 1 w 902"/>
                <a:gd name="T63" fmla="*/ 1 h 712"/>
                <a:gd name="T64" fmla="*/ 1 w 902"/>
                <a:gd name="T65" fmla="*/ 1 h 712"/>
                <a:gd name="T66" fmla="*/ 1 w 902"/>
                <a:gd name="T67" fmla="*/ 1 h 712"/>
                <a:gd name="T68" fmla="*/ 1 w 902"/>
                <a:gd name="T69" fmla="*/ 1 h 712"/>
                <a:gd name="T70" fmla="*/ 1 w 902"/>
                <a:gd name="T71" fmla="*/ 1 h 712"/>
                <a:gd name="T72" fmla="*/ 1 w 902"/>
                <a:gd name="T73" fmla="*/ 1 h 712"/>
                <a:gd name="T74" fmla="*/ 1 w 902"/>
                <a:gd name="T75" fmla="*/ 1 h 712"/>
                <a:gd name="T76" fmla="*/ 1 w 902"/>
                <a:gd name="T77" fmla="*/ 1 h 712"/>
                <a:gd name="T78" fmla="*/ 1 w 902"/>
                <a:gd name="T79" fmla="*/ 1 h 712"/>
                <a:gd name="T80" fmla="*/ 1 w 902"/>
                <a:gd name="T81" fmla="*/ 1 h 712"/>
                <a:gd name="T82" fmla="*/ 1 w 902"/>
                <a:gd name="T83" fmla="*/ 1 h 712"/>
                <a:gd name="T84" fmla="*/ 1 w 902"/>
                <a:gd name="T85" fmla="*/ 1 h 712"/>
                <a:gd name="T86" fmla="*/ 1 w 902"/>
                <a:gd name="T87" fmla="*/ 1 h 712"/>
                <a:gd name="T88" fmla="*/ 1 w 902"/>
                <a:gd name="T89" fmla="*/ 1 h 712"/>
                <a:gd name="T90" fmla="*/ 1 w 902"/>
                <a:gd name="T91" fmla="*/ 1 h 712"/>
                <a:gd name="T92" fmla="*/ 1 w 902"/>
                <a:gd name="T93" fmla="*/ 1 h 712"/>
                <a:gd name="T94" fmla="*/ 1 w 902"/>
                <a:gd name="T95" fmla="*/ 1 h 712"/>
                <a:gd name="T96" fmla="*/ 1 w 902"/>
                <a:gd name="T97" fmla="*/ 1 h 712"/>
                <a:gd name="T98" fmla="*/ 1 w 902"/>
                <a:gd name="T99" fmla="*/ 0 h 7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2"/>
                <a:gd name="T151" fmla="*/ 0 h 712"/>
                <a:gd name="T152" fmla="*/ 902 w 902"/>
                <a:gd name="T153" fmla="*/ 712 h 7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2" h="712">
                  <a:moveTo>
                    <a:pt x="17" y="0"/>
                  </a:moveTo>
                  <a:lnTo>
                    <a:pt x="0" y="292"/>
                  </a:lnTo>
                  <a:lnTo>
                    <a:pt x="22" y="302"/>
                  </a:lnTo>
                  <a:lnTo>
                    <a:pt x="49" y="313"/>
                  </a:lnTo>
                  <a:lnTo>
                    <a:pt x="79" y="329"/>
                  </a:lnTo>
                  <a:lnTo>
                    <a:pt x="116" y="345"/>
                  </a:lnTo>
                  <a:lnTo>
                    <a:pt x="157" y="366"/>
                  </a:lnTo>
                  <a:lnTo>
                    <a:pt x="199" y="387"/>
                  </a:lnTo>
                  <a:lnTo>
                    <a:pt x="246" y="409"/>
                  </a:lnTo>
                  <a:lnTo>
                    <a:pt x="293" y="433"/>
                  </a:lnTo>
                  <a:lnTo>
                    <a:pt x="342" y="458"/>
                  </a:lnTo>
                  <a:lnTo>
                    <a:pt x="392" y="483"/>
                  </a:lnTo>
                  <a:lnTo>
                    <a:pt x="443" y="509"/>
                  </a:lnTo>
                  <a:lnTo>
                    <a:pt x="493" y="534"/>
                  </a:lnTo>
                  <a:lnTo>
                    <a:pt x="542" y="557"/>
                  </a:lnTo>
                  <a:lnTo>
                    <a:pt x="589" y="583"/>
                  </a:lnTo>
                  <a:lnTo>
                    <a:pt x="635" y="605"/>
                  </a:lnTo>
                  <a:lnTo>
                    <a:pt x="677" y="626"/>
                  </a:lnTo>
                  <a:lnTo>
                    <a:pt x="710" y="643"/>
                  </a:lnTo>
                  <a:lnTo>
                    <a:pt x="742" y="658"/>
                  </a:lnTo>
                  <a:lnTo>
                    <a:pt x="773" y="674"/>
                  </a:lnTo>
                  <a:lnTo>
                    <a:pt x="798" y="687"/>
                  </a:lnTo>
                  <a:lnTo>
                    <a:pt x="820" y="697"/>
                  </a:lnTo>
                  <a:lnTo>
                    <a:pt x="837" y="705"/>
                  </a:lnTo>
                  <a:lnTo>
                    <a:pt x="847" y="711"/>
                  </a:lnTo>
                  <a:lnTo>
                    <a:pt x="850" y="712"/>
                  </a:lnTo>
                  <a:lnTo>
                    <a:pt x="852" y="699"/>
                  </a:lnTo>
                  <a:lnTo>
                    <a:pt x="857" y="663"/>
                  </a:lnTo>
                  <a:lnTo>
                    <a:pt x="865" y="610"/>
                  </a:lnTo>
                  <a:lnTo>
                    <a:pt x="875" y="551"/>
                  </a:lnTo>
                  <a:lnTo>
                    <a:pt x="885" y="490"/>
                  </a:lnTo>
                  <a:lnTo>
                    <a:pt x="894" y="438"/>
                  </a:lnTo>
                  <a:lnTo>
                    <a:pt x="901" y="399"/>
                  </a:lnTo>
                  <a:lnTo>
                    <a:pt x="902" y="386"/>
                  </a:lnTo>
                  <a:lnTo>
                    <a:pt x="857" y="371"/>
                  </a:lnTo>
                  <a:lnTo>
                    <a:pt x="803" y="352"/>
                  </a:lnTo>
                  <a:lnTo>
                    <a:pt x="742" y="327"/>
                  </a:lnTo>
                  <a:lnTo>
                    <a:pt x="675" y="300"/>
                  </a:lnTo>
                  <a:lnTo>
                    <a:pt x="604" y="268"/>
                  </a:lnTo>
                  <a:lnTo>
                    <a:pt x="532" y="236"/>
                  </a:lnTo>
                  <a:lnTo>
                    <a:pt x="456" y="202"/>
                  </a:lnTo>
                  <a:lnTo>
                    <a:pt x="384" y="170"/>
                  </a:lnTo>
                  <a:lnTo>
                    <a:pt x="312" y="137"/>
                  </a:lnTo>
                  <a:lnTo>
                    <a:pt x="244" y="106"/>
                  </a:lnTo>
                  <a:lnTo>
                    <a:pt x="184" y="78"/>
                  </a:lnTo>
                  <a:lnTo>
                    <a:pt x="130" y="53"/>
                  </a:lnTo>
                  <a:lnTo>
                    <a:pt x="84" y="31"/>
                  </a:lnTo>
                  <a:lnTo>
                    <a:pt x="49" y="14"/>
                  </a:lnTo>
                  <a:lnTo>
                    <a:pt x="26" y="4"/>
                  </a:lnTo>
                  <a:lnTo>
                    <a:pt x="17" y="0"/>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94" name="Freeform 75"/>
            <p:cNvSpPr>
              <a:spLocks/>
            </p:cNvSpPr>
            <p:nvPr/>
          </p:nvSpPr>
          <p:spPr bwMode="auto">
            <a:xfrm>
              <a:off x="3183" y="2318"/>
              <a:ext cx="543" cy="335"/>
            </a:xfrm>
            <a:custGeom>
              <a:avLst/>
              <a:gdLst>
                <a:gd name="T0" fmla="*/ 1 w 1085"/>
                <a:gd name="T1" fmla="*/ 1 h 670"/>
                <a:gd name="T2" fmla="*/ 1 w 1085"/>
                <a:gd name="T3" fmla="*/ 1 h 670"/>
                <a:gd name="T4" fmla="*/ 1 w 1085"/>
                <a:gd name="T5" fmla="*/ 1 h 670"/>
                <a:gd name="T6" fmla="*/ 1 w 1085"/>
                <a:gd name="T7" fmla="*/ 1 h 670"/>
                <a:gd name="T8" fmla="*/ 1 w 1085"/>
                <a:gd name="T9" fmla="*/ 1 h 670"/>
                <a:gd name="T10" fmla="*/ 1 w 1085"/>
                <a:gd name="T11" fmla="*/ 1 h 670"/>
                <a:gd name="T12" fmla="*/ 1 w 1085"/>
                <a:gd name="T13" fmla="*/ 1 h 670"/>
                <a:gd name="T14" fmla="*/ 1 w 1085"/>
                <a:gd name="T15" fmla="*/ 1 h 670"/>
                <a:gd name="T16" fmla="*/ 1 w 1085"/>
                <a:gd name="T17" fmla="*/ 1 h 670"/>
                <a:gd name="T18" fmla="*/ 1 w 1085"/>
                <a:gd name="T19" fmla="*/ 1 h 670"/>
                <a:gd name="T20" fmla="*/ 1 w 1085"/>
                <a:gd name="T21" fmla="*/ 1 h 670"/>
                <a:gd name="T22" fmla="*/ 1 w 1085"/>
                <a:gd name="T23" fmla="*/ 1 h 670"/>
                <a:gd name="T24" fmla="*/ 1 w 1085"/>
                <a:gd name="T25" fmla="*/ 1 h 670"/>
                <a:gd name="T26" fmla="*/ 1 w 1085"/>
                <a:gd name="T27" fmla="*/ 1 h 670"/>
                <a:gd name="T28" fmla="*/ 1 w 1085"/>
                <a:gd name="T29" fmla="*/ 1 h 670"/>
                <a:gd name="T30" fmla="*/ 1 w 1085"/>
                <a:gd name="T31" fmla="*/ 1 h 670"/>
                <a:gd name="T32" fmla="*/ 1 w 1085"/>
                <a:gd name="T33" fmla="*/ 1 h 670"/>
                <a:gd name="T34" fmla="*/ 1 w 1085"/>
                <a:gd name="T35" fmla="*/ 1 h 670"/>
                <a:gd name="T36" fmla="*/ 1 w 1085"/>
                <a:gd name="T37" fmla="*/ 1 h 670"/>
                <a:gd name="T38" fmla="*/ 1 w 1085"/>
                <a:gd name="T39" fmla="*/ 1 h 670"/>
                <a:gd name="T40" fmla="*/ 1 w 1085"/>
                <a:gd name="T41" fmla="*/ 1 h 670"/>
                <a:gd name="T42" fmla="*/ 1 w 1085"/>
                <a:gd name="T43" fmla="*/ 1 h 670"/>
                <a:gd name="T44" fmla="*/ 1 w 1085"/>
                <a:gd name="T45" fmla="*/ 1 h 670"/>
                <a:gd name="T46" fmla="*/ 1 w 1085"/>
                <a:gd name="T47" fmla="*/ 1 h 670"/>
                <a:gd name="T48" fmla="*/ 1 w 1085"/>
                <a:gd name="T49" fmla="*/ 1 h 670"/>
                <a:gd name="T50" fmla="*/ 1 w 1085"/>
                <a:gd name="T51" fmla="*/ 1 h 670"/>
                <a:gd name="T52" fmla="*/ 1 w 1085"/>
                <a:gd name="T53" fmla="*/ 1 h 670"/>
                <a:gd name="T54" fmla="*/ 1 w 1085"/>
                <a:gd name="T55" fmla="*/ 1 h 670"/>
                <a:gd name="T56" fmla="*/ 1 w 1085"/>
                <a:gd name="T57" fmla="*/ 1 h 670"/>
                <a:gd name="T58" fmla="*/ 1 w 1085"/>
                <a:gd name="T59" fmla="*/ 1 h 670"/>
                <a:gd name="T60" fmla="*/ 1 w 1085"/>
                <a:gd name="T61" fmla="*/ 1 h 670"/>
                <a:gd name="T62" fmla="*/ 1 w 1085"/>
                <a:gd name="T63" fmla="*/ 1 h 670"/>
                <a:gd name="T64" fmla="*/ 1 w 1085"/>
                <a:gd name="T65" fmla="*/ 1 h 670"/>
                <a:gd name="T66" fmla="*/ 1 w 1085"/>
                <a:gd name="T67" fmla="*/ 1 h 670"/>
                <a:gd name="T68" fmla="*/ 1 w 1085"/>
                <a:gd name="T69" fmla="*/ 1 h 670"/>
                <a:gd name="T70" fmla="*/ 1 w 1085"/>
                <a:gd name="T71" fmla="*/ 1 h 670"/>
                <a:gd name="T72" fmla="*/ 1 w 1085"/>
                <a:gd name="T73" fmla="*/ 1 h 670"/>
                <a:gd name="T74" fmla="*/ 1 w 1085"/>
                <a:gd name="T75" fmla="*/ 1 h 670"/>
                <a:gd name="T76" fmla="*/ 1 w 1085"/>
                <a:gd name="T77" fmla="*/ 1 h 670"/>
                <a:gd name="T78" fmla="*/ 1 w 1085"/>
                <a:gd name="T79" fmla="*/ 1 h 670"/>
                <a:gd name="T80" fmla="*/ 1 w 1085"/>
                <a:gd name="T81" fmla="*/ 1 h 670"/>
                <a:gd name="T82" fmla="*/ 1 w 1085"/>
                <a:gd name="T83" fmla="*/ 1 h 670"/>
                <a:gd name="T84" fmla="*/ 1 w 1085"/>
                <a:gd name="T85" fmla="*/ 1 h 670"/>
                <a:gd name="T86" fmla="*/ 1 w 1085"/>
                <a:gd name="T87" fmla="*/ 1 h 670"/>
                <a:gd name="T88" fmla="*/ 1 w 1085"/>
                <a:gd name="T89" fmla="*/ 1 h 670"/>
                <a:gd name="T90" fmla="*/ 1 w 1085"/>
                <a:gd name="T91" fmla="*/ 1 h 670"/>
                <a:gd name="T92" fmla="*/ 1 w 1085"/>
                <a:gd name="T93" fmla="*/ 1 h 670"/>
                <a:gd name="T94" fmla="*/ 1 w 1085"/>
                <a:gd name="T95" fmla="*/ 1 h 670"/>
                <a:gd name="T96" fmla="*/ 1 w 1085"/>
                <a:gd name="T97" fmla="*/ 1 h 670"/>
                <a:gd name="T98" fmla="*/ 1 w 1085"/>
                <a:gd name="T99" fmla="*/ 1 h 670"/>
                <a:gd name="T100" fmla="*/ 1 w 1085"/>
                <a:gd name="T101" fmla="*/ 1 h 6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5"/>
                <a:gd name="T154" fmla="*/ 0 h 670"/>
                <a:gd name="T155" fmla="*/ 1085 w 1085"/>
                <a:gd name="T156" fmla="*/ 670 h 6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5" h="670">
                  <a:moveTo>
                    <a:pt x="190" y="41"/>
                  </a:moveTo>
                  <a:lnTo>
                    <a:pt x="190" y="155"/>
                  </a:lnTo>
                  <a:lnTo>
                    <a:pt x="234" y="167"/>
                  </a:lnTo>
                  <a:lnTo>
                    <a:pt x="283" y="180"/>
                  </a:lnTo>
                  <a:lnTo>
                    <a:pt x="340" y="196"/>
                  </a:lnTo>
                  <a:lnTo>
                    <a:pt x="400" y="211"/>
                  </a:lnTo>
                  <a:lnTo>
                    <a:pt x="464" y="229"/>
                  </a:lnTo>
                  <a:lnTo>
                    <a:pt x="530" y="246"/>
                  </a:lnTo>
                  <a:lnTo>
                    <a:pt x="595" y="263"/>
                  </a:lnTo>
                  <a:lnTo>
                    <a:pt x="661" y="281"/>
                  </a:lnTo>
                  <a:lnTo>
                    <a:pt x="723" y="298"/>
                  </a:lnTo>
                  <a:lnTo>
                    <a:pt x="782" y="313"/>
                  </a:lnTo>
                  <a:lnTo>
                    <a:pt x="836" y="328"/>
                  </a:lnTo>
                  <a:lnTo>
                    <a:pt x="883" y="342"/>
                  </a:lnTo>
                  <a:lnTo>
                    <a:pt x="922" y="354"/>
                  </a:lnTo>
                  <a:lnTo>
                    <a:pt x="951" y="362"/>
                  </a:lnTo>
                  <a:lnTo>
                    <a:pt x="969" y="367"/>
                  </a:lnTo>
                  <a:lnTo>
                    <a:pt x="976" y="371"/>
                  </a:lnTo>
                  <a:lnTo>
                    <a:pt x="966" y="413"/>
                  </a:lnTo>
                  <a:lnTo>
                    <a:pt x="957" y="456"/>
                  </a:lnTo>
                  <a:lnTo>
                    <a:pt x="951" y="498"/>
                  </a:lnTo>
                  <a:lnTo>
                    <a:pt x="940" y="542"/>
                  </a:lnTo>
                  <a:lnTo>
                    <a:pt x="932" y="539"/>
                  </a:lnTo>
                  <a:lnTo>
                    <a:pt x="922" y="534"/>
                  </a:lnTo>
                  <a:lnTo>
                    <a:pt x="913" y="530"/>
                  </a:lnTo>
                  <a:lnTo>
                    <a:pt x="903" y="527"/>
                  </a:lnTo>
                  <a:lnTo>
                    <a:pt x="895" y="524"/>
                  </a:lnTo>
                  <a:lnTo>
                    <a:pt x="885" y="519"/>
                  </a:lnTo>
                  <a:lnTo>
                    <a:pt x="876" y="515"/>
                  </a:lnTo>
                  <a:lnTo>
                    <a:pt x="866" y="512"/>
                  </a:lnTo>
                  <a:lnTo>
                    <a:pt x="870" y="493"/>
                  </a:lnTo>
                  <a:lnTo>
                    <a:pt x="873" y="473"/>
                  </a:lnTo>
                  <a:lnTo>
                    <a:pt x="878" y="455"/>
                  </a:lnTo>
                  <a:lnTo>
                    <a:pt x="883" y="436"/>
                  </a:lnTo>
                  <a:lnTo>
                    <a:pt x="885" y="423"/>
                  </a:lnTo>
                  <a:lnTo>
                    <a:pt x="885" y="409"/>
                  </a:lnTo>
                  <a:lnTo>
                    <a:pt x="882" y="397"/>
                  </a:lnTo>
                  <a:lnTo>
                    <a:pt x="876" y="386"/>
                  </a:lnTo>
                  <a:lnTo>
                    <a:pt x="870" y="377"/>
                  </a:lnTo>
                  <a:lnTo>
                    <a:pt x="861" y="367"/>
                  </a:lnTo>
                  <a:lnTo>
                    <a:pt x="850" y="362"/>
                  </a:lnTo>
                  <a:lnTo>
                    <a:pt x="838" y="357"/>
                  </a:lnTo>
                  <a:lnTo>
                    <a:pt x="824" y="355"/>
                  </a:lnTo>
                  <a:lnTo>
                    <a:pt x="813" y="355"/>
                  </a:lnTo>
                  <a:lnTo>
                    <a:pt x="799" y="359"/>
                  </a:lnTo>
                  <a:lnTo>
                    <a:pt x="789" y="364"/>
                  </a:lnTo>
                  <a:lnTo>
                    <a:pt x="779" y="371"/>
                  </a:lnTo>
                  <a:lnTo>
                    <a:pt x="770" y="379"/>
                  </a:lnTo>
                  <a:lnTo>
                    <a:pt x="764" y="391"/>
                  </a:lnTo>
                  <a:lnTo>
                    <a:pt x="759" y="403"/>
                  </a:lnTo>
                  <a:lnTo>
                    <a:pt x="754" y="419"/>
                  </a:lnTo>
                  <a:lnTo>
                    <a:pt x="750" y="435"/>
                  </a:lnTo>
                  <a:lnTo>
                    <a:pt x="745" y="450"/>
                  </a:lnTo>
                  <a:lnTo>
                    <a:pt x="742" y="466"/>
                  </a:lnTo>
                  <a:lnTo>
                    <a:pt x="733" y="463"/>
                  </a:lnTo>
                  <a:lnTo>
                    <a:pt x="725" y="461"/>
                  </a:lnTo>
                  <a:lnTo>
                    <a:pt x="717" y="458"/>
                  </a:lnTo>
                  <a:lnTo>
                    <a:pt x="710" y="455"/>
                  </a:lnTo>
                  <a:lnTo>
                    <a:pt x="701" y="453"/>
                  </a:lnTo>
                  <a:lnTo>
                    <a:pt x="693" y="450"/>
                  </a:lnTo>
                  <a:lnTo>
                    <a:pt x="685" y="448"/>
                  </a:lnTo>
                  <a:lnTo>
                    <a:pt x="676" y="445"/>
                  </a:lnTo>
                  <a:lnTo>
                    <a:pt x="678" y="433"/>
                  </a:lnTo>
                  <a:lnTo>
                    <a:pt x="681" y="419"/>
                  </a:lnTo>
                  <a:lnTo>
                    <a:pt x="685" y="408"/>
                  </a:lnTo>
                  <a:lnTo>
                    <a:pt x="690" y="396"/>
                  </a:lnTo>
                  <a:lnTo>
                    <a:pt x="696" y="371"/>
                  </a:lnTo>
                  <a:lnTo>
                    <a:pt x="691" y="347"/>
                  </a:lnTo>
                  <a:lnTo>
                    <a:pt x="678" y="325"/>
                  </a:lnTo>
                  <a:lnTo>
                    <a:pt x="658" y="310"/>
                  </a:lnTo>
                  <a:lnTo>
                    <a:pt x="644" y="307"/>
                  </a:lnTo>
                  <a:lnTo>
                    <a:pt x="632" y="305"/>
                  </a:lnTo>
                  <a:lnTo>
                    <a:pt x="619" y="307"/>
                  </a:lnTo>
                  <a:lnTo>
                    <a:pt x="607" y="308"/>
                  </a:lnTo>
                  <a:lnTo>
                    <a:pt x="597" y="315"/>
                  </a:lnTo>
                  <a:lnTo>
                    <a:pt x="587" y="322"/>
                  </a:lnTo>
                  <a:lnTo>
                    <a:pt x="579" y="332"/>
                  </a:lnTo>
                  <a:lnTo>
                    <a:pt x="572" y="344"/>
                  </a:lnTo>
                  <a:lnTo>
                    <a:pt x="565" y="359"/>
                  </a:lnTo>
                  <a:lnTo>
                    <a:pt x="560" y="374"/>
                  </a:lnTo>
                  <a:lnTo>
                    <a:pt x="555" y="389"/>
                  </a:lnTo>
                  <a:lnTo>
                    <a:pt x="552" y="406"/>
                  </a:lnTo>
                  <a:lnTo>
                    <a:pt x="545" y="404"/>
                  </a:lnTo>
                  <a:lnTo>
                    <a:pt x="538" y="401"/>
                  </a:lnTo>
                  <a:lnTo>
                    <a:pt x="530" y="399"/>
                  </a:lnTo>
                  <a:lnTo>
                    <a:pt x="523" y="396"/>
                  </a:lnTo>
                  <a:lnTo>
                    <a:pt x="516" y="394"/>
                  </a:lnTo>
                  <a:lnTo>
                    <a:pt x="508" y="392"/>
                  </a:lnTo>
                  <a:lnTo>
                    <a:pt x="501" y="389"/>
                  </a:lnTo>
                  <a:lnTo>
                    <a:pt x="495" y="387"/>
                  </a:lnTo>
                  <a:lnTo>
                    <a:pt x="498" y="374"/>
                  </a:lnTo>
                  <a:lnTo>
                    <a:pt x="503" y="360"/>
                  </a:lnTo>
                  <a:lnTo>
                    <a:pt x="506" y="347"/>
                  </a:lnTo>
                  <a:lnTo>
                    <a:pt x="510" y="334"/>
                  </a:lnTo>
                  <a:lnTo>
                    <a:pt x="511" y="320"/>
                  </a:lnTo>
                  <a:lnTo>
                    <a:pt x="510" y="308"/>
                  </a:lnTo>
                  <a:lnTo>
                    <a:pt x="505" y="297"/>
                  </a:lnTo>
                  <a:lnTo>
                    <a:pt x="500" y="285"/>
                  </a:lnTo>
                  <a:lnTo>
                    <a:pt x="491" y="275"/>
                  </a:lnTo>
                  <a:lnTo>
                    <a:pt x="481" y="268"/>
                  </a:lnTo>
                  <a:lnTo>
                    <a:pt x="471" y="261"/>
                  </a:lnTo>
                  <a:lnTo>
                    <a:pt x="458" y="258"/>
                  </a:lnTo>
                  <a:lnTo>
                    <a:pt x="444" y="256"/>
                  </a:lnTo>
                  <a:lnTo>
                    <a:pt x="432" y="258"/>
                  </a:lnTo>
                  <a:lnTo>
                    <a:pt x="420" y="263"/>
                  </a:lnTo>
                  <a:lnTo>
                    <a:pt x="409" y="268"/>
                  </a:lnTo>
                  <a:lnTo>
                    <a:pt x="399" y="276"/>
                  </a:lnTo>
                  <a:lnTo>
                    <a:pt x="392" y="286"/>
                  </a:lnTo>
                  <a:lnTo>
                    <a:pt x="385" y="297"/>
                  </a:lnTo>
                  <a:lnTo>
                    <a:pt x="382" y="310"/>
                  </a:lnTo>
                  <a:lnTo>
                    <a:pt x="380" y="322"/>
                  </a:lnTo>
                  <a:lnTo>
                    <a:pt x="377" y="332"/>
                  </a:lnTo>
                  <a:lnTo>
                    <a:pt x="373" y="342"/>
                  </a:lnTo>
                  <a:lnTo>
                    <a:pt x="370" y="352"/>
                  </a:lnTo>
                  <a:lnTo>
                    <a:pt x="362" y="350"/>
                  </a:lnTo>
                  <a:lnTo>
                    <a:pt x="353" y="349"/>
                  </a:lnTo>
                  <a:lnTo>
                    <a:pt x="345" y="345"/>
                  </a:lnTo>
                  <a:lnTo>
                    <a:pt x="338" y="344"/>
                  </a:lnTo>
                  <a:lnTo>
                    <a:pt x="330" y="342"/>
                  </a:lnTo>
                  <a:lnTo>
                    <a:pt x="321" y="339"/>
                  </a:lnTo>
                  <a:lnTo>
                    <a:pt x="313" y="337"/>
                  </a:lnTo>
                  <a:lnTo>
                    <a:pt x="304" y="335"/>
                  </a:lnTo>
                  <a:lnTo>
                    <a:pt x="309" y="318"/>
                  </a:lnTo>
                  <a:lnTo>
                    <a:pt x="313" y="302"/>
                  </a:lnTo>
                  <a:lnTo>
                    <a:pt x="316" y="286"/>
                  </a:lnTo>
                  <a:lnTo>
                    <a:pt x="320" y="270"/>
                  </a:lnTo>
                  <a:lnTo>
                    <a:pt x="320" y="256"/>
                  </a:lnTo>
                  <a:lnTo>
                    <a:pt x="318" y="244"/>
                  </a:lnTo>
                  <a:lnTo>
                    <a:pt x="314" y="233"/>
                  </a:lnTo>
                  <a:lnTo>
                    <a:pt x="308" y="221"/>
                  </a:lnTo>
                  <a:lnTo>
                    <a:pt x="299" y="212"/>
                  </a:lnTo>
                  <a:lnTo>
                    <a:pt x="289" y="204"/>
                  </a:lnTo>
                  <a:lnTo>
                    <a:pt x="279" y="199"/>
                  </a:lnTo>
                  <a:lnTo>
                    <a:pt x="266" y="196"/>
                  </a:lnTo>
                  <a:lnTo>
                    <a:pt x="252" y="196"/>
                  </a:lnTo>
                  <a:lnTo>
                    <a:pt x="240" y="197"/>
                  </a:lnTo>
                  <a:lnTo>
                    <a:pt x="229" y="201"/>
                  </a:lnTo>
                  <a:lnTo>
                    <a:pt x="217" y="207"/>
                  </a:lnTo>
                  <a:lnTo>
                    <a:pt x="208" y="216"/>
                  </a:lnTo>
                  <a:lnTo>
                    <a:pt x="200" y="226"/>
                  </a:lnTo>
                  <a:lnTo>
                    <a:pt x="195" y="236"/>
                  </a:lnTo>
                  <a:lnTo>
                    <a:pt x="192" y="249"/>
                  </a:lnTo>
                  <a:lnTo>
                    <a:pt x="188" y="261"/>
                  </a:lnTo>
                  <a:lnTo>
                    <a:pt x="187" y="275"/>
                  </a:lnTo>
                  <a:lnTo>
                    <a:pt x="183" y="286"/>
                  </a:lnTo>
                  <a:lnTo>
                    <a:pt x="180" y="300"/>
                  </a:lnTo>
                  <a:lnTo>
                    <a:pt x="170" y="297"/>
                  </a:lnTo>
                  <a:lnTo>
                    <a:pt x="161" y="295"/>
                  </a:lnTo>
                  <a:lnTo>
                    <a:pt x="151" y="291"/>
                  </a:lnTo>
                  <a:lnTo>
                    <a:pt x="143" y="290"/>
                  </a:lnTo>
                  <a:lnTo>
                    <a:pt x="134" y="286"/>
                  </a:lnTo>
                  <a:lnTo>
                    <a:pt x="124" y="285"/>
                  </a:lnTo>
                  <a:lnTo>
                    <a:pt x="116" y="281"/>
                  </a:lnTo>
                  <a:lnTo>
                    <a:pt x="106" y="280"/>
                  </a:lnTo>
                  <a:lnTo>
                    <a:pt x="111" y="244"/>
                  </a:lnTo>
                  <a:lnTo>
                    <a:pt x="116" y="209"/>
                  </a:lnTo>
                  <a:lnTo>
                    <a:pt x="121" y="174"/>
                  </a:lnTo>
                  <a:lnTo>
                    <a:pt x="126" y="138"/>
                  </a:lnTo>
                  <a:lnTo>
                    <a:pt x="131" y="140"/>
                  </a:lnTo>
                  <a:lnTo>
                    <a:pt x="138" y="142"/>
                  </a:lnTo>
                  <a:lnTo>
                    <a:pt x="145" y="143"/>
                  </a:lnTo>
                  <a:lnTo>
                    <a:pt x="153" y="147"/>
                  </a:lnTo>
                  <a:lnTo>
                    <a:pt x="163" y="148"/>
                  </a:lnTo>
                  <a:lnTo>
                    <a:pt x="171" y="150"/>
                  </a:lnTo>
                  <a:lnTo>
                    <a:pt x="182" y="153"/>
                  </a:lnTo>
                  <a:lnTo>
                    <a:pt x="190" y="155"/>
                  </a:lnTo>
                  <a:lnTo>
                    <a:pt x="190" y="41"/>
                  </a:lnTo>
                  <a:lnTo>
                    <a:pt x="160" y="32"/>
                  </a:lnTo>
                  <a:lnTo>
                    <a:pt x="131" y="26"/>
                  </a:lnTo>
                  <a:lnTo>
                    <a:pt x="104" y="19"/>
                  </a:lnTo>
                  <a:lnTo>
                    <a:pt x="82" y="12"/>
                  </a:lnTo>
                  <a:lnTo>
                    <a:pt x="64" y="7"/>
                  </a:lnTo>
                  <a:lnTo>
                    <a:pt x="49" y="4"/>
                  </a:lnTo>
                  <a:lnTo>
                    <a:pt x="40" y="0"/>
                  </a:lnTo>
                  <a:lnTo>
                    <a:pt x="37" y="0"/>
                  </a:lnTo>
                  <a:lnTo>
                    <a:pt x="32" y="44"/>
                  </a:lnTo>
                  <a:lnTo>
                    <a:pt x="22" y="148"/>
                  </a:lnTo>
                  <a:lnTo>
                    <a:pt x="10" y="266"/>
                  </a:lnTo>
                  <a:lnTo>
                    <a:pt x="0" y="355"/>
                  </a:lnTo>
                  <a:lnTo>
                    <a:pt x="1016" y="670"/>
                  </a:lnTo>
                  <a:lnTo>
                    <a:pt x="1023" y="631"/>
                  </a:lnTo>
                  <a:lnTo>
                    <a:pt x="1033" y="579"/>
                  </a:lnTo>
                  <a:lnTo>
                    <a:pt x="1043" y="517"/>
                  </a:lnTo>
                  <a:lnTo>
                    <a:pt x="1055" y="453"/>
                  </a:lnTo>
                  <a:lnTo>
                    <a:pt x="1067" y="391"/>
                  </a:lnTo>
                  <a:lnTo>
                    <a:pt x="1075" y="339"/>
                  </a:lnTo>
                  <a:lnTo>
                    <a:pt x="1082" y="302"/>
                  </a:lnTo>
                  <a:lnTo>
                    <a:pt x="1085" y="285"/>
                  </a:lnTo>
                  <a:lnTo>
                    <a:pt x="1053" y="275"/>
                  </a:lnTo>
                  <a:lnTo>
                    <a:pt x="1013" y="265"/>
                  </a:lnTo>
                  <a:lnTo>
                    <a:pt x="967" y="251"/>
                  </a:lnTo>
                  <a:lnTo>
                    <a:pt x="917" y="238"/>
                  </a:lnTo>
                  <a:lnTo>
                    <a:pt x="861" y="221"/>
                  </a:lnTo>
                  <a:lnTo>
                    <a:pt x="802" y="206"/>
                  </a:lnTo>
                  <a:lnTo>
                    <a:pt x="740" y="189"/>
                  </a:lnTo>
                  <a:lnTo>
                    <a:pt x="676" y="170"/>
                  </a:lnTo>
                  <a:lnTo>
                    <a:pt x="611" y="153"/>
                  </a:lnTo>
                  <a:lnTo>
                    <a:pt x="545" y="135"/>
                  </a:lnTo>
                  <a:lnTo>
                    <a:pt x="479" y="118"/>
                  </a:lnTo>
                  <a:lnTo>
                    <a:pt x="415" y="101"/>
                  </a:lnTo>
                  <a:lnTo>
                    <a:pt x="353" y="84"/>
                  </a:lnTo>
                  <a:lnTo>
                    <a:pt x="294" y="69"/>
                  </a:lnTo>
                  <a:lnTo>
                    <a:pt x="240" y="54"/>
                  </a:lnTo>
                  <a:lnTo>
                    <a:pt x="190" y="41"/>
                  </a:lnTo>
                  <a:close/>
                </a:path>
              </a:pathLst>
            </a:custGeom>
            <a:solidFill>
              <a:srgbClr val="5F5F5F"/>
            </a:solidFill>
            <a:ln w="9525">
              <a:no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grpSp>
      <p:grpSp>
        <p:nvGrpSpPr>
          <p:cNvPr id="4" name="Group 261"/>
          <p:cNvGrpSpPr>
            <a:grpSpLocks/>
          </p:cNvGrpSpPr>
          <p:nvPr/>
        </p:nvGrpSpPr>
        <p:grpSpPr bwMode="auto">
          <a:xfrm>
            <a:off x="2874714" y="4001678"/>
            <a:ext cx="795135" cy="665967"/>
            <a:chOff x="0" y="0"/>
            <a:chExt cx="291" cy="349"/>
          </a:xfrm>
        </p:grpSpPr>
        <p:sp>
          <p:nvSpPr>
            <p:cNvPr id="96" name="AutoShape 262"/>
            <p:cNvSpPr>
              <a:spLocks/>
            </p:cNvSpPr>
            <p:nvPr/>
          </p:nvSpPr>
          <p:spPr bwMode="auto">
            <a:xfrm flipH="1">
              <a:off x="1" y="1"/>
              <a:ext cx="33" cy="30"/>
            </a:xfrm>
            <a:custGeom>
              <a:avLst/>
              <a:gdLst>
                <a:gd name="T0" fmla="*/ 0 w 21600"/>
                <a:gd name="T1" fmla="*/ 17 h 21600"/>
                <a:gd name="T2" fmla="*/ 5 w 21600"/>
                <a:gd name="T3" fmla="*/ 2 h 21600"/>
                <a:gd name="T4" fmla="*/ 17 w 21600"/>
                <a:gd name="T5" fmla="*/ 0 h 21600"/>
                <a:gd name="T6" fmla="*/ 24 w 21600"/>
                <a:gd name="T7" fmla="*/ 1 h 21600"/>
                <a:gd name="T8" fmla="*/ 30 w 21600"/>
                <a:gd name="T9" fmla="*/ 7 h 21600"/>
                <a:gd name="T10" fmla="*/ 33 w 21600"/>
                <a:gd name="T11" fmla="*/ 18 h 21600"/>
                <a:gd name="T12" fmla="*/ 23 w 21600"/>
                <a:gd name="T13" fmla="*/ 30 h 21600"/>
                <a:gd name="T14" fmla="*/ 10 w 21600"/>
                <a:gd name="T15" fmla="*/ 27 h 21600"/>
                <a:gd name="T16" fmla="*/ 0 w 21600"/>
                <a:gd name="T17" fmla="*/ 17 h 21600"/>
                <a:gd name="T18" fmla="*/ 0 w 21600"/>
                <a:gd name="T19" fmla="*/ 1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2269"/>
                  </a:moveTo>
                  <a:lnTo>
                    <a:pt x="3237" y="1786"/>
                  </a:lnTo>
                  <a:lnTo>
                    <a:pt x="11410" y="0"/>
                  </a:lnTo>
                  <a:lnTo>
                    <a:pt x="15921" y="461"/>
                  </a:lnTo>
                  <a:lnTo>
                    <a:pt x="19902" y="4838"/>
                  </a:lnTo>
                  <a:lnTo>
                    <a:pt x="21600" y="13133"/>
                  </a:lnTo>
                  <a:lnTo>
                    <a:pt x="15231" y="21600"/>
                  </a:lnTo>
                  <a:lnTo>
                    <a:pt x="6369" y="19699"/>
                  </a:lnTo>
                  <a:lnTo>
                    <a:pt x="0" y="12269"/>
                  </a:lnTo>
                  <a:close/>
                  <a:moveTo>
                    <a:pt x="0" y="12269"/>
                  </a:moveTo>
                </a:path>
              </a:pathLst>
            </a:custGeom>
            <a:solidFill>
              <a:srgbClr val="E5E5FF"/>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97" name="AutoShape 263"/>
            <p:cNvSpPr>
              <a:spLocks/>
            </p:cNvSpPr>
            <p:nvPr/>
          </p:nvSpPr>
          <p:spPr bwMode="auto">
            <a:xfrm flipH="1">
              <a:off x="13" y="45"/>
              <a:ext cx="274" cy="289"/>
            </a:xfrm>
            <a:custGeom>
              <a:avLst/>
              <a:gdLst>
                <a:gd name="T0" fmla="*/ 0 w 21600"/>
                <a:gd name="T1" fmla="*/ 289 h 21600"/>
                <a:gd name="T2" fmla="*/ 14 w 21600"/>
                <a:gd name="T3" fmla="*/ 248 h 21600"/>
                <a:gd name="T4" fmla="*/ 56 w 21600"/>
                <a:gd name="T5" fmla="*/ 188 h 21600"/>
                <a:gd name="T6" fmla="*/ 33 w 21600"/>
                <a:gd name="T7" fmla="*/ 127 h 21600"/>
                <a:gd name="T8" fmla="*/ 33 w 21600"/>
                <a:gd name="T9" fmla="*/ 40 h 21600"/>
                <a:gd name="T10" fmla="*/ 189 w 21600"/>
                <a:gd name="T11" fmla="*/ 37 h 21600"/>
                <a:gd name="T12" fmla="*/ 183 w 21600"/>
                <a:gd name="T13" fmla="*/ 0 h 21600"/>
                <a:gd name="T14" fmla="*/ 274 w 21600"/>
                <a:gd name="T15" fmla="*/ 69 h 21600"/>
                <a:gd name="T16" fmla="*/ 262 w 21600"/>
                <a:gd name="T17" fmla="*/ 81 h 21600"/>
                <a:gd name="T18" fmla="*/ 232 w 21600"/>
                <a:gd name="T19" fmla="*/ 65 h 21600"/>
                <a:gd name="T20" fmla="*/ 188 w 21600"/>
                <a:gd name="T21" fmla="*/ 113 h 21600"/>
                <a:gd name="T22" fmla="*/ 175 w 21600"/>
                <a:gd name="T23" fmla="*/ 187 h 21600"/>
                <a:gd name="T24" fmla="*/ 142 w 21600"/>
                <a:gd name="T25" fmla="*/ 230 h 21600"/>
                <a:gd name="T26" fmla="*/ 109 w 21600"/>
                <a:gd name="T27" fmla="*/ 241 h 21600"/>
                <a:gd name="T28" fmla="*/ 91 w 21600"/>
                <a:gd name="T29" fmla="*/ 228 h 21600"/>
                <a:gd name="T30" fmla="*/ 56 w 21600"/>
                <a:gd name="T31" fmla="*/ 259 h 21600"/>
                <a:gd name="T32" fmla="*/ 29 w 21600"/>
                <a:gd name="T33" fmla="*/ 281 h 21600"/>
                <a:gd name="T34" fmla="*/ 0 w 21600"/>
                <a:gd name="T35" fmla="*/ 289 h 21600"/>
                <a:gd name="T36" fmla="*/ 0 w 21600"/>
                <a:gd name="T37" fmla="*/ 289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600"/>
                <a:gd name="T58" fmla="*/ 0 h 21600"/>
                <a:gd name="T59" fmla="*/ 21600 w 21600"/>
                <a:gd name="T60" fmla="*/ 21600 h 216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600" h="21600">
                  <a:moveTo>
                    <a:pt x="0" y="21600"/>
                  </a:moveTo>
                  <a:lnTo>
                    <a:pt x="1107" y="18502"/>
                  </a:lnTo>
                  <a:lnTo>
                    <a:pt x="4415" y="14061"/>
                  </a:lnTo>
                  <a:lnTo>
                    <a:pt x="2574" y="9499"/>
                  </a:lnTo>
                  <a:lnTo>
                    <a:pt x="2574" y="2953"/>
                  </a:lnTo>
                  <a:lnTo>
                    <a:pt x="14914" y="2747"/>
                  </a:lnTo>
                  <a:lnTo>
                    <a:pt x="14465" y="0"/>
                  </a:lnTo>
                  <a:lnTo>
                    <a:pt x="21600" y="5137"/>
                  </a:lnTo>
                  <a:lnTo>
                    <a:pt x="20639" y="6050"/>
                  </a:lnTo>
                  <a:lnTo>
                    <a:pt x="18292" y="4865"/>
                  </a:lnTo>
                  <a:lnTo>
                    <a:pt x="14839" y="8440"/>
                  </a:lnTo>
                  <a:lnTo>
                    <a:pt x="13808" y="13995"/>
                  </a:lnTo>
                  <a:lnTo>
                    <a:pt x="11233" y="17171"/>
                  </a:lnTo>
                  <a:lnTo>
                    <a:pt x="8596" y="18006"/>
                  </a:lnTo>
                  <a:lnTo>
                    <a:pt x="7204" y="17020"/>
                  </a:lnTo>
                  <a:lnTo>
                    <a:pt x="4415" y="19343"/>
                  </a:lnTo>
                  <a:lnTo>
                    <a:pt x="2271" y="20965"/>
                  </a:lnTo>
                  <a:lnTo>
                    <a:pt x="0" y="21600"/>
                  </a:lnTo>
                  <a:close/>
                  <a:moveTo>
                    <a:pt x="0" y="21600"/>
                  </a:moveTo>
                </a:path>
              </a:pathLst>
            </a:custGeom>
            <a:solidFill>
              <a:srgbClr val="E5E5FF"/>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98" name="AutoShape 264"/>
            <p:cNvSpPr>
              <a:spLocks/>
            </p:cNvSpPr>
            <p:nvPr/>
          </p:nvSpPr>
          <p:spPr bwMode="auto">
            <a:xfrm flipH="1">
              <a:off x="8" y="42"/>
              <a:ext cx="115" cy="103"/>
            </a:xfrm>
            <a:custGeom>
              <a:avLst/>
              <a:gdLst>
                <a:gd name="T0" fmla="*/ 19 w 21600"/>
                <a:gd name="T1" fmla="*/ 0 h 21600"/>
                <a:gd name="T2" fmla="*/ 0 w 21600"/>
                <a:gd name="T3" fmla="*/ 27 h 21600"/>
                <a:gd name="T4" fmla="*/ 95 w 21600"/>
                <a:gd name="T5" fmla="*/ 103 h 21600"/>
                <a:gd name="T6" fmla="*/ 115 w 21600"/>
                <a:gd name="T7" fmla="*/ 75 h 21600"/>
                <a:gd name="T8" fmla="*/ 114 w 21600"/>
                <a:gd name="T9" fmla="*/ 76 h 21600"/>
                <a:gd name="T10" fmla="*/ 112 w 21600"/>
                <a:gd name="T11" fmla="*/ 76 h 21600"/>
                <a:gd name="T12" fmla="*/ 110 w 21600"/>
                <a:gd name="T13" fmla="*/ 77 h 21600"/>
                <a:gd name="T14" fmla="*/ 108 w 21600"/>
                <a:gd name="T15" fmla="*/ 77 h 21600"/>
                <a:gd name="T16" fmla="*/ 105 w 21600"/>
                <a:gd name="T17" fmla="*/ 77 h 21600"/>
                <a:gd name="T18" fmla="*/ 98 w 21600"/>
                <a:gd name="T19" fmla="*/ 77 h 21600"/>
                <a:gd name="T20" fmla="*/ 89 w 21600"/>
                <a:gd name="T21" fmla="*/ 76 h 21600"/>
                <a:gd name="T22" fmla="*/ 87 w 21600"/>
                <a:gd name="T23" fmla="*/ 75 h 21600"/>
                <a:gd name="T24" fmla="*/ 84 w 21600"/>
                <a:gd name="T25" fmla="*/ 75 h 21600"/>
                <a:gd name="T26" fmla="*/ 82 w 21600"/>
                <a:gd name="T27" fmla="*/ 74 h 21600"/>
                <a:gd name="T28" fmla="*/ 80 w 21600"/>
                <a:gd name="T29" fmla="*/ 73 h 21600"/>
                <a:gd name="T30" fmla="*/ 79 w 21600"/>
                <a:gd name="T31" fmla="*/ 72 h 21600"/>
                <a:gd name="T32" fmla="*/ 78 w 21600"/>
                <a:gd name="T33" fmla="*/ 72 h 21600"/>
                <a:gd name="T34" fmla="*/ 76 w 21600"/>
                <a:gd name="T35" fmla="*/ 71 h 21600"/>
                <a:gd name="T36" fmla="*/ 75 w 21600"/>
                <a:gd name="T37" fmla="*/ 71 h 21600"/>
                <a:gd name="T38" fmla="*/ 73 w 21600"/>
                <a:gd name="T39" fmla="*/ 70 h 21600"/>
                <a:gd name="T40" fmla="*/ 72 w 21600"/>
                <a:gd name="T41" fmla="*/ 69 h 21600"/>
                <a:gd name="T42" fmla="*/ 71 w 21600"/>
                <a:gd name="T43" fmla="*/ 68 h 21600"/>
                <a:gd name="T44" fmla="*/ 69 w 21600"/>
                <a:gd name="T45" fmla="*/ 67 h 21600"/>
                <a:gd name="T46" fmla="*/ 67 w 21600"/>
                <a:gd name="T47" fmla="*/ 66 h 21600"/>
                <a:gd name="T48" fmla="*/ 66 w 21600"/>
                <a:gd name="T49" fmla="*/ 66 h 21600"/>
                <a:gd name="T50" fmla="*/ 65 w 21600"/>
                <a:gd name="T51" fmla="*/ 65 h 21600"/>
                <a:gd name="T52" fmla="*/ 65 w 21600"/>
                <a:gd name="T53" fmla="*/ 64 h 21600"/>
                <a:gd name="T54" fmla="*/ 64 w 21600"/>
                <a:gd name="T55" fmla="*/ 64 h 21600"/>
                <a:gd name="T56" fmla="*/ 63 w 21600"/>
                <a:gd name="T57" fmla="*/ 63 h 21600"/>
                <a:gd name="T58" fmla="*/ 62 w 21600"/>
                <a:gd name="T59" fmla="*/ 63 h 21600"/>
                <a:gd name="T60" fmla="*/ 61 w 21600"/>
                <a:gd name="T61" fmla="*/ 62 h 21600"/>
                <a:gd name="T62" fmla="*/ 58 w 21600"/>
                <a:gd name="T63" fmla="*/ 60 h 21600"/>
                <a:gd name="T64" fmla="*/ 55 w 21600"/>
                <a:gd name="T65" fmla="*/ 57 h 21600"/>
                <a:gd name="T66" fmla="*/ 52 w 21600"/>
                <a:gd name="T67" fmla="*/ 54 h 21600"/>
                <a:gd name="T68" fmla="*/ 49 w 21600"/>
                <a:gd name="T69" fmla="*/ 52 h 21600"/>
                <a:gd name="T70" fmla="*/ 46 w 21600"/>
                <a:gd name="T71" fmla="*/ 49 h 21600"/>
                <a:gd name="T72" fmla="*/ 44 w 21600"/>
                <a:gd name="T73" fmla="*/ 46 h 21600"/>
                <a:gd name="T74" fmla="*/ 41 w 21600"/>
                <a:gd name="T75" fmla="*/ 43 h 21600"/>
                <a:gd name="T76" fmla="*/ 39 w 21600"/>
                <a:gd name="T77" fmla="*/ 41 h 21600"/>
                <a:gd name="T78" fmla="*/ 37 w 21600"/>
                <a:gd name="T79" fmla="*/ 38 h 21600"/>
                <a:gd name="T80" fmla="*/ 35 w 21600"/>
                <a:gd name="T81" fmla="*/ 36 h 21600"/>
                <a:gd name="T82" fmla="*/ 33 w 21600"/>
                <a:gd name="T83" fmla="*/ 33 h 21600"/>
                <a:gd name="T84" fmla="*/ 32 w 21600"/>
                <a:gd name="T85" fmla="*/ 31 h 21600"/>
                <a:gd name="T86" fmla="*/ 30 w 21600"/>
                <a:gd name="T87" fmla="*/ 28 h 21600"/>
                <a:gd name="T88" fmla="*/ 29 w 21600"/>
                <a:gd name="T89" fmla="*/ 26 h 21600"/>
                <a:gd name="T90" fmla="*/ 27 w 21600"/>
                <a:gd name="T91" fmla="*/ 24 h 21600"/>
                <a:gd name="T92" fmla="*/ 26 w 21600"/>
                <a:gd name="T93" fmla="*/ 21 h 21600"/>
                <a:gd name="T94" fmla="*/ 25 w 21600"/>
                <a:gd name="T95" fmla="*/ 19 h 21600"/>
                <a:gd name="T96" fmla="*/ 24 w 21600"/>
                <a:gd name="T97" fmla="*/ 17 h 21600"/>
                <a:gd name="T98" fmla="*/ 23 w 21600"/>
                <a:gd name="T99" fmla="*/ 14 h 21600"/>
                <a:gd name="T100" fmla="*/ 21 w 21600"/>
                <a:gd name="T101" fmla="*/ 10 h 21600"/>
                <a:gd name="T102" fmla="*/ 20 w 21600"/>
                <a:gd name="T103" fmla="*/ 5 h 21600"/>
                <a:gd name="T104" fmla="*/ 19 w 21600"/>
                <a:gd name="T105" fmla="*/ 0 h 21600"/>
                <a:gd name="T106" fmla="*/ 19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3560" y="0"/>
                  </a:moveTo>
                  <a:lnTo>
                    <a:pt x="0" y="5719"/>
                  </a:lnTo>
                  <a:lnTo>
                    <a:pt x="17889" y="21600"/>
                  </a:lnTo>
                  <a:lnTo>
                    <a:pt x="21600" y="15745"/>
                  </a:lnTo>
                  <a:lnTo>
                    <a:pt x="21359" y="15847"/>
                  </a:lnTo>
                  <a:lnTo>
                    <a:pt x="21102" y="15949"/>
                  </a:lnTo>
                  <a:lnTo>
                    <a:pt x="20740" y="16051"/>
                  </a:lnTo>
                  <a:lnTo>
                    <a:pt x="20273" y="16136"/>
                  </a:lnTo>
                  <a:lnTo>
                    <a:pt x="19730" y="16204"/>
                  </a:lnTo>
                  <a:lnTo>
                    <a:pt x="18387" y="16204"/>
                  </a:lnTo>
                  <a:lnTo>
                    <a:pt x="16713" y="15949"/>
                  </a:lnTo>
                  <a:lnTo>
                    <a:pt x="16291" y="15779"/>
                  </a:lnTo>
                  <a:lnTo>
                    <a:pt x="15808" y="15626"/>
                  </a:lnTo>
                  <a:lnTo>
                    <a:pt x="15310" y="15421"/>
                  </a:lnTo>
                  <a:lnTo>
                    <a:pt x="15084" y="15336"/>
                  </a:lnTo>
                  <a:lnTo>
                    <a:pt x="14827" y="15200"/>
                  </a:lnTo>
                  <a:lnTo>
                    <a:pt x="14571" y="15098"/>
                  </a:lnTo>
                  <a:lnTo>
                    <a:pt x="14315" y="14945"/>
                  </a:lnTo>
                  <a:lnTo>
                    <a:pt x="14058" y="14809"/>
                  </a:lnTo>
                  <a:lnTo>
                    <a:pt x="13772" y="14655"/>
                  </a:lnTo>
                  <a:lnTo>
                    <a:pt x="13500" y="14485"/>
                  </a:lnTo>
                  <a:lnTo>
                    <a:pt x="13244" y="14332"/>
                  </a:lnTo>
                  <a:lnTo>
                    <a:pt x="12957" y="14128"/>
                  </a:lnTo>
                  <a:lnTo>
                    <a:pt x="12670" y="13940"/>
                  </a:lnTo>
                  <a:lnTo>
                    <a:pt x="12384" y="13753"/>
                  </a:lnTo>
                  <a:lnTo>
                    <a:pt x="12248" y="13651"/>
                  </a:lnTo>
                  <a:lnTo>
                    <a:pt x="12127" y="13515"/>
                  </a:lnTo>
                  <a:lnTo>
                    <a:pt x="11992" y="13430"/>
                  </a:lnTo>
                  <a:lnTo>
                    <a:pt x="11841" y="13294"/>
                  </a:lnTo>
                  <a:lnTo>
                    <a:pt x="11705" y="13157"/>
                  </a:lnTo>
                  <a:lnTo>
                    <a:pt x="11524" y="13072"/>
                  </a:lnTo>
                  <a:lnTo>
                    <a:pt x="10951" y="12545"/>
                  </a:lnTo>
                  <a:lnTo>
                    <a:pt x="10347" y="11966"/>
                  </a:lnTo>
                  <a:lnTo>
                    <a:pt x="9774" y="11387"/>
                  </a:lnTo>
                  <a:lnTo>
                    <a:pt x="9231" y="10809"/>
                  </a:lnTo>
                  <a:lnTo>
                    <a:pt x="8718" y="10247"/>
                  </a:lnTo>
                  <a:lnTo>
                    <a:pt x="8236" y="9668"/>
                  </a:lnTo>
                  <a:lnTo>
                    <a:pt x="7768" y="9089"/>
                  </a:lnTo>
                  <a:lnTo>
                    <a:pt x="7346" y="8545"/>
                  </a:lnTo>
                  <a:lnTo>
                    <a:pt x="6969" y="7983"/>
                  </a:lnTo>
                  <a:lnTo>
                    <a:pt x="6592" y="7472"/>
                  </a:lnTo>
                  <a:lnTo>
                    <a:pt x="6245" y="6928"/>
                  </a:lnTo>
                  <a:lnTo>
                    <a:pt x="5928" y="6400"/>
                  </a:lnTo>
                  <a:lnTo>
                    <a:pt x="5641" y="5923"/>
                  </a:lnTo>
                  <a:lnTo>
                    <a:pt x="5385" y="5430"/>
                  </a:lnTo>
                  <a:lnTo>
                    <a:pt x="5159" y="4953"/>
                  </a:lnTo>
                  <a:lnTo>
                    <a:pt x="4932" y="4494"/>
                  </a:lnTo>
                  <a:lnTo>
                    <a:pt x="4736" y="4068"/>
                  </a:lnTo>
                  <a:lnTo>
                    <a:pt x="4555" y="3626"/>
                  </a:lnTo>
                  <a:lnTo>
                    <a:pt x="4239" y="2843"/>
                  </a:lnTo>
                  <a:lnTo>
                    <a:pt x="4012" y="2128"/>
                  </a:lnTo>
                  <a:lnTo>
                    <a:pt x="3726" y="970"/>
                  </a:lnTo>
                  <a:lnTo>
                    <a:pt x="3560" y="0"/>
                  </a:lnTo>
                  <a:close/>
                  <a:moveTo>
                    <a:pt x="3560"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99" name="AutoShape 265"/>
            <p:cNvSpPr>
              <a:spLocks/>
            </p:cNvSpPr>
            <p:nvPr/>
          </p:nvSpPr>
          <p:spPr bwMode="auto">
            <a:xfrm flipH="1">
              <a:off x="7" y="40"/>
              <a:ext cx="100" cy="82"/>
            </a:xfrm>
            <a:custGeom>
              <a:avLst/>
              <a:gdLst>
                <a:gd name="T0" fmla="*/ 0 w 21600"/>
                <a:gd name="T1" fmla="*/ 9 h 21600"/>
                <a:gd name="T2" fmla="*/ 91 w 21600"/>
                <a:gd name="T3" fmla="*/ 82 h 21600"/>
                <a:gd name="T4" fmla="*/ 100 w 21600"/>
                <a:gd name="T5" fmla="*/ 76 h 21600"/>
                <a:gd name="T6" fmla="*/ 3 w 21600"/>
                <a:gd name="T7" fmla="*/ 0 h 21600"/>
                <a:gd name="T8" fmla="*/ 0 w 21600"/>
                <a:gd name="T9" fmla="*/ 9 h 21600"/>
                <a:gd name="T10" fmla="*/ 0 w 21600"/>
                <a:gd name="T11" fmla="*/ 9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488"/>
                  </a:moveTo>
                  <a:lnTo>
                    <a:pt x="19758" y="21600"/>
                  </a:lnTo>
                  <a:lnTo>
                    <a:pt x="21600" y="20056"/>
                  </a:lnTo>
                  <a:lnTo>
                    <a:pt x="695" y="0"/>
                  </a:lnTo>
                  <a:lnTo>
                    <a:pt x="0" y="2488"/>
                  </a:lnTo>
                  <a:close/>
                  <a:moveTo>
                    <a:pt x="0" y="2488"/>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00" name="AutoShape 266"/>
            <p:cNvSpPr>
              <a:spLocks/>
            </p:cNvSpPr>
            <p:nvPr/>
          </p:nvSpPr>
          <p:spPr bwMode="auto">
            <a:xfrm flipH="1">
              <a:off x="56" y="111"/>
              <a:ext cx="45" cy="68"/>
            </a:xfrm>
            <a:custGeom>
              <a:avLst/>
              <a:gdLst>
                <a:gd name="T0" fmla="*/ 39 w 21600"/>
                <a:gd name="T1" fmla="*/ 0 h 21600"/>
                <a:gd name="T2" fmla="*/ 1 w 21600"/>
                <a:gd name="T3" fmla="*/ 47 h 21600"/>
                <a:gd name="T4" fmla="*/ 0 w 21600"/>
                <a:gd name="T5" fmla="*/ 68 h 21600"/>
                <a:gd name="T6" fmla="*/ 45 w 21600"/>
                <a:gd name="T7" fmla="*/ 11 h 21600"/>
                <a:gd name="T8" fmla="*/ 39 w 21600"/>
                <a:gd name="T9" fmla="*/ 0 h 21600"/>
                <a:gd name="T10" fmla="*/ 39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97" y="0"/>
                  </a:moveTo>
                  <a:lnTo>
                    <a:pt x="697" y="15037"/>
                  </a:lnTo>
                  <a:lnTo>
                    <a:pt x="0" y="21600"/>
                  </a:lnTo>
                  <a:lnTo>
                    <a:pt x="21600" y="3643"/>
                  </a:lnTo>
                  <a:lnTo>
                    <a:pt x="18697" y="0"/>
                  </a:lnTo>
                  <a:close/>
                  <a:moveTo>
                    <a:pt x="18697"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01" name="AutoShape 267"/>
            <p:cNvSpPr>
              <a:spLocks/>
            </p:cNvSpPr>
            <p:nvPr/>
          </p:nvSpPr>
          <p:spPr bwMode="auto">
            <a:xfrm flipH="1">
              <a:off x="20" y="24"/>
              <a:ext cx="47" cy="64"/>
            </a:xfrm>
            <a:custGeom>
              <a:avLst/>
              <a:gdLst>
                <a:gd name="T0" fmla="*/ 32 w 21600"/>
                <a:gd name="T1" fmla="*/ 0 h 21600"/>
                <a:gd name="T2" fmla="*/ 47 w 21600"/>
                <a:gd name="T3" fmla="*/ 15 h 21600"/>
                <a:gd name="T4" fmla="*/ 16 w 21600"/>
                <a:gd name="T5" fmla="*/ 64 h 21600"/>
                <a:gd name="T6" fmla="*/ 0 w 21600"/>
                <a:gd name="T7" fmla="*/ 49 h 21600"/>
                <a:gd name="T8" fmla="*/ 32 w 21600"/>
                <a:gd name="T9" fmla="*/ 0 h 21600"/>
                <a:gd name="T10" fmla="*/ 32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82" y="0"/>
                  </a:moveTo>
                  <a:lnTo>
                    <a:pt x="21600" y="4940"/>
                  </a:lnTo>
                  <a:lnTo>
                    <a:pt x="7212" y="21600"/>
                  </a:lnTo>
                  <a:lnTo>
                    <a:pt x="0" y="16632"/>
                  </a:lnTo>
                  <a:lnTo>
                    <a:pt x="14682" y="0"/>
                  </a:lnTo>
                  <a:close/>
                  <a:moveTo>
                    <a:pt x="14682"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02" name="AutoShape 268"/>
            <p:cNvSpPr>
              <a:spLocks/>
            </p:cNvSpPr>
            <p:nvPr/>
          </p:nvSpPr>
          <p:spPr bwMode="auto">
            <a:xfrm flipH="1">
              <a:off x="0" y="0"/>
              <a:ext cx="41" cy="40"/>
            </a:xfrm>
            <a:custGeom>
              <a:avLst/>
              <a:gdLst>
                <a:gd name="T0" fmla="*/ 30 w 21600"/>
                <a:gd name="T1" fmla="*/ 2 h 21600"/>
                <a:gd name="T2" fmla="*/ 25 w 21600"/>
                <a:gd name="T3" fmla="*/ 0 h 21600"/>
                <a:gd name="T4" fmla="*/ 17 w 21600"/>
                <a:gd name="T5" fmla="*/ 0 h 21600"/>
                <a:gd name="T6" fmla="*/ 10 w 21600"/>
                <a:gd name="T7" fmla="*/ 2 h 21600"/>
                <a:gd name="T8" fmla="*/ 4 w 21600"/>
                <a:gd name="T9" fmla="*/ 8 h 21600"/>
                <a:gd name="T10" fmla="*/ 0 w 21600"/>
                <a:gd name="T11" fmla="*/ 16 h 21600"/>
                <a:gd name="T12" fmla="*/ 0 w 21600"/>
                <a:gd name="T13" fmla="*/ 22 h 21600"/>
                <a:gd name="T14" fmla="*/ 2 w 21600"/>
                <a:gd name="T15" fmla="*/ 26 h 21600"/>
                <a:gd name="T16" fmla="*/ 4 w 21600"/>
                <a:gd name="T17" fmla="*/ 28 h 21600"/>
                <a:gd name="T18" fmla="*/ 7 w 21600"/>
                <a:gd name="T19" fmla="*/ 32 h 21600"/>
                <a:gd name="T20" fmla="*/ 12 w 21600"/>
                <a:gd name="T21" fmla="*/ 36 h 21600"/>
                <a:gd name="T22" fmla="*/ 15 w 21600"/>
                <a:gd name="T23" fmla="*/ 38 h 21600"/>
                <a:gd name="T24" fmla="*/ 17 w 21600"/>
                <a:gd name="T25" fmla="*/ 39 h 21600"/>
                <a:gd name="T26" fmla="*/ 20 w 21600"/>
                <a:gd name="T27" fmla="*/ 40 h 21600"/>
                <a:gd name="T28" fmla="*/ 27 w 21600"/>
                <a:gd name="T29" fmla="*/ 40 h 21600"/>
                <a:gd name="T30" fmla="*/ 30 w 21600"/>
                <a:gd name="T31" fmla="*/ 38 h 21600"/>
                <a:gd name="T32" fmla="*/ 34 w 21600"/>
                <a:gd name="T33" fmla="*/ 35 h 21600"/>
                <a:gd name="T34" fmla="*/ 37 w 21600"/>
                <a:gd name="T35" fmla="*/ 31 h 21600"/>
                <a:gd name="T36" fmla="*/ 40 w 21600"/>
                <a:gd name="T37" fmla="*/ 26 h 21600"/>
                <a:gd name="T38" fmla="*/ 41 w 21600"/>
                <a:gd name="T39" fmla="*/ 20 h 21600"/>
                <a:gd name="T40" fmla="*/ 40 w 21600"/>
                <a:gd name="T41" fmla="*/ 14 h 21600"/>
                <a:gd name="T42" fmla="*/ 38 w 21600"/>
                <a:gd name="T43" fmla="*/ 10 h 21600"/>
                <a:gd name="T44" fmla="*/ 36 w 21600"/>
                <a:gd name="T45" fmla="*/ 11 h 21600"/>
                <a:gd name="T46" fmla="*/ 34 w 21600"/>
                <a:gd name="T47" fmla="*/ 18 h 21600"/>
                <a:gd name="T48" fmla="*/ 32 w 21600"/>
                <a:gd name="T49" fmla="*/ 21 h 21600"/>
                <a:gd name="T50" fmla="*/ 30 w 21600"/>
                <a:gd name="T51" fmla="*/ 24 h 21600"/>
                <a:gd name="T52" fmla="*/ 28 w 21600"/>
                <a:gd name="T53" fmla="*/ 25 h 21600"/>
                <a:gd name="T54" fmla="*/ 23 w 21600"/>
                <a:gd name="T55" fmla="*/ 26 h 21600"/>
                <a:gd name="T56" fmla="*/ 17 w 21600"/>
                <a:gd name="T57" fmla="*/ 22 h 21600"/>
                <a:gd name="T58" fmla="*/ 15 w 21600"/>
                <a:gd name="T59" fmla="*/ 16 h 21600"/>
                <a:gd name="T60" fmla="*/ 16 w 21600"/>
                <a:gd name="T61" fmla="*/ 10 h 21600"/>
                <a:gd name="T62" fmla="*/ 17 w 21600"/>
                <a:gd name="T63" fmla="*/ 7 h 21600"/>
                <a:gd name="T64" fmla="*/ 20 w 21600"/>
                <a:gd name="T65" fmla="*/ 5 h 21600"/>
                <a:gd name="T66" fmla="*/ 22 w 21600"/>
                <a:gd name="T67" fmla="*/ 4 h 21600"/>
                <a:gd name="T68" fmla="*/ 25 w 21600"/>
                <a:gd name="T69" fmla="*/ 3 h 21600"/>
                <a:gd name="T70" fmla="*/ 31 w 21600"/>
                <a:gd name="T71" fmla="*/ 2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16107" y="982"/>
                  </a:moveTo>
                  <a:lnTo>
                    <a:pt x="15694" y="811"/>
                  </a:lnTo>
                  <a:lnTo>
                    <a:pt x="14703" y="555"/>
                  </a:lnTo>
                  <a:lnTo>
                    <a:pt x="13133" y="256"/>
                  </a:lnTo>
                  <a:lnTo>
                    <a:pt x="11234" y="0"/>
                  </a:lnTo>
                  <a:lnTo>
                    <a:pt x="9127" y="0"/>
                  </a:lnTo>
                  <a:lnTo>
                    <a:pt x="6980" y="256"/>
                  </a:lnTo>
                  <a:lnTo>
                    <a:pt x="5039" y="1067"/>
                  </a:lnTo>
                  <a:lnTo>
                    <a:pt x="3304" y="2433"/>
                  </a:lnTo>
                  <a:lnTo>
                    <a:pt x="1982" y="4141"/>
                  </a:lnTo>
                  <a:lnTo>
                    <a:pt x="1033" y="5677"/>
                  </a:lnTo>
                  <a:lnTo>
                    <a:pt x="0" y="8751"/>
                  </a:lnTo>
                  <a:lnTo>
                    <a:pt x="0" y="10288"/>
                  </a:lnTo>
                  <a:lnTo>
                    <a:pt x="248" y="11696"/>
                  </a:lnTo>
                  <a:lnTo>
                    <a:pt x="785" y="13148"/>
                  </a:lnTo>
                  <a:lnTo>
                    <a:pt x="1198" y="13874"/>
                  </a:lnTo>
                  <a:lnTo>
                    <a:pt x="1569" y="14599"/>
                  </a:lnTo>
                  <a:lnTo>
                    <a:pt x="2065" y="15325"/>
                  </a:lnTo>
                  <a:lnTo>
                    <a:pt x="2519" y="16051"/>
                  </a:lnTo>
                  <a:lnTo>
                    <a:pt x="3634" y="17374"/>
                  </a:lnTo>
                  <a:lnTo>
                    <a:pt x="4873" y="18569"/>
                  </a:lnTo>
                  <a:lnTo>
                    <a:pt x="6195" y="19636"/>
                  </a:lnTo>
                  <a:lnTo>
                    <a:pt x="6897" y="20106"/>
                  </a:lnTo>
                  <a:lnTo>
                    <a:pt x="7641" y="20533"/>
                  </a:lnTo>
                  <a:lnTo>
                    <a:pt x="8425" y="20917"/>
                  </a:lnTo>
                  <a:lnTo>
                    <a:pt x="9210" y="21173"/>
                  </a:lnTo>
                  <a:lnTo>
                    <a:pt x="9995" y="21429"/>
                  </a:lnTo>
                  <a:lnTo>
                    <a:pt x="10779" y="21600"/>
                  </a:lnTo>
                  <a:lnTo>
                    <a:pt x="12349" y="21600"/>
                  </a:lnTo>
                  <a:lnTo>
                    <a:pt x="14001" y="21344"/>
                  </a:lnTo>
                  <a:lnTo>
                    <a:pt x="15405" y="20789"/>
                  </a:lnTo>
                  <a:lnTo>
                    <a:pt x="16024" y="20447"/>
                  </a:lnTo>
                  <a:lnTo>
                    <a:pt x="16644" y="20063"/>
                  </a:lnTo>
                  <a:lnTo>
                    <a:pt x="17759" y="19081"/>
                  </a:lnTo>
                  <a:lnTo>
                    <a:pt x="18792" y="17929"/>
                  </a:lnTo>
                  <a:lnTo>
                    <a:pt x="19700" y="16734"/>
                  </a:lnTo>
                  <a:lnTo>
                    <a:pt x="20485" y="15325"/>
                  </a:lnTo>
                  <a:lnTo>
                    <a:pt x="21146" y="13959"/>
                  </a:lnTo>
                  <a:lnTo>
                    <a:pt x="21600" y="12422"/>
                  </a:lnTo>
                  <a:lnTo>
                    <a:pt x="21600" y="10800"/>
                  </a:lnTo>
                  <a:lnTo>
                    <a:pt x="21352" y="9263"/>
                  </a:lnTo>
                  <a:lnTo>
                    <a:pt x="20980" y="7726"/>
                  </a:lnTo>
                  <a:lnTo>
                    <a:pt x="20402" y="6403"/>
                  </a:lnTo>
                  <a:lnTo>
                    <a:pt x="19948" y="5336"/>
                  </a:lnTo>
                  <a:lnTo>
                    <a:pt x="19494" y="4482"/>
                  </a:lnTo>
                  <a:lnTo>
                    <a:pt x="19081" y="6104"/>
                  </a:lnTo>
                  <a:lnTo>
                    <a:pt x="18626" y="7769"/>
                  </a:lnTo>
                  <a:lnTo>
                    <a:pt x="17924" y="9733"/>
                  </a:lnTo>
                  <a:lnTo>
                    <a:pt x="17429" y="10629"/>
                  </a:lnTo>
                  <a:lnTo>
                    <a:pt x="16974" y="11526"/>
                  </a:lnTo>
                  <a:lnTo>
                    <a:pt x="16355" y="12337"/>
                  </a:lnTo>
                  <a:lnTo>
                    <a:pt x="15694" y="13062"/>
                  </a:lnTo>
                  <a:lnTo>
                    <a:pt x="15322" y="13319"/>
                  </a:lnTo>
                  <a:lnTo>
                    <a:pt x="14909" y="13532"/>
                  </a:lnTo>
                  <a:lnTo>
                    <a:pt x="14042" y="13874"/>
                  </a:lnTo>
                  <a:lnTo>
                    <a:pt x="12184" y="13874"/>
                  </a:lnTo>
                  <a:lnTo>
                    <a:pt x="10284" y="13062"/>
                  </a:lnTo>
                  <a:lnTo>
                    <a:pt x="9127" y="11782"/>
                  </a:lnTo>
                  <a:lnTo>
                    <a:pt x="8343" y="10245"/>
                  </a:lnTo>
                  <a:lnTo>
                    <a:pt x="8095" y="8580"/>
                  </a:lnTo>
                  <a:lnTo>
                    <a:pt x="8177" y="6830"/>
                  </a:lnTo>
                  <a:lnTo>
                    <a:pt x="8549" y="5293"/>
                  </a:lnTo>
                  <a:lnTo>
                    <a:pt x="8880" y="4525"/>
                  </a:lnTo>
                  <a:lnTo>
                    <a:pt x="9210" y="3970"/>
                  </a:lnTo>
                  <a:lnTo>
                    <a:pt x="9995" y="3074"/>
                  </a:lnTo>
                  <a:lnTo>
                    <a:pt x="10449" y="2775"/>
                  </a:lnTo>
                  <a:lnTo>
                    <a:pt x="10903" y="2519"/>
                  </a:lnTo>
                  <a:lnTo>
                    <a:pt x="11481" y="2262"/>
                  </a:lnTo>
                  <a:lnTo>
                    <a:pt x="11936" y="2049"/>
                  </a:lnTo>
                  <a:lnTo>
                    <a:pt x="12968" y="1622"/>
                  </a:lnTo>
                  <a:lnTo>
                    <a:pt x="14001" y="1366"/>
                  </a:lnTo>
                  <a:lnTo>
                    <a:pt x="16107" y="982"/>
                  </a:lnTo>
                  <a:close/>
                  <a:moveTo>
                    <a:pt x="16107" y="982"/>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03" name="AutoShape 269"/>
            <p:cNvSpPr>
              <a:spLocks/>
            </p:cNvSpPr>
            <p:nvPr/>
          </p:nvSpPr>
          <p:spPr bwMode="auto">
            <a:xfrm flipH="1">
              <a:off x="192" y="239"/>
              <a:ext cx="99" cy="110"/>
            </a:xfrm>
            <a:custGeom>
              <a:avLst/>
              <a:gdLst>
                <a:gd name="T0" fmla="*/ 52 w 21600"/>
                <a:gd name="T1" fmla="*/ 6 h 21600"/>
                <a:gd name="T2" fmla="*/ 47 w 21600"/>
                <a:gd name="T3" fmla="*/ 13 h 21600"/>
                <a:gd name="T4" fmla="*/ 41 w 21600"/>
                <a:gd name="T5" fmla="*/ 21 h 21600"/>
                <a:gd name="T6" fmla="*/ 34 w 21600"/>
                <a:gd name="T7" fmla="*/ 30 h 21600"/>
                <a:gd name="T8" fmla="*/ 27 w 21600"/>
                <a:gd name="T9" fmla="*/ 39 h 21600"/>
                <a:gd name="T10" fmla="*/ 22 w 21600"/>
                <a:gd name="T11" fmla="*/ 47 h 21600"/>
                <a:gd name="T12" fmla="*/ 17 w 21600"/>
                <a:gd name="T13" fmla="*/ 55 h 21600"/>
                <a:gd name="T14" fmla="*/ 13 w 21600"/>
                <a:gd name="T15" fmla="*/ 63 h 21600"/>
                <a:gd name="T16" fmla="*/ 7 w 21600"/>
                <a:gd name="T17" fmla="*/ 80 h 21600"/>
                <a:gd name="T18" fmla="*/ 2 w 21600"/>
                <a:gd name="T19" fmla="*/ 97 h 21600"/>
                <a:gd name="T20" fmla="*/ 2 w 21600"/>
                <a:gd name="T21" fmla="*/ 109 h 21600"/>
                <a:gd name="T22" fmla="*/ 8 w 21600"/>
                <a:gd name="T23" fmla="*/ 107 h 21600"/>
                <a:gd name="T24" fmla="*/ 15 w 21600"/>
                <a:gd name="T25" fmla="*/ 104 h 21600"/>
                <a:gd name="T26" fmla="*/ 23 w 21600"/>
                <a:gd name="T27" fmla="*/ 101 h 21600"/>
                <a:gd name="T28" fmla="*/ 31 w 21600"/>
                <a:gd name="T29" fmla="*/ 97 h 21600"/>
                <a:gd name="T30" fmla="*/ 38 w 21600"/>
                <a:gd name="T31" fmla="*/ 94 h 21600"/>
                <a:gd name="T32" fmla="*/ 42 w 21600"/>
                <a:gd name="T33" fmla="*/ 92 h 21600"/>
                <a:gd name="T34" fmla="*/ 46 w 21600"/>
                <a:gd name="T35" fmla="*/ 90 h 21600"/>
                <a:gd name="T36" fmla="*/ 49 w 21600"/>
                <a:gd name="T37" fmla="*/ 88 h 21600"/>
                <a:gd name="T38" fmla="*/ 53 w 21600"/>
                <a:gd name="T39" fmla="*/ 85 h 21600"/>
                <a:gd name="T40" fmla="*/ 57 w 21600"/>
                <a:gd name="T41" fmla="*/ 83 h 21600"/>
                <a:gd name="T42" fmla="*/ 64 w 21600"/>
                <a:gd name="T43" fmla="*/ 77 h 21600"/>
                <a:gd name="T44" fmla="*/ 73 w 21600"/>
                <a:gd name="T45" fmla="*/ 69 h 21600"/>
                <a:gd name="T46" fmla="*/ 81 w 21600"/>
                <a:gd name="T47" fmla="*/ 62 h 21600"/>
                <a:gd name="T48" fmla="*/ 88 w 21600"/>
                <a:gd name="T49" fmla="*/ 55 h 21600"/>
                <a:gd name="T50" fmla="*/ 96 w 21600"/>
                <a:gd name="T51" fmla="*/ 47 h 21600"/>
                <a:gd name="T52" fmla="*/ 88 w 21600"/>
                <a:gd name="T53" fmla="*/ 40 h 21600"/>
                <a:gd name="T54" fmla="*/ 79 w 21600"/>
                <a:gd name="T55" fmla="*/ 48 h 21600"/>
                <a:gd name="T56" fmla="*/ 70 w 21600"/>
                <a:gd name="T57" fmla="*/ 55 h 21600"/>
                <a:gd name="T58" fmla="*/ 63 w 21600"/>
                <a:gd name="T59" fmla="*/ 61 h 21600"/>
                <a:gd name="T60" fmla="*/ 55 w 21600"/>
                <a:gd name="T61" fmla="*/ 67 h 21600"/>
                <a:gd name="T62" fmla="*/ 50 w 21600"/>
                <a:gd name="T63" fmla="*/ 71 h 21600"/>
                <a:gd name="T64" fmla="*/ 46 w 21600"/>
                <a:gd name="T65" fmla="*/ 74 h 21600"/>
                <a:gd name="T66" fmla="*/ 43 w 21600"/>
                <a:gd name="T67" fmla="*/ 76 h 21600"/>
                <a:gd name="T68" fmla="*/ 39 w 21600"/>
                <a:gd name="T69" fmla="*/ 79 h 21600"/>
                <a:gd name="T70" fmla="*/ 36 w 21600"/>
                <a:gd name="T71" fmla="*/ 81 h 21600"/>
                <a:gd name="T72" fmla="*/ 30 w 21600"/>
                <a:gd name="T73" fmla="*/ 84 h 21600"/>
                <a:gd name="T74" fmla="*/ 25 w 21600"/>
                <a:gd name="T75" fmla="*/ 87 h 21600"/>
                <a:gd name="T76" fmla="*/ 18 w 21600"/>
                <a:gd name="T77" fmla="*/ 89 h 21600"/>
                <a:gd name="T78" fmla="*/ 12 w 21600"/>
                <a:gd name="T79" fmla="*/ 90 h 21600"/>
                <a:gd name="T80" fmla="*/ 16 w 21600"/>
                <a:gd name="T81" fmla="*/ 78 h 21600"/>
                <a:gd name="T82" fmla="*/ 21 w 21600"/>
                <a:gd name="T83" fmla="*/ 68 h 21600"/>
                <a:gd name="T84" fmla="*/ 24 w 21600"/>
                <a:gd name="T85" fmla="*/ 60 h 21600"/>
                <a:gd name="T86" fmla="*/ 29 w 21600"/>
                <a:gd name="T87" fmla="*/ 53 h 21600"/>
                <a:gd name="T88" fmla="*/ 34 w 21600"/>
                <a:gd name="T89" fmla="*/ 45 h 21600"/>
                <a:gd name="T90" fmla="*/ 39 w 21600"/>
                <a:gd name="T91" fmla="*/ 38 h 21600"/>
                <a:gd name="T92" fmla="*/ 45 w 21600"/>
                <a:gd name="T93" fmla="*/ 31 h 21600"/>
                <a:gd name="T94" fmla="*/ 50 w 21600"/>
                <a:gd name="T95" fmla="*/ 24 h 21600"/>
                <a:gd name="T96" fmla="*/ 57 w 21600"/>
                <a:gd name="T97" fmla="*/ 16 h 21600"/>
                <a:gd name="T98" fmla="*/ 64 w 21600"/>
                <a:gd name="T99" fmla="*/ 7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12288" y="0"/>
                  </a:moveTo>
                  <a:lnTo>
                    <a:pt x="12008" y="302"/>
                  </a:lnTo>
                  <a:lnTo>
                    <a:pt x="11675" y="700"/>
                  </a:lnTo>
                  <a:lnTo>
                    <a:pt x="11290" y="1178"/>
                  </a:lnTo>
                  <a:lnTo>
                    <a:pt x="11010" y="1448"/>
                  </a:lnTo>
                  <a:lnTo>
                    <a:pt x="10747" y="1783"/>
                  </a:lnTo>
                  <a:lnTo>
                    <a:pt x="10485" y="2117"/>
                  </a:lnTo>
                  <a:lnTo>
                    <a:pt x="10187" y="2483"/>
                  </a:lnTo>
                  <a:lnTo>
                    <a:pt x="9855" y="2833"/>
                  </a:lnTo>
                  <a:lnTo>
                    <a:pt x="9522" y="3231"/>
                  </a:lnTo>
                  <a:lnTo>
                    <a:pt x="9190" y="3629"/>
                  </a:lnTo>
                  <a:lnTo>
                    <a:pt x="8857" y="4059"/>
                  </a:lnTo>
                  <a:lnTo>
                    <a:pt x="8489" y="4473"/>
                  </a:lnTo>
                  <a:lnTo>
                    <a:pt x="8157" y="4934"/>
                  </a:lnTo>
                  <a:lnTo>
                    <a:pt x="7789" y="5348"/>
                  </a:lnTo>
                  <a:lnTo>
                    <a:pt x="7422" y="5810"/>
                  </a:lnTo>
                  <a:lnTo>
                    <a:pt x="7054" y="6256"/>
                  </a:lnTo>
                  <a:lnTo>
                    <a:pt x="6722" y="6717"/>
                  </a:lnTo>
                  <a:lnTo>
                    <a:pt x="6354" y="7163"/>
                  </a:lnTo>
                  <a:lnTo>
                    <a:pt x="5986" y="7593"/>
                  </a:lnTo>
                  <a:lnTo>
                    <a:pt x="5654" y="8038"/>
                  </a:lnTo>
                  <a:lnTo>
                    <a:pt x="5321" y="8468"/>
                  </a:lnTo>
                  <a:lnTo>
                    <a:pt x="5024" y="8898"/>
                  </a:lnTo>
                  <a:lnTo>
                    <a:pt x="4726" y="9312"/>
                  </a:lnTo>
                  <a:lnTo>
                    <a:pt x="4429" y="9710"/>
                  </a:lnTo>
                  <a:lnTo>
                    <a:pt x="4166" y="10076"/>
                  </a:lnTo>
                  <a:lnTo>
                    <a:pt x="3921" y="10442"/>
                  </a:lnTo>
                  <a:lnTo>
                    <a:pt x="3693" y="10792"/>
                  </a:lnTo>
                  <a:lnTo>
                    <a:pt x="3501" y="11126"/>
                  </a:lnTo>
                  <a:lnTo>
                    <a:pt x="3291" y="11492"/>
                  </a:lnTo>
                  <a:lnTo>
                    <a:pt x="3063" y="11859"/>
                  </a:lnTo>
                  <a:lnTo>
                    <a:pt x="2871" y="12288"/>
                  </a:lnTo>
                  <a:lnTo>
                    <a:pt x="2503" y="13100"/>
                  </a:lnTo>
                  <a:lnTo>
                    <a:pt x="2135" y="13976"/>
                  </a:lnTo>
                  <a:lnTo>
                    <a:pt x="1803" y="14851"/>
                  </a:lnTo>
                  <a:lnTo>
                    <a:pt x="1470" y="15758"/>
                  </a:lnTo>
                  <a:lnTo>
                    <a:pt x="1173" y="16666"/>
                  </a:lnTo>
                  <a:lnTo>
                    <a:pt x="893" y="17541"/>
                  </a:lnTo>
                  <a:lnTo>
                    <a:pt x="665" y="18369"/>
                  </a:lnTo>
                  <a:lnTo>
                    <a:pt x="473" y="19117"/>
                  </a:lnTo>
                  <a:lnTo>
                    <a:pt x="105" y="20422"/>
                  </a:lnTo>
                  <a:lnTo>
                    <a:pt x="0" y="21600"/>
                  </a:lnTo>
                  <a:lnTo>
                    <a:pt x="140" y="21536"/>
                  </a:lnTo>
                  <a:lnTo>
                    <a:pt x="473" y="21425"/>
                  </a:lnTo>
                  <a:lnTo>
                    <a:pt x="928" y="21234"/>
                  </a:lnTo>
                  <a:lnTo>
                    <a:pt x="1190" y="21138"/>
                  </a:lnTo>
                  <a:lnTo>
                    <a:pt x="1505" y="21059"/>
                  </a:lnTo>
                  <a:lnTo>
                    <a:pt x="1803" y="20931"/>
                  </a:lnTo>
                  <a:lnTo>
                    <a:pt x="2135" y="20820"/>
                  </a:lnTo>
                  <a:lnTo>
                    <a:pt x="2503" y="20693"/>
                  </a:lnTo>
                  <a:lnTo>
                    <a:pt x="2871" y="20534"/>
                  </a:lnTo>
                  <a:lnTo>
                    <a:pt x="3221" y="20422"/>
                  </a:lnTo>
                  <a:lnTo>
                    <a:pt x="3658" y="20263"/>
                  </a:lnTo>
                  <a:lnTo>
                    <a:pt x="4061" y="20120"/>
                  </a:lnTo>
                  <a:lnTo>
                    <a:pt x="4499" y="19929"/>
                  </a:lnTo>
                  <a:lnTo>
                    <a:pt x="4919" y="19785"/>
                  </a:lnTo>
                  <a:lnTo>
                    <a:pt x="5356" y="19610"/>
                  </a:lnTo>
                  <a:lnTo>
                    <a:pt x="5794" y="19419"/>
                  </a:lnTo>
                  <a:lnTo>
                    <a:pt x="6231" y="19244"/>
                  </a:lnTo>
                  <a:lnTo>
                    <a:pt x="6687" y="19053"/>
                  </a:lnTo>
                  <a:lnTo>
                    <a:pt x="7159" y="18878"/>
                  </a:lnTo>
                  <a:lnTo>
                    <a:pt x="7597" y="18703"/>
                  </a:lnTo>
                  <a:lnTo>
                    <a:pt x="8052" y="18480"/>
                  </a:lnTo>
                  <a:lnTo>
                    <a:pt x="8262" y="18385"/>
                  </a:lnTo>
                  <a:lnTo>
                    <a:pt x="8489" y="18305"/>
                  </a:lnTo>
                  <a:lnTo>
                    <a:pt x="8682" y="18210"/>
                  </a:lnTo>
                  <a:lnTo>
                    <a:pt x="8927" y="18114"/>
                  </a:lnTo>
                  <a:lnTo>
                    <a:pt x="9155" y="18003"/>
                  </a:lnTo>
                  <a:lnTo>
                    <a:pt x="9347" y="17907"/>
                  </a:lnTo>
                  <a:lnTo>
                    <a:pt x="9557" y="17812"/>
                  </a:lnTo>
                  <a:lnTo>
                    <a:pt x="9750" y="17732"/>
                  </a:lnTo>
                  <a:lnTo>
                    <a:pt x="9977" y="17605"/>
                  </a:lnTo>
                  <a:lnTo>
                    <a:pt x="10187" y="17509"/>
                  </a:lnTo>
                  <a:lnTo>
                    <a:pt x="10380" y="17430"/>
                  </a:lnTo>
                  <a:lnTo>
                    <a:pt x="10590" y="17334"/>
                  </a:lnTo>
                  <a:lnTo>
                    <a:pt x="10747" y="17207"/>
                  </a:lnTo>
                  <a:lnTo>
                    <a:pt x="10975" y="17127"/>
                  </a:lnTo>
                  <a:lnTo>
                    <a:pt x="11185" y="17000"/>
                  </a:lnTo>
                  <a:lnTo>
                    <a:pt x="11378" y="16873"/>
                  </a:lnTo>
                  <a:lnTo>
                    <a:pt x="11588" y="16761"/>
                  </a:lnTo>
                  <a:lnTo>
                    <a:pt x="11815" y="16634"/>
                  </a:lnTo>
                  <a:lnTo>
                    <a:pt x="12008" y="16490"/>
                  </a:lnTo>
                  <a:lnTo>
                    <a:pt x="12253" y="16331"/>
                  </a:lnTo>
                  <a:lnTo>
                    <a:pt x="12445" y="16220"/>
                  </a:lnTo>
                  <a:lnTo>
                    <a:pt x="12673" y="16061"/>
                  </a:lnTo>
                  <a:lnTo>
                    <a:pt x="13146" y="15758"/>
                  </a:lnTo>
                  <a:lnTo>
                    <a:pt x="13583" y="15424"/>
                  </a:lnTo>
                  <a:lnTo>
                    <a:pt x="14038" y="15090"/>
                  </a:lnTo>
                  <a:lnTo>
                    <a:pt x="14511" y="14724"/>
                  </a:lnTo>
                  <a:lnTo>
                    <a:pt x="14983" y="14373"/>
                  </a:lnTo>
                  <a:lnTo>
                    <a:pt x="15439" y="14007"/>
                  </a:lnTo>
                  <a:lnTo>
                    <a:pt x="15876" y="13641"/>
                  </a:lnTo>
                  <a:lnTo>
                    <a:pt x="16349" y="13275"/>
                  </a:lnTo>
                  <a:lnTo>
                    <a:pt x="16769" y="12909"/>
                  </a:lnTo>
                  <a:lnTo>
                    <a:pt x="17206" y="12527"/>
                  </a:lnTo>
                  <a:lnTo>
                    <a:pt x="17644" y="12161"/>
                  </a:lnTo>
                  <a:lnTo>
                    <a:pt x="18047" y="11827"/>
                  </a:lnTo>
                  <a:lnTo>
                    <a:pt x="18467" y="11461"/>
                  </a:lnTo>
                  <a:lnTo>
                    <a:pt x="18834" y="11126"/>
                  </a:lnTo>
                  <a:lnTo>
                    <a:pt x="19202" y="10792"/>
                  </a:lnTo>
                  <a:lnTo>
                    <a:pt x="19570" y="10490"/>
                  </a:lnTo>
                  <a:lnTo>
                    <a:pt x="19867" y="10187"/>
                  </a:lnTo>
                  <a:lnTo>
                    <a:pt x="20462" y="9678"/>
                  </a:lnTo>
                  <a:lnTo>
                    <a:pt x="20935" y="9232"/>
                  </a:lnTo>
                  <a:lnTo>
                    <a:pt x="21302" y="8898"/>
                  </a:lnTo>
                  <a:lnTo>
                    <a:pt x="21600" y="8595"/>
                  </a:lnTo>
                  <a:lnTo>
                    <a:pt x="19465" y="7688"/>
                  </a:lnTo>
                  <a:lnTo>
                    <a:pt x="19167" y="7895"/>
                  </a:lnTo>
                  <a:lnTo>
                    <a:pt x="18834" y="8166"/>
                  </a:lnTo>
                  <a:lnTo>
                    <a:pt x="18379" y="8500"/>
                  </a:lnTo>
                  <a:lnTo>
                    <a:pt x="17837" y="8930"/>
                  </a:lnTo>
                  <a:lnTo>
                    <a:pt x="17206" y="9407"/>
                  </a:lnTo>
                  <a:lnTo>
                    <a:pt x="16506" y="9948"/>
                  </a:lnTo>
                  <a:lnTo>
                    <a:pt x="16139" y="10219"/>
                  </a:lnTo>
                  <a:lnTo>
                    <a:pt x="15736" y="10490"/>
                  </a:lnTo>
                  <a:lnTo>
                    <a:pt x="15351" y="10792"/>
                  </a:lnTo>
                  <a:lnTo>
                    <a:pt x="14948" y="11094"/>
                  </a:lnTo>
                  <a:lnTo>
                    <a:pt x="14511" y="11397"/>
                  </a:lnTo>
                  <a:lnTo>
                    <a:pt x="14108" y="11731"/>
                  </a:lnTo>
                  <a:lnTo>
                    <a:pt x="13671" y="12034"/>
                  </a:lnTo>
                  <a:lnTo>
                    <a:pt x="13251" y="12336"/>
                  </a:lnTo>
                  <a:lnTo>
                    <a:pt x="12813" y="12638"/>
                  </a:lnTo>
                  <a:lnTo>
                    <a:pt x="12375" y="12941"/>
                  </a:lnTo>
                  <a:lnTo>
                    <a:pt x="11955" y="13243"/>
                  </a:lnTo>
                  <a:lnTo>
                    <a:pt x="11518" y="13546"/>
                  </a:lnTo>
                  <a:lnTo>
                    <a:pt x="11308" y="13705"/>
                  </a:lnTo>
                  <a:lnTo>
                    <a:pt x="11115" y="13816"/>
                  </a:lnTo>
                  <a:lnTo>
                    <a:pt x="10923" y="13976"/>
                  </a:lnTo>
                  <a:lnTo>
                    <a:pt x="10677" y="14119"/>
                  </a:lnTo>
                  <a:lnTo>
                    <a:pt x="10485" y="14246"/>
                  </a:lnTo>
                  <a:lnTo>
                    <a:pt x="10292" y="14373"/>
                  </a:lnTo>
                  <a:lnTo>
                    <a:pt x="10082" y="14517"/>
                  </a:lnTo>
                  <a:lnTo>
                    <a:pt x="9890" y="14644"/>
                  </a:lnTo>
                  <a:lnTo>
                    <a:pt x="9715" y="14755"/>
                  </a:lnTo>
                  <a:lnTo>
                    <a:pt x="9522" y="14883"/>
                  </a:lnTo>
                  <a:lnTo>
                    <a:pt x="9312" y="15010"/>
                  </a:lnTo>
                  <a:lnTo>
                    <a:pt x="9155" y="15122"/>
                  </a:lnTo>
                  <a:lnTo>
                    <a:pt x="8945" y="15217"/>
                  </a:lnTo>
                  <a:lnTo>
                    <a:pt x="8787" y="15344"/>
                  </a:lnTo>
                  <a:lnTo>
                    <a:pt x="8612" y="15424"/>
                  </a:lnTo>
                  <a:lnTo>
                    <a:pt x="8419" y="15520"/>
                  </a:lnTo>
                  <a:lnTo>
                    <a:pt x="8262" y="15647"/>
                  </a:lnTo>
                  <a:lnTo>
                    <a:pt x="8087" y="15726"/>
                  </a:lnTo>
                  <a:lnTo>
                    <a:pt x="7754" y="15917"/>
                  </a:lnTo>
                  <a:lnTo>
                    <a:pt x="7422" y="16061"/>
                  </a:lnTo>
                  <a:lnTo>
                    <a:pt x="7089" y="16252"/>
                  </a:lnTo>
                  <a:lnTo>
                    <a:pt x="6792" y="16395"/>
                  </a:lnTo>
                  <a:lnTo>
                    <a:pt x="6494" y="16522"/>
                  </a:lnTo>
                  <a:lnTo>
                    <a:pt x="6196" y="16666"/>
                  </a:lnTo>
                  <a:lnTo>
                    <a:pt x="5899" y="16793"/>
                  </a:lnTo>
                  <a:lnTo>
                    <a:pt x="5619" y="16904"/>
                  </a:lnTo>
                  <a:lnTo>
                    <a:pt x="5356" y="17000"/>
                  </a:lnTo>
                  <a:lnTo>
                    <a:pt x="5094" y="17095"/>
                  </a:lnTo>
                  <a:lnTo>
                    <a:pt x="4866" y="17175"/>
                  </a:lnTo>
                  <a:lnTo>
                    <a:pt x="4394" y="17366"/>
                  </a:lnTo>
                  <a:lnTo>
                    <a:pt x="3991" y="17477"/>
                  </a:lnTo>
                  <a:lnTo>
                    <a:pt x="3623" y="17605"/>
                  </a:lnTo>
                  <a:lnTo>
                    <a:pt x="3028" y="17764"/>
                  </a:lnTo>
                  <a:lnTo>
                    <a:pt x="2556" y="17843"/>
                  </a:lnTo>
                  <a:lnTo>
                    <a:pt x="2626" y="17605"/>
                  </a:lnTo>
                  <a:lnTo>
                    <a:pt x="2871" y="16968"/>
                  </a:lnTo>
                  <a:lnTo>
                    <a:pt x="3063" y="16522"/>
                  </a:lnTo>
                  <a:lnTo>
                    <a:pt x="3256" y="15997"/>
                  </a:lnTo>
                  <a:lnTo>
                    <a:pt x="3501" y="15392"/>
                  </a:lnTo>
                  <a:lnTo>
                    <a:pt x="3798" y="14755"/>
                  </a:lnTo>
                  <a:lnTo>
                    <a:pt x="4131" y="14071"/>
                  </a:lnTo>
                  <a:lnTo>
                    <a:pt x="4288" y="13737"/>
                  </a:lnTo>
                  <a:lnTo>
                    <a:pt x="4499" y="13371"/>
                  </a:lnTo>
                  <a:lnTo>
                    <a:pt x="4691" y="12973"/>
                  </a:lnTo>
                  <a:lnTo>
                    <a:pt x="4901" y="12607"/>
                  </a:lnTo>
                  <a:lnTo>
                    <a:pt x="5094" y="12225"/>
                  </a:lnTo>
                  <a:lnTo>
                    <a:pt x="5321" y="11859"/>
                  </a:lnTo>
                  <a:lnTo>
                    <a:pt x="5566" y="11461"/>
                  </a:lnTo>
                  <a:lnTo>
                    <a:pt x="5794" y="11063"/>
                  </a:lnTo>
                  <a:lnTo>
                    <a:pt x="6056" y="10712"/>
                  </a:lnTo>
                  <a:lnTo>
                    <a:pt x="6319" y="10315"/>
                  </a:lnTo>
                  <a:lnTo>
                    <a:pt x="6564" y="9948"/>
                  </a:lnTo>
                  <a:lnTo>
                    <a:pt x="6862" y="9582"/>
                  </a:lnTo>
                  <a:lnTo>
                    <a:pt x="7124" y="9200"/>
                  </a:lnTo>
                  <a:lnTo>
                    <a:pt x="7422" y="8866"/>
                  </a:lnTo>
                  <a:lnTo>
                    <a:pt x="7719" y="8500"/>
                  </a:lnTo>
                  <a:lnTo>
                    <a:pt x="8017" y="8134"/>
                  </a:lnTo>
                  <a:lnTo>
                    <a:pt x="8314" y="7800"/>
                  </a:lnTo>
                  <a:lnTo>
                    <a:pt x="8612" y="7433"/>
                  </a:lnTo>
                  <a:lnTo>
                    <a:pt x="8927" y="7083"/>
                  </a:lnTo>
                  <a:lnTo>
                    <a:pt x="9225" y="6749"/>
                  </a:lnTo>
                  <a:lnTo>
                    <a:pt x="9522" y="6383"/>
                  </a:lnTo>
                  <a:lnTo>
                    <a:pt x="9820" y="6049"/>
                  </a:lnTo>
                  <a:lnTo>
                    <a:pt x="10082" y="5714"/>
                  </a:lnTo>
                  <a:lnTo>
                    <a:pt x="10380" y="5380"/>
                  </a:lnTo>
                  <a:lnTo>
                    <a:pt x="10642" y="5078"/>
                  </a:lnTo>
                  <a:lnTo>
                    <a:pt x="10923" y="4743"/>
                  </a:lnTo>
                  <a:lnTo>
                    <a:pt x="11220" y="4441"/>
                  </a:lnTo>
                  <a:lnTo>
                    <a:pt x="11483" y="4139"/>
                  </a:lnTo>
                  <a:lnTo>
                    <a:pt x="11990" y="3597"/>
                  </a:lnTo>
                  <a:lnTo>
                    <a:pt x="12445" y="3056"/>
                  </a:lnTo>
                  <a:lnTo>
                    <a:pt x="12848" y="2595"/>
                  </a:lnTo>
                  <a:lnTo>
                    <a:pt x="13251" y="2181"/>
                  </a:lnTo>
                  <a:lnTo>
                    <a:pt x="13548" y="1846"/>
                  </a:lnTo>
                  <a:lnTo>
                    <a:pt x="13986" y="1321"/>
                  </a:lnTo>
                  <a:lnTo>
                    <a:pt x="14143" y="1146"/>
                  </a:lnTo>
                  <a:lnTo>
                    <a:pt x="12288" y="0"/>
                  </a:lnTo>
                  <a:close/>
                  <a:moveTo>
                    <a:pt x="12288"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04" name="AutoShape 270"/>
            <p:cNvSpPr>
              <a:spLocks/>
            </p:cNvSpPr>
            <p:nvPr/>
          </p:nvSpPr>
          <p:spPr bwMode="auto">
            <a:xfrm flipH="1">
              <a:off x="209" y="255"/>
              <a:ext cx="51" cy="57"/>
            </a:xfrm>
            <a:custGeom>
              <a:avLst/>
              <a:gdLst>
                <a:gd name="T0" fmla="*/ 42 w 21600"/>
                <a:gd name="T1" fmla="*/ 0 h 21600"/>
                <a:gd name="T2" fmla="*/ 41 w 21600"/>
                <a:gd name="T3" fmla="*/ 1 h 21600"/>
                <a:gd name="T4" fmla="*/ 39 w 21600"/>
                <a:gd name="T5" fmla="*/ 4 h 21600"/>
                <a:gd name="T6" fmla="*/ 37 w 21600"/>
                <a:gd name="T7" fmla="*/ 6 h 21600"/>
                <a:gd name="T8" fmla="*/ 35 w 21600"/>
                <a:gd name="T9" fmla="*/ 8 h 21600"/>
                <a:gd name="T10" fmla="*/ 32 w 21600"/>
                <a:gd name="T11" fmla="*/ 10 h 21600"/>
                <a:gd name="T12" fmla="*/ 30 w 21600"/>
                <a:gd name="T13" fmla="*/ 13 h 21600"/>
                <a:gd name="T14" fmla="*/ 27 w 21600"/>
                <a:gd name="T15" fmla="*/ 16 h 21600"/>
                <a:gd name="T16" fmla="*/ 24 w 21600"/>
                <a:gd name="T17" fmla="*/ 19 h 21600"/>
                <a:gd name="T18" fmla="*/ 22 w 21600"/>
                <a:gd name="T19" fmla="*/ 22 h 21600"/>
                <a:gd name="T20" fmla="*/ 20 w 21600"/>
                <a:gd name="T21" fmla="*/ 24 h 21600"/>
                <a:gd name="T22" fmla="*/ 17 w 21600"/>
                <a:gd name="T23" fmla="*/ 27 h 21600"/>
                <a:gd name="T24" fmla="*/ 16 w 21600"/>
                <a:gd name="T25" fmla="*/ 30 h 21600"/>
                <a:gd name="T26" fmla="*/ 14 w 21600"/>
                <a:gd name="T27" fmla="*/ 32 h 21600"/>
                <a:gd name="T28" fmla="*/ 12 w 21600"/>
                <a:gd name="T29" fmla="*/ 34 h 21600"/>
                <a:gd name="T30" fmla="*/ 11 w 21600"/>
                <a:gd name="T31" fmla="*/ 36 h 21600"/>
                <a:gd name="T32" fmla="*/ 10 w 21600"/>
                <a:gd name="T33" fmla="*/ 38 h 21600"/>
                <a:gd name="T34" fmla="*/ 9 w 21600"/>
                <a:gd name="T35" fmla="*/ 40 h 21600"/>
                <a:gd name="T36" fmla="*/ 8 w 21600"/>
                <a:gd name="T37" fmla="*/ 42 h 21600"/>
                <a:gd name="T38" fmla="*/ 7 w 21600"/>
                <a:gd name="T39" fmla="*/ 44 h 21600"/>
                <a:gd name="T40" fmla="*/ 6 w 21600"/>
                <a:gd name="T41" fmla="*/ 46 h 21600"/>
                <a:gd name="T42" fmla="*/ 5 w 21600"/>
                <a:gd name="T43" fmla="*/ 48 h 21600"/>
                <a:gd name="T44" fmla="*/ 4 w 21600"/>
                <a:gd name="T45" fmla="*/ 50 h 21600"/>
                <a:gd name="T46" fmla="*/ 3 w 21600"/>
                <a:gd name="T47" fmla="*/ 51 h 21600"/>
                <a:gd name="T48" fmla="*/ 2 w 21600"/>
                <a:gd name="T49" fmla="*/ 53 h 21600"/>
                <a:gd name="T50" fmla="*/ 1 w 21600"/>
                <a:gd name="T51" fmla="*/ 55 h 21600"/>
                <a:gd name="T52" fmla="*/ 0 w 21600"/>
                <a:gd name="T53" fmla="*/ 57 h 21600"/>
                <a:gd name="T54" fmla="*/ 1 w 21600"/>
                <a:gd name="T55" fmla="*/ 56 h 21600"/>
                <a:gd name="T56" fmla="*/ 2 w 21600"/>
                <a:gd name="T57" fmla="*/ 56 h 21600"/>
                <a:gd name="T58" fmla="*/ 3 w 21600"/>
                <a:gd name="T59" fmla="*/ 55 h 21600"/>
                <a:gd name="T60" fmla="*/ 3 w 21600"/>
                <a:gd name="T61" fmla="*/ 54 h 21600"/>
                <a:gd name="T62" fmla="*/ 4 w 21600"/>
                <a:gd name="T63" fmla="*/ 54 h 21600"/>
                <a:gd name="T64" fmla="*/ 5 w 21600"/>
                <a:gd name="T65" fmla="*/ 53 h 21600"/>
                <a:gd name="T66" fmla="*/ 6 w 21600"/>
                <a:gd name="T67" fmla="*/ 53 h 21600"/>
                <a:gd name="T68" fmla="*/ 7 w 21600"/>
                <a:gd name="T69" fmla="*/ 52 h 21600"/>
                <a:gd name="T70" fmla="*/ 8 w 21600"/>
                <a:gd name="T71" fmla="*/ 51 h 21600"/>
                <a:gd name="T72" fmla="*/ 9 w 21600"/>
                <a:gd name="T73" fmla="*/ 50 h 21600"/>
                <a:gd name="T74" fmla="*/ 10 w 21600"/>
                <a:gd name="T75" fmla="*/ 50 h 21600"/>
                <a:gd name="T76" fmla="*/ 11 w 21600"/>
                <a:gd name="T77" fmla="*/ 49 h 21600"/>
                <a:gd name="T78" fmla="*/ 14 w 21600"/>
                <a:gd name="T79" fmla="*/ 47 h 21600"/>
                <a:gd name="T80" fmla="*/ 16 w 21600"/>
                <a:gd name="T81" fmla="*/ 45 h 21600"/>
                <a:gd name="T82" fmla="*/ 19 w 21600"/>
                <a:gd name="T83" fmla="*/ 43 h 21600"/>
                <a:gd name="T84" fmla="*/ 21 w 21600"/>
                <a:gd name="T85" fmla="*/ 41 h 21600"/>
                <a:gd name="T86" fmla="*/ 24 w 21600"/>
                <a:gd name="T87" fmla="*/ 39 h 21600"/>
                <a:gd name="T88" fmla="*/ 26 w 21600"/>
                <a:gd name="T89" fmla="*/ 37 h 21600"/>
                <a:gd name="T90" fmla="*/ 28 w 21600"/>
                <a:gd name="T91" fmla="*/ 35 h 21600"/>
                <a:gd name="T92" fmla="*/ 30 w 21600"/>
                <a:gd name="T93" fmla="*/ 33 h 21600"/>
                <a:gd name="T94" fmla="*/ 32 w 21600"/>
                <a:gd name="T95" fmla="*/ 31 h 21600"/>
                <a:gd name="T96" fmla="*/ 33 w 21600"/>
                <a:gd name="T97" fmla="*/ 29 h 21600"/>
                <a:gd name="T98" fmla="*/ 35 w 21600"/>
                <a:gd name="T99" fmla="*/ 27 h 21600"/>
                <a:gd name="T100" fmla="*/ 37 w 21600"/>
                <a:gd name="T101" fmla="*/ 25 h 21600"/>
                <a:gd name="T102" fmla="*/ 39 w 21600"/>
                <a:gd name="T103" fmla="*/ 24 h 21600"/>
                <a:gd name="T104" fmla="*/ 41 w 21600"/>
                <a:gd name="T105" fmla="*/ 22 h 21600"/>
                <a:gd name="T106" fmla="*/ 42 w 21600"/>
                <a:gd name="T107" fmla="*/ 20 h 21600"/>
                <a:gd name="T108" fmla="*/ 44 w 21600"/>
                <a:gd name="T109" fmla="*/ 19 h 21600"/>
                <a:gd name="T110" fmla="*/ 47 w 21600"/>
                <a:gd name="T111" fmla="*/ 16 h 21600"/>
                <a:gd name="T112" fmla="*/ 49 w 21600"/>
                <a:gd name="T113" fmla="*/ 14 h 21600"/>
                <a:gd name="T114" fmla="*/ 51 w 21600"/>
                <a:gd name="T115" fmla="*/ 12 h 21600"/>
                <a:gd name="T116" fmla="*/ 42 w 21600"/>
                <a:gd name="T117" fmla="*/ 0 h 21600"/>
                <a:gd name="T118" fmla="*/ 42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17960" y="0"/>
                  </a:moveTo>
                  <a:lnTo>
                    <a:pt x="17514" y="402"/>
                  </a:lnTo>
                  <a:lnTo>
                    <a:pt x="16312" y="1485"/>
                  </a:lnTo>
                  <a:lnTo>
                    <a:pt x="15556" y="2197"/>
                  </a:lnTo>
                  <a:lnTo>
                    <a:pt x="14629" y="3064"/>
                  </a:lnTo>
                  <a:lnTo>
                    <a:pt x="13633" y="3961"/>
                  </a:lnTo>
                  <a:lnTo>
                    <a:pt x="12603" y="4951"/>
                  </a:lnTo>
                  <a:lnTo>
                    <a:pt x="11504" y="6003"/>
                  </a:lnTo>
                  <a:lnTo>
                    <a:pt x="10371" y="7056"/>
                  </a:lnTo>
                  <a:lnTo>
                    <a:pt x="9341" y="8170"/>
                  </a:lnTo>
                  <a:lnTo>
                    <a:pt x="8345" y="9253"/>
                  </a:lnTo>
                  <a:lnTo>
                    <a:pt x="7383" y="10243"/>
                  </a:lnTo>
                  <a:lnTo>
                    <a:pt x="6593" y="11233"/>
                  </a:lnTo>
                  <a:lnTo>
                    <a:pt x="5872" y="12131"/>
                  </a:lnTo>
                  <a:lnTo>
                    <a:pt x="5288" y="12935"/>
                  </a:lnTo>
                  <a:lnTo>
                    <a:pt x="4842" y="13709"/>
                  </a:lnTo>
                  <a:lnTo>
                    <a:pt x="4361" y="14483"/>
                  </a:lnTo>
                  <a:lnTo>
                    <a:pt x="3846" y="15225"/>
                  </a:lnTo>
                  <a:lnTo>
                    <a:pt x="3400" y="15999"/>
                  </a:lnTo>
                  <a:lnTo>
                    <a:pt x="2953" y="16772"/>
                  </a:lnTo>
                  <a:lnTo>
                    <a:pt x="2472" y="17484"/>
                  </a:lnTo>
                  <a:lnTo>
                    <a:pt x="2095" y="18134"/>
                  </a:lnTo>
                  <a:lnTo>
                    <a:pt x="1717" y="18784"/>
                  </a:lnTo>
                  <a:lnTo>
                    <a:pt x="1305" y="19372"/>
                  </a:lnTo>
                  <a:lnTo>
                    <a:pt x="996" y="19898"/>
                  </a:lnTo>
                  <a:lnTo>
                    <a:pt x="446" y="20764"/>
                  </a:lnTo>
                  <a:lnTo>
                    <a:pt x="0" y="21600"/>
                  </a:lnTo>
                  <a:lnTo>
                    <a:pt x="343" y="21352"/>
                  </a:lnTo>
                  <a:lnTo>
                    <a:pt x="790" y="21074"/>
                  </a:lnTo>
                  <a:lnTo>
                    <a:pt x="1065" y="20888"/>
                  </a:lnTo>
                  <a:lnTo>
                    <a:pt x="1374" y="20641"/>
                  </a:lnTo>
                  <a:lnTo>
                    <a:pt x="1717" y="20486"/>
                  </a:lnTo>
                  <a:lnTo>
                    <a:pt x="2095" y="20177"/>
                  </a:lnTo>
                  <a:lnTo>
                    <a:pt x="2472" y="19960"/>
                  </a:lnTo>
                  <a:lnTo>
                    <a:pt x="2953" y="19712"/>
                  </a:lnTo>
                  <a:lnTo>
                    <a:pt x="3400" y="19403"/>
                  </a:lnTo>
                  <a:lnTo>
                    <a:pt x="3846" y="19062"/>
                  </a:lnTo>
                  <a:lnTo>
                    <a:pt x="4327" y="18784"/>
                  </a:lnTo>
                  <a:lnTo>
                    <a:pt x="4842" y="18413"/>
                  </a:lnTo>
                  <a:lnTo>
                    <a:pt x="5803" y="17701"/>
                  </a:lnTo>
                  <a:lnTo>
                    <a:pt x="6868" y="17020"/>
                  </a:lnTo>
                  <a:lnTo>
                    <a:pt x="7898" y="16246"/>
                  </a:lnTo>
                  <a:lnTo>
                    <a:pt x="8997" y="15473"/>
                  </a:lnTo>
                  <a:lnTo>
                    <a:pt x="9993" y="14699"/>
                  </a:lnTo>
                  <a:lnTo>
                    <a:pt x="10989" y="13956"/>
                  </a:lnTo>
                  <a:lnTo>
                    <a:pt x="11813" y="13183"/>
                  </a:lnTo>
                  <a:lnTo>
                    <a:pt x="12603" y="12471"/>
                  </a:lnTo>
                  <a:lnTo>
                    <a:pt x="13393" y="11697"/>
                  </a:lnTo>
                  <a:lnTo>
                    <a:pt x="14114" y="11017"/>
                  </a:lnTo>
                  <a:lnTo>
                    <a:pt x="14904" y="10305"/>
                  </a:lnTo>
                  <a:lnTo>
                    <a:pt x="15659" y="9593"/>
                  </a:lnTo>
                  <a:lnTo>
                    <a:pt x="16449" y="8943"/>
                  </a:lnTo>
                  <a:lnTo>
                    <a:pt x="17170" y="8293"/>
                  </a:lnTo>
                  <a:lnTo>
                    <a:pt x="17891" y="7644"/>
                  </a:lnTo>
                  <a:lnTo>
                    <a:pt x="18612" y="7056"/>
                  </a:lnTo>
                  <a:lnTo>
                    <a:pt x="19780" y="6065"/>
                  </a:lnTo>
                  <a:lnTo>
                    <a:pt x="20776" y="5292"/>
                  </a:lnTo>
                  <a:lnTo>
                    <a:pt x="21600" y="4580"/>
                  </a:lnTo>
                  <a:lnTo>
                    <a:pt x="17960" y="0"/>
                  </a:lnTo>
                  <a:close/>
                  <a:moveTo>
                    <a:pt x="17960"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05" name="AutoShape 271"/>
            <p:cNvSpPr>
              <a:spLocks/>
            </p:cNvSpPr>
            <p:nvPr/>
          </p:nvSpPr>
          <p:spPr bwMode="auto">
            <a:xfrm flipH="1">
              <a:off x="72" y="98"/>
              <a:ext cx="27" cy="37"/>
            </a:xfrm>
            <a:custGeom>
              <a:avLst/>
              <a:gdLst>
                <a:gd name="T0" fmla="*/ 0 w 21600"/>
                <a:gd name="T1" fmla="*/ 23 h 21600"/>
                <a:gd name="T2" fmla="*/ 20 w 21600"/>
                <a:gd name="T3" fmla="*/ 0 h 21600"/>
                <a:gd name="T4" fmla="*/ 27 w 21600"/>
                <a:gd name="T5" fmla="*/ 8 h 21600"/>
                <a:gd name="T6" fmla="*/ 2 w 21600"/>
                <a:gd name="T7" fmla="*/ 37 h 21600"/>
                <a:gd name="T8" fmla="*/ 0 w 21600"/>
                <a:gd name="T9" fmla="*/ 23 h 21600"/>
                <a:gd name="T10" fmla="*/ 0 w 21600"/>
                <a:gd name="T11" fmla="*/ 23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3303"/>
                  </a:moveTo>
                  <a:lnTo>
                    <a:pt x="15797" y="0"/>
                  </a:lnTo>
                  <a:lnTo>
                    <a:pt x="21600" y="4913"/>
                  </a:lnTo>
                  <a:lnTo>
                    <a:pt x="1612" y="21600"/>
                  </a:lnTo>
                  <a:lnTo>
                    <a:pt x="0" y="13303"/>
                  </a:lnTo>
                  <a:close/>
                  <a:moveTo>
                    <a:pt x="0" y="13303"/>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grpSp>
          <p:nvGrpSpPr>
            <p:cNvPr id="5" name="Group 272"/>
            <p:cNvGrpSpPr>
              <a:grpSpLocks/>
            </p:cNvGrpSpPr>
            <p:nvPr/>
          </p:nvGrpSpPr>
          <p:grpSpPr bwMode="auto">
            <a:xfrm>
              <a:off x="59" y="29"/>
              <a:ext cx="222" cy="303"/>
              <a:chOff x="0" y="0"/>
              <a:chExt cx="221" cy="303"/>
            </a:xfrm>
          </p:grpSpPr>
          <p:sp>
            <p:nvSpPr>
              <p:cNvPr id="107" name="AutoShape 273"/>
              <p:cNvSpPr>
                <a:spLocks/>
              </p:cNvSpPr>
              <p:nvPr/>
            </p:nvSpPr>
            <p:spPr bwMode="auto">
              <a:xfrm flipH="1">
                <a:off x="13" y="7"/>
                <a:ext cx="192" cy="280"/>
              </a:xfrm>
              <a:custGeom>
                <a:avLst/>
                <a:gdLst>
                  <a:gd name="T0" fmla="*/ 8 w 21600"/>
                  <a:gd name="T1" fmla="*/ 0 h 21600"/>
                  <a:gd name="T2" fmla="*/ 192 w 21600"/>
                  <a:gd name="T3" fmla="*/ 0 h 21600"/>
                  <a:gd name="T4" fmla="*/ 192 w 21600"/>
                  <a:gd name="T5" fmla="*/ 161 h 21600"/>
                  <a:gd name="T6" fmla="*/ 161 w 21600"/>
                  <a:gd name="T7" fmla="*/ 229 h 21600"/>
                  <a:gd name="T8" fmla="*/ 123 w 21600"/>
                  <a:gd name="T9" fmla="*/ 272 h 21600"/>
                  <a:gd name="T10" fmla="*/ 100 w 21600"/>
                  <a:gd name="T11" fmla="*/ 280 h 21600"/>
                  <a:gd name="T12" fmla="*/ 69 w 21600"/>
                  <a:gd name="T13" fmla="*/ 263 h 21600"/>
                  <a:gd name="T14" fmla="*/ 23 w 21600"/>
                  <a:gd name="T15" fmla="*/ 204 h 21600"/>
                  <a:gd name="T16" fmla="*/ 8 w 21600"/>
                  <a:gd name="T17" fmla="*/ 136 h 21600"/>
                  <a:gd name="T18" fmla="*/ 0 w 21600"/>
                  <a:gd name="T19" fmla="*/ 51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864" y="0"/>
                    </a:moveTo>
                    <a:lnTo>
                      <a:pt x="21600" y="0"/>
                    </a:lnTo>
                    <a:lnTo>
                      <a:pt x="21600" y="12436"/>
                    </a:lnTo>
                    <a:lnTo>
                      <a:pt x="18144" y="17673"/>
                    </a:lnTo>
                    <a:lnTo>
                      <a:pt x="13824" y="20945"/>
                    </a:lnTo>
                    <a:lnTo>
                      <a:pt x="11232" y="21600"/>
                    </a:lnTo>
                    <a:lnTo>
                      <a:pt x="7776" y="20291"/>
                    </a:lnTo>
                    <a:lnTo>
                      <a:pt x="2592" y="15709"/>
                    </a:lnTo>
                    <a:lnTo>
                      <a:pt x="864" y="10473"/>
                    </a:lnTo>
                    <a:lnTo>
                      <a:pt x="0" y="3927"/>
                    </a:lnTo>
                    <a:lnTo>
                      <a:pt x="0" y="0"/>
                    </a:lnTo>
                  </a:path>
                </a:pathLst>
              </a:custGeom>
              <a:solidFill>
                <a:srgbClr val="FFFFFF"/>
              </a:solidFill>
              <a:ln w="12700">
                <a:solidFill>
                  <a:schemeClr val="tx1"/>
                </a:solid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grpSp>
            <p:nvGrpSpPr>
              <p:cNvPr id="6" name="Group 274"/>
              <p:cNvGrpSpPr>
                <a:grpSpLocks/>
              </p:cNvGrpSpPr>
              <p:nvPr/>
            </p:nvGrpSpPr>
            <p:grpSpPr bwMode="auto">
              <a:xfrm>
                <a:off x="0" y="0"/>
                <a:ext cx="221" cy="303"/>
                <a:chOff x="0" y="0"/>
                <a:chExt cx="221" cy="303"/>
              </a:xfrm>
            </p:grpSpPr>
            <p:sp>
              <p:nvSpPr>
                <p:cNvPr id="109" name="AutoShape 275"/>
                <p:cNvSpPr>
                  <a:spLocks/>
                </p:cNvSpPr>
                <p:nvPr/>
              </p:nvSpPr>
              <p:spPr bwMode="auto">
                <a:xfrm flipH="1">
                  <a:off x="110" y="155"/>
                  <a:ext cx="66" cy="95"/>
                </a:xfrm>
                <a:custGeom>
                  <a:avLst/>
                  <a:gdLst>
                    <a:gd name="T0" fmla="*/ 0 w 21600"/>
                    <a:gd name="T1" fmla="*/ 0 h 21600"/>
                    <a:gd name="T2" fmla="*/ 66 w 21600"/>
                    <a:gd name="T3" fmla="*/ 1 h 21600"/>
                    <a:gd name="T4" fmla="*/ 66 w 21600"/>
                    <a:gd name="T5" fmla="*/ 95 h 21600"/>
                    <a:gd name="T6" fmla="*/ 25 w 21600"/>
                    <a:gd name="T7" fmla="*/ 43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232"/>
                      </a:lnTo>
                      <a:lnTo>
                        <a:pt x="21600" y="21600"/>
                      </a:lnTo>
                      <a:lnTo>
                        <a:pt x="8037" y="9743"/>
                      </a:lnTo>
                      <a:lnTo>
                        <a:pt x="0" y="0"/>
                      </a:lnTo>
                      <a:close/>
                      <a:moveTo>
                        <a:pt x="0" y="0"/>
                      </a:moveTo>
                    </a:path>
                  </a:pathLst>
                </a:custGeom>
                <a:solidFill>
                  <a:srgbClr val="DDDDDD"/>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10" name="AutoShape 276"/>
                <p:cNvSpPr>
                  <a:spLocks/>
                </p:cNvSpPr>
                <p:nvPr/>
              </p:nvSpPr>
              <p:spPr bwMode="auto">
                <a:xfrm flipH="1">
                  <a:off x="31" y="42"/>
                  <a:ext cx="73" cy="103"/>
                </a:xfrm>
                <a:custGeom>
                  <a:avLst/>
                  <a:gdLst>
                    <a:gd name="T0" fmla="*/ 2 w 21600"/>
                    <a:gd name="T1" fmla="*/ 0 h 21600"/>
                    <a:gd name="T2" fmla="*/ 0 w 21600"/>
                    <a:gd name="T3" fmla="*/ 103 h 21600"/>
                    <a:gd name="T4" fmla="*/ 73 w 21600"/>
                    <a:gd name="T5" fmla="*/ 103 h 21600"/>
                    <a:gd name="T6" fmla="*/ 73 w 21600"/>
                    <a:gd name="T7" fmla="*/ 1 h 21600"/>
                    <a:gd name="T8" fmla="*/ 2 w 21600"/>
                    <a:gd name="T9" fmla="*/ 0 h 21600"/>
                    <a:gd name="T10" fmla="*/ 2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44" y="0"/>
                      </a:moveTo>
                      <a:lnTo>
                        <a:pt x="0" y="21504"/>
                      </a:lnTo>
                      <a:lnTo>
                        <a:pt x="21477" y="21600"/>
                      </a:lnTo>
                      <a:lnTo>
                        <a:pt x="21600" y="240"/>
                      </a:lnTo>
                      <a:lnTo>
                        <a:pt x="644" y="0"/>
                      </a:lnTo>
                      <a:close/>
                      <a:moveTo>
                        <a:pt x="644" y="0"/>
                      </a:moveTo>
                    </a:path>
                  </a:pathLst>
                </a:custGeom>
                <a:solidFill>
                  <a:srgbClr val="DDDDDD"/>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11" name="AutoShape 277"/>
                <p:cNvSpPr>
                  <a:spLocks/>
                </p:cNvSpPr>
                <p:nvPr/>
              </p:nvSpPr>
              <p:spPr bwMode="auto">
                <a:xfrm flipH="1">
                  <a:off x="0" y="0"/>
                  <a:ext cx="221" cy="303"/>
                </a:xfrm>
                <a:custGeom>
                  <a:avLst/>
                  <a:gdLst>
                    <a:gd name="T0" fmla="*/ 0 w 21600"/>
                    <a:gd name="T1" fmla="*/ 0 h 21600"/>
                    <a:gd name="T2" fmla="*/ 202 w 21600"/>
                    <a:gd name="T3" fmla="*/ 21 h 21600"/>
                    <a:gd name="T4" fmla="*/ 202 w 21600"/>
                    <a:gd name="T5" fmla="*/ 118 h 21600"/>
                    <a:gd name="T6" fmla="*/ 200 w 21600"/>
                    <a:gd name="T7" fmla="*/ 150 h 21600"/>
                    <a:gd name="T8" fmla="*/ 197 w 21600"/>
                    <a:gd name="T9" fmla="*/ 168 h 21600"/>
                    <a:gd name="T10" fmla="*/ 194 w 21600"/>
                    <a:gd name="T11" fmla="*/ 183 h 21600"/>
                    <a:gd name="T12" fmla="*/ 191 w 21600"/>
                    <a:gd name="T13" fmla="*/ 194 h 21600"/>
                    <a:gd name="T14" fmla="*/ 189 w 21600"/>
                    <a:gd name="T15" fmla="*/ 203 h 21600"/>
                    <a:gd name="T16" fmla="*/ 185 w 21600"/>
                    <a:gd name="T17" fmla="*/ 211 h 21600"/>
                    <a:gd name="T18" fmla="*/ 182 w 21600"/>
                    <a:gd name="T19" fmla="*/ 217 h 21600"/>
                    <a:gd name="T20" fmla="*/ 178 w 21600"/>
                    <a:gd name="T21" fmla="*/ 224 h 21600"/>
                    <a:gd name="T22" fmla="*/ 174 w 21600"/>
                    <a:gd name="T23" fmla="*/ 231 h 21600"/>
                    <a:gd name="T24" fmla="*/ 170 w 21600"/>
                    <a:gd name="T25" fmla="*/ 237 h 21600"/>
                    <a:gd name="T26" fmla="*/ 166 w 21600"/>
                    <a:gd name="T27" fmla="*/ 242 h 21600"/>
                    <a:gd name="T28" fmla="*/ 163 w 21600"/>
                    <a:gd name="T29" fmla="*/ 246 h 21600"/>
                    <a:gd name="T30" fmla="*/ 158 w 21600"/>
                    <a:gd name="T31" fmla="*/ 250 h 21600"/>
                    <a:gd name="T32" fmla="*/ 151 w 21600"/>
                    <a:gd name="T33" fmla="*/ 256 h 21600"/>
                    <a:gd name="T34" fmla="*/ 149 w 21600"/>
                    <a:gd name="T35" fmla="*/ 258 h 21600"/>
                    <a:gd name="T36" fmla="*/ 146 w 21600"/>
                    <a:gd name="T37" fmla="*/ 259 h 21600"/>
                    <a:gd name="T38" fmla="*/ 144 w 21600"/>
                    <a:gd name="T39" fmla="*/ 261 h 21600"/>
                    <a:gd name="T40" fmla="*/ 142 w 21600"/>
                    <a:gd name="T41" fmla="*/ 263 h 21600"/>
                    <a:gd name="T42" fmla="*/ 139 w 21600"/>
                    <a:gd name="T43" fmla="*/ 265 h 21600"/>
                    <a:gd name="T44" fmla="*/ 137 w 21600"/>
                    <a:gd name="T45" fmla="*/ 266 h 21600"/>
                    <a:gd name="T46" fmla="*/ 134 w 21600"/>
                    <a:gd name="T47" fmla="*/ 268 h 21600"/>
                    <a:gd name="T48" fmla="*/ 132 w 21600"/>
                    <a:gd name="T49" fmla="*/ 269 h 21600"/>
                    <a:gd name="T50" fmla="*/ 130 w 21600"/>
                    <a:gd name="T51" fmla="*/ 271 h 21600"/>
                    <a:gd name="T52" fmla="*/ 125 w 21600"/>
                    <a:gd name="T53" fmla="*/ 274 h 21600"/>
                    <a:gd name="T54" fmla="*/ 121 w 21600"/>
                    <a:gd name="T55" fmla="*/ 276 h 21600"/>
                    <a:gd name="T56" fmla="*/ 118 w 21600"/>
                    <a:gd name="T57" fmla="*/ 278 h 21600"/>
                    <a:gd name="T58" fmla="*/ 114 w 21600"/>
                    <a:gd name="T59" fmla="*/ 280 h 21600"/>
                    <a:gd name="T60" fmla="*/ 115 w 21600"/>
                    <a:gd name="T61" fmla="*/ 303 h 21600"/>
                    <a:gd name="T62" fmla="*/ 119 w 21600"/>
                    <a:gd name="T63" fmla="*/ 301 h 21600"/>
                    <a:gd name="T64" fmla="*/ 122 w 21600"/>
                    <a:gd name="T65" fmla="*/ 300 h 21600"/>
                    <a:gd name="T66" fmla="*/ 126 w 21600"/>
                    <a:gd name="T67" fmla="*/ 297 h 21600"/>
                    <a:gd name="T68" fmla="*/ 130 w 21600"/>
                    <a:gd name="T69" fmla="*/ 295 h 21600"/>
                    <a:gd name="T70" fmla="*/ 132 w 21600"/>
                    <a:gd name="T71" fmla="*/ 294 h 21600"/>
                    <a:gd name="T72" fmla="*/ 135 w 21600"/>
                    <a:gd name="T73" fmla="*/ 292 h 21600"/>
                    <a:gd name="T74" fmla="*/ 138 w 21600"/>
                    <a:gd name="T75" fmla="*/ 290 h 21600"/>
                    <a:gd name="T76" fmla="*/ 141 w 21600"/>
                    <a:gd name="T77" fmla="*/ 288 h 21600"/>
                    <a:gd name="T78" fmla="*/ 144 w 21600"/>
                    <a:gd name="T79" fmla="*/ 286 h 21600"/>
                    <a:gd name="T80" fmla="*/ 147 w 21600"/>
                    <a:gd name="T81" fmla="*/ 283 h 21600"/>
                    <a:gd name="T82" fmla="*/ 150 w 21600"/>
                    <a:gd name="T83" fmla="*/ 281 h 21600"/>
                    <a:gd name="T84" fmla="*/ 153 w 21600"/>
                    <a:gd name="T85" fmla="*/ 278 h 21600"/>
                    <a:gd name="T86" fmla="*/ 158 w 21600"/>
                    <a:gd name="T87" fmla="*/ 274 h 21600"/>
                    <a:gd name="T88" fmla="*/ 165 w 21600"/>
                    <a:gd name="T89" fmla="*/ 268 h 21600"/>
                    <a:gd name="T90" fmla="*/ 171 w 21600"/>
                    <a:gd name="T91" fmla="*/ 262 h 21600"/>
                    <a:gd name="T92" fmla="*/ 177 w 21600"/>
                    <a:gd name="T93" fmla="*/ 254 h 21600"/>
                    <a:gd name="T94" fmla="*/ 183 w 21600"/>
                    <a:gd name="T95" fmla="*/ 247 h 21600"/>
                    <a:gd name="T96" fmla="*/ 189 w 21600"/>
                    <a:gd name="T97" fmla="*/ 238 h 21600"/>
                    <a:gd name="T98" fmla="*/ 191 w 21600"/>
                    <a:gd name="T99" fmla="*/ 234 h 21600"/>
                    <a:gd name="T100" fmla="*/ 193 w 21600"/>
                    <a:gd name="T101" fmla="*/ 229 h 21600"/>
                    <a:gd name="T102" fmla="*/ 196 w 21600"/>
                    <a:gd name="T103" fmla="*/ 224 h 21600"/>
                    <a:gd name="T104" fmla="*/ 197 w 21600"/>
                    <a:gd name="T105" fmla="*/ 219 h 21600"/>
                    <a:gd name="T106" fmla="*/ 201 w 21600"/>
                    <a:gd name="T107" fmla="*/ 209 h 21600"/>
                    <a:gd name="T108" fmla="*/ 205 w 21600"/>
                    <a:gd name="T109" fmla="*/ 198 h 21600"/>
                    <a:gd name="T110" fmla="*/ 207 w 21600"/>
                    <a:gd name="T111" fmla="*/ 187 h 21600"/>
                    <a:gd name="T112" fmla="*/ 210 w 21600"/>
                    <a:gd name="T113" fmla="*/ 175 h 21600"/>
                    <a:gd name="T114" fmla="*/ 214 w 21600"/>
                    <a:gd name="T115" fmla="*/ 151 h 21600"/>
                    <a:gd name="T116" fmla="*/ 217 w 21600"/>
                    <a:gd name="T117" fmla="*/ 117 h 21600"/>
                    <a:gd name="T118" fmla="*/ 221 w 21600"/>
                    <a:gd name="T119" fmla="*/ 64 h 21600"/>
                    <a:gd name="T120" fmla="*/ 220 w 21600"/>
                    <a:gd name="T121" fmla="*/ 20 h 21600"/>
                    <a:gd name="T122" fmla="*/ 219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21386" y="0"/>
                      </a:moveTo>
                      <a:lnTo>
                        <a:pt x="0" y="0"/>
                      </a:lnTo>
                      <a:lnTo>
                        <a:pt x="1739" y="1531"/>
                      </a:lnTo>
                      <a:lnTo>
                        <a:pt x="19729" y="1531"/>
                      </a:lnTo>
                      <a:lnTo>
                        <a:pt x="19841" y="5178"/>
                      </a:lnTo>
                      <a:lnTo>
                        <a:pt x="19759" y="8419"/>
                      </a:lnTo>
                      <a:lnTo>
                        <a:pt x="19627" y="9998"/>
                      </a:lnTo>
                      <a:lnTo>
                        <a:pt x="19515" y="10723"/>
                      </a:lnTo>
                      <a:lnTo>
                        <a:pt x="19393" y="11407"/>
                      </a:lnTo>
                      <a:lnTo>
                        <a:pt x="19261" y="12009"/>
                      </a:lnTo>
                      <a:lnTo>
                        <a:pt x="19129" y="12530"/>
                      </a:lnTo>
                      <a:lnTo>
                        <a:pt x="18976" y="13010"/>
                      </a:lnTo>
                      <a:lnTo>
                        <a:pt x="18854" y="13442"/>
                      </a:lnTo>
                      <a:lnTo>
                        <a:pt x="18702" y="13833"/>
                      </a:lnTo>
                      <a:lnTo>
                        <a:pt x="18569" y="14175"/>
                      </a:lnTo>
                      <a:lnTo>
                        <a:pt x="18427" y="14484"/>
                      </a:lnTo>
                      <a:lnTo>
                        <a:pt x="18275" y="14761"/>
                      </a:lnTo>
                      <a:lnTo>
                        <a:pt x="18122" y="15021"/>
                      </a:lnTo>
                      <a:lnTo>
                        <a:pt x="17949" y="15258"/>
                      </a:lnTo>
                      <a:lnTo>
                        <a:pt x="17776" y="15502"/>
                      </a:lnTo>
                      <a:lnTo>
                        <a:pt x="17603" y="15738"/>
                      </a:lnTo>
                      <a:lnTo>
                        <a:pt x="17390" y="15966"/>
                      </a:lnTo>
                      <a:lnTo>
                        <a:pt x="17197" y="16218"/>
                      </a:lnTo>
                      <a:lnTo>
                        <a:pt x="16963" y="16479"/>
                      </a:lnTo>
                      <a:lnTo>
                        <a:pt x="16708" y="16772"/>
                      </a:lnTo>
                      <a:lnTo>
                        <a:pt x="16597" y="16910"/>
                      </a:lnTo>
                      <a:lnTo>
                        <a:pt x="16434" y="17065"/>
                      </a:lnTo>
                      <a:lnTo>
                        <a:pt x="16261" y="17220"/>
                      </a:lnTo>
                      <a:lnTo>
                        <a:pt x="16088" y="17358"/>
                      </a:lnTo>
                      <a:lnTo>
                        <a:pt x="15895" y="17513"/>
                      </a:lnTo>
                      <a:lnTo>
                        <a:pt x="15681" y="17659"/>
                      </a:lnTo>
                      <a:lnTo>
                        <a:pt x="15468" y="17814"/>
                      </a:lnTo>
                      <a:lnTo>
                        <a:pt x="15254" y="17953"/>
                      </a:lnTo>
                      <a:lnTo>
                        <a:pt x="14797" y="18229"/>
                      </a:lnTo>
                      <a:lnTo>
                        <a:pt x="14675" y="18286"/>
                      </a:lnTo>
                      <a:lnTo>
                        <a:pt x="14563" y="18368"/>
                      </a:lnTo>
                      <a:lnTo>
                        <a:pt x="14431" y="18433"/>
                      </a:lnTo>
                      <a:lnTo>
                        <a:pt x="14308" y="18490"/>
                      </a:lnTo>
                      <a:lnTo>
                        <a:pt x="14197" y="18555"/>
                      </a:lnTo>
                      <a:lnTo>
                        <a:pt x="14075" y="18612"/>
                      </a:lnTo>
                      <a:lnTo>
                        <a:pt x="13942" y="18693"/>
                      </a:lnTo>
                      <a:lnTo>
                        <a:pt x="13831" y="18750"/>
                      </a:lnTo>
                      <a:lnTo>
                        <a:pt x="13708" y="18799"/>
                      </a:lnTo>
                      <a:lnTo>
                        <a:pt x="13597" y="18864"/>
                      </a:lnTo>
                      <a:lnTo>
                        <a:pt x="13485" y="18921"/>
                      </a:lnTo>
                      <a:lnTo>
                        <a:pt x="13342" y="18987"/>
                      </a:lnTo>
                      <a:lnTo>
                        <a:pt x="13231" y="19052"/>
                      </a:lnTo>
                      <a:lnTo>
                        <a:pt x="13108" y="19092"/>
                      </a:lnTo>
                      <a:lnTo>
                        <a:pt x="12997" y="19157"/>
                      </a:lnTo>
                      <a:lnTo>
                        <a:pt x="12885" y="19206"/>
                      </a:lnTo>
                      <a:lnTo>
                        <a:pt x="12783" y="19247"/>
                      </a:lnTo>
                      <a:lnTo>
                        <a:pt x="12671" y="19296"/>
                      </a:lnTo>
                      <a:lnTo>
                        <a:pt x="12458" y="19402"/>
                      </a:lnTo>
                      <a:lnTo>
                        <a:pt x="12244" y="19499"/>
                      </a:lnTo>
                      <a:lnTo>
                        <a:pt x="12051" y="19573"/>
                      </a:lnTo>
                      <a:lnTo>
                        <a:pt x="11858" y="19654"/>
                      </a:lnTo>
                      <a:lnTo>
                        <a:pt x="11705" y="19711"/>
                      </a:lnTo>
                      <a:lnTo>
                        <a:pt x="11542" y="19793"/>
                      </a:lnTo>
                      <a:lnTo>
                        <a:pt x="11410" y="19841"/>
                      </a:lnTo>
                      <a:lnTo>
                        <a:pt x="11176" y="19931"/>
                      </a:lnTo>
                      <a:lnTo>
                        <a:pt x="10983" y="20004"/>
                      </a:lnTo>
                      <a:lnTo>
                        <a:pt x="11237" y="21600"/>
                      </a:lnTo>
                      <a:lnTo>
                        <a:pt x="11471" y="21527"/>
                      </a:lnTo>
                      <a:lnTo>
                        <a:pt x="11603" y="21478"/>
                      </a:lnTo>
                      <a:lnTo>
                        <a:pt x="11736" y="21413"/>
                      </a:lnTo>
                      <a:lnTo>
                        <a:pt x="11919" y="21356"/>
                      </a:lnTo>
                      <a:lnTo>
                        <a:pt x="12112" y="21274"/>
                      </a:lnTo>
                      <a:lnTo>
                        <a:pt x="12315" y="21185"/>
                      </a:lnTo>
                      <a:lnTo>
                        <a:pt x="12549" y="21095"/>
                      </a:lnTo>
                      <a:lnTo>
                        <a:pt x="12671" y="21046"/>
                      </a:lnTo>
                      <a:lnTo>
                        <a:pt x="12783" y="20981"/>
                      </a:lnTo>
                      <a:lnTo>
                        <a:pt x="12915" y="20924"/>
                      </a:lnTo>
                      <a:lnTo>
                        <a:pt x="13037" y="20875"/>
                      </a:lnTo>
                      <a:lnTo>
                        <a:pt x="13190" y="20794"/>
                      </a:lnTo>
                      <a:lnTo>
                        <a:pt x="13302" y="20737"/>
                      </a:lnTo>
                      <a:lnTo>
                        <a:pt x="13464" y="20672"/>
                      </a:lnTo>
                      <a:lnTo>
                        <a:pt x="13597" y="20599"/>
                      </a:lnTo>
                      <a:lnTo>
                        <a:pt x="13749" y="20533"/>
                      </a:lnTo>
                      <a:lnTo>
                        <a:pt x="13881" y="20460"/>
                      </a:lnTo>
                      <a:lnTo>
                        <a:pt x="14044" y="20379"/>
                      </a:lnTo>
                      <a:lnTo>
                        <a:pt x="14197" y="20289"/>
                      </a:lnTo>
                      <a:lnTo>
                        <a:pt x="14349" y="20208"/>
                      </a:lnTo>
                      <a:lnTo>
                        <a:pt x="14502" y="20134"/>
                      </a:lnTo>
                      <a:lnTo>
                        <a:pt x="14664" y="20037"/>
                      </a:lnTo>
                      <a:lnTo>
                        <a:pt x="14817" y="19947"/>
                      </a:lnTo>
                      <a:lnTo>
                        <a:pt x="14969" y="19850"/>
                      </a:lnTo>
                      <a:lnTo>
                        <a:pt x="15122" y="19760"/>
                      </a:lnTo>
                      <a:lnTo>
                        <a:pt x="15447" y="19556"/>
                      </a:lnTo>
                      <a:lnTo>
                        <a:pt x="15763" y="19345"/>
                      </a:lnTo>
                      <a:lnTo>
                        <a:pt x="16088" y="19125"/>
                      </a:lnTo>
                      <a:lnTo>
                        <a:pt x="16403" y="18897"/>
                      </a:lnTo>
                      <a:lnTo>
                        <a:pt x="16708" y="18645"/>
                      </a:lnTo>
                      <a:lnTo>
                        <a:pt x="17014" y="18400"/>
                      </a:lnTo>
                      <a:lnTo>
                        <a:pt x="17329" y="18132"/>
                      </a:lnTo>
                      <a:lnTo>
                        <a:pt x="17614" y="17855"/>
                      </a:lnTo>
                      <a:lnTo>
                        <a:pt x="17888" y="17578"/>
                      </a:lnTo>
                      <a:lnTo>
                        <a:pt x="18163" y="17285"/>
                      </a:lnTo>
                      <a:lnTo>
                        <a:pt x="18427" y="16975"/>
                      </a:lnTo>
                      <a:lnTo>
                        <a:pt x="18549" y="16821"/>
                      </a:lnTo>
                      <a:lnTo>
                        <a:pt x="18661" y="16666"/>
                      </a:lnTo>
                      <a:lnTo>
                        <a:pt x="18783" y="16495"/>
                      </a:lnTo>
                      <a:lnTo>
                        <a:pt x="18895" y="16324"/>
                      </a:lnTo>
                      <a:lnTo>
                        <a:pt x="18986" y="16169"/>
                      </a:lnTo>
                      <a:lnTo>
                        <a:pt x="19108" y="15998"/>
                      </a:lnTo>
                      <a:lnTo>
                        <a:pt x="19200" y="15828"/>
                      </a:lnTo>
                      <a:lnTo>
                        <a:pt x="19302" y="15640"/>
                      </a:lnTo>
                      <a:lnTo>
                        <a:pt x="19495" y="15290"/>
                      </a:lnTo>
                      <a:lnTo>
                        <a:pt x="19668" y="14899"/>
                      </a:lnTo>
                      <a:lnTo>
                        <a:pt x="19841" y="14517"/>
                      </a:lnTo>
                      <a:lnTo>
                        <a:pt x="19993" y="14126"/>
                      </a:lnTo>
                      <a:lnTo>
                        <a:pt x="20136" y="13727"/>
                      </a:lnTo>
                      <a:lnTo>
                        <a:pt x="20268" y="13320"/>
                      </a:lnTo>
                      <a:lnTo>
                        <a:pt x="20400" y="12905"/>
                      </a:lnTo>
                      <a:lnTo>
                        <a:pt x="20502" y="12489"/>
                      </a:lnTo>
                      <a:lnTo>
                        <a:pt x="20715" y="11651"/>
                      </a:lnTo>
                      <a:lnTo>
                        <a:pt x="20888" y="10796"/>
                      </a:lnTo>
                      <a:lnTo>
                        <a:pt x="21041" y="9949"/>
                      </a:lnTo>
                      <a:lnTo>
                        <a:pt x="21254" y="8321"/>
                      </a:lnTo>
                      <a:lnTo>
                        <a:pt x="21386" y="6839"/>
                      </a:lnTo>
                      <a:lnTo>
                        <a:pt x="21559" y="4535"/>
                      </a:lnTo>
                      <a:lnTo>
                        <a:pt x="21600" y="2858"/>
                      </a:lnTo>
                      <a:lnTo>
                        <a:pt x="21529" y="1409"/>
                      </a:lnTo>
                      <a:lnTo>
                        <a:pt x="21427" y="383"/>
                      </a:lnTo>
                      <a:lnTo>
                        <a:pt x="21386" y="0"/>
                      </a:lnTo>
                      <a:close/>
                      <a:moveTo>
                        <a:pt x="21386"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12" name="AutoShape 278"/>
                <p:cNvSpPr>
                  <a:spLocks/>
                </p:cNvSpPr>
                <p:nvPr/>
              </p:nvSpPr>
              <p:spPr bwMode="auto">
                <a:xfrm flipH="1">
                  <a:off x="100" y="2"/>
                  <a:ext cx="120" cy="300"/>
                </a:xfrm>
                <a:custGeom>
                  <a:avLst/>
                  <a:gdLst>
                    <a:gd name="T0" fmla="*/ 1 w 21600"/>
                    <a:gd name="T1" fmla="*/ 70 h 21600"/>
                    <a:gd name="T2" fmla="*/ 4 w 21600"/>
                    <a:gd name="T3" fmla="*/ 100 h 21600"/>
                    <a:gd name="T4" fmla="*/ 6 w 21600"/>
                    <a:gd name="T5" fmla="*/ 124 h 21600"/>
                    <a:gd name="T6" fmla="*/ 9 w 21600"/>
                    <a:gd name="T7" fmla="*/ 139 h 21600"/>
                    <a:gd name="T8" fmla="*/ 12 w 21600"/>
                    <a:gd name="T9" fmla="*/ 154 h 21600"/>
                    <a:gd name="T10" fmla="*/ 14 w 21600"/>
                    <a:gd name="T11" fmla="*/ 164 h 21600"/>
                    <a:gd name="T12" fmla="*/ 16 w 21600"/>
                    <a:gd name="T13" fmla="*/ 171 h 21600"/>
                    <a:gd name="T14" fmla="*/ 19 w 21600"/>
                    <a:gd name="T15" fmla="*/ 180 h 21600"/>
                    <a:gd name="T16" fmla="*/ 22 w 21600"/>
                    <a:gd name="T17" fmla="*/ 189 h 21600"/>
                    <a:gd name="T18" fmla="*/ 25 w 21600"/>
                    <a:gd name="T19" fmla="*/ 194 h 21600"/>
                    <a:gd name="T20" fmla="*/ 27 w 21600"/>
                    <a:gd name="T21" fmla="*/ 200 h 21600"/>
                    <a:gd name="T22" fmla="*/ 29 w 21600"/>
                    <a:gd name="T23" fmla="*/ 205 h 21600"/>
                    <a:gd name="T24" fmla="*/ 32 w 21600"/>
                    <a:gd name="T25" fmla="*/ 210 h 21600"/>
                    <a:gd name="T26" fmla="*/ 34 w 21600"/>
                    <a:gd name="T27" fmla="*/ 214 h 21600"/>
                    <a:gd name="T28" fmla="*/ 36 w 21600"/>
                    <a:gd name="T29" fmla="*/ 219 h 21600"/>
                    <a:gd name="T30" fmla="*/ 39 w 21600"/>
                    <a:gd name="T31" fmla="*/ 223 h 21600"/>
                    <a:gd name="T32" fmla="*/ 41 w 21600"/>
                    <a:gd name="T33" fmla="*/ 228 h 21600"/>
                    <a:gd name="T34" fmla="*/ 44 w 21600"/>
                    <a:gd name="T35" fmla="*/ 233 h 21600"/>
                    <a:gd name="T36" fmla="*/ 49 w 21600"/>
                    <a:gd name="T37" fmla="*/ 241 h 21600"/>
                    <a:gd name="T38" fmla="*/ 53 w 21600"/>
                    <a:gd name="T39" fmla="*/ 248 h 21600"/>
                    <a:gd name="T40" fmla="*/ 58 w 21600"/>
                    <a:gd name="T41" fmla="*/ 254 h 21600"/>
                    <a:gd name="T42" fmla="*/ 62 w 21600"/>
                    <a:gd name="T43" fmla="*/ 259 h 21600"/>
                    <a:gd name="T44" fmla="*/ 66 w 21600"/>
                    <a:gd name="T45" fmla="*/ 264 h 21600"/>
                    <a:gd name="T46" fmla="*/ 70 w 21600"/>
                    <a:gd name="T47" fmla="*/ 268 h 21600"/>
                    <a:gd name="T48" fmla="*/ 78 w 21600"/>
                    <a:gd name="T49" fmla="*/ 275 h 21600"/>
                    <a:gd name="T50" fmla="*/ 83 w 21600"/>
                    <a:gd name="T51" fmla="*/ 280 h 21600"/>
                    <a:gd name="T52" fmla="*/ 86 w 21600"/>
                    <a:gd name="T53" fmla="*/ 282 h 21600"/>
                    <a:gd name="T54" fmla="*/ 89 w 21600"/>
                    <a:gd name="T55" fmla="*/ 284 h 21600"/>
                    <a:gd name="T56" fmla="*/ 92 w 21600"/>
                    <a:gd name="T57" fmla="*/ 286 h 21600"/>
                    <a:gd name="T58" fmla="*/ 95 w 21600"/>
                    <a:gd name="T59" fmla="*/ 288 h 21600"/>
                    <a:gd name="T60" fmla="*/ 97 w 21600"/>
                    <a:gd name="T61" fmla="*/ 289 h 21600"/>
                    <a:gd name="T62" fmla="*/ 100 w 21600"/>
                    <a:gd name="T63" fmla="*/ 291 h 21600"/>
                    <a:gd name="T64" fmla="*/ 103 w 21600"/>
                    <a:gd name="T65" fmla="*/ 292 h 21600"/>
                    <a:gd name="T66" fmla="*/ 106 w 21600"/>
                    <a:gd name="T67" fmla="*/ 294 h 21600"/>
                    <a:gd name="T68" fmla="*/ 110 w 21600"/>
                    <a:gd name="T69" fmla="*/ 296 h 21600"/>
                    <a:gd name="T70" fmla="*/ 114 w 21600"/>
                    <a:gd name="T71" fmla="*/ 298 h 21600"/>
                    <a:gd name="T72" fmla="*/ 117 w 21600"/>
                    <a:gd name="T73" fmla="*/ 300 h 21600"/>
                    <a:gd name="T74" fmla="*/ 103 w 21600"/>
                    <a:gd name="T75" fmla="*/ 269 h 21600"/>
                    <a:gd name="T76" fmla="*/ 98 w 21600"/>
                    <a:gd name="T77" fmla="*/ 266 h 21600"/>
                    <a:gd name="T78" fmla="*/ 95 w 21600"/>
                    <a:gd name="T79" fmla="*/ 264 h 21600"/>
                    <a:gd name="T80" fmla="*/ 93 w 21600"/>
                    <a:gd name="T81" fmla="*/ 262 h 21600"/>
                    <a:gd name="T82" fmla="*/ 90 w 21600"/>
                    <a:gd name="T83" fmla="*/ 261 h 21600"/>
                    <a:gd name="T84" fmla="*/ 84 w 21600"/>
                    <a:gd name="T85" fmla="*/ 256 h 21600"/>
                    <a:gd name="T86" fmla="*/ 79 w 21600"/>
                    <a:gd name="T87" fmla="*/ 250 h 21600"/>
                    <a:gd name="T88" fmla="*/ 74 w 21600"/>
                    <a:gd name="T89" fmla="*/ 245 h 21600"/>
                    <a:gd name="T90" fmla="*/ 68 w 21600"/>
                    <a:gd name="T91" fmla="*/ 238 h 21600"/>
                    <a:gd name="T92" fmla="*/ 63 w 21600"/>
                    <a:gd name="T93" fmla="*/ 231 h 21600"/>
                    <a:gd name="T94" fmla="*/ 58 w 21600"/>
                    <a:gd name="T95" fmla="*/ 223 h 21600"/>
                    <a:gd name="T96" fmla="*/ 53 w 21600"/>
                    <a:gd name="T97" fmla="*/ 216 h 21600"/>
                    <a:gd name="T98" fmla="*/ 49 w 21600"/>
                    <a:gd name="T99" fmla="*/ 208 h 21600"/>
                    <a:gd name="T100" fmla="*/ 45 w 21600"/>
                    <a:gd name="T101" fmla="*/ 201 h 21600"/>
                    <a:gd name="T102" fmla="*/ 42 w 21600"/>
                    <a:gd name="T103" fmla="*/ 193 h 21600"/>
                    <a:gd name="T104" fmla="*/ 39 w 21600"/>
                    <a:gd name="T105" fmla="*/ 186 h 21600"/>
                    <a:gd name="T106" fmla="*/ 34 w 21600"/>
                    <a:gd name="T107" fmla="*/ 172 h 21600"/>
                    <a:gd name="T108" fmla="*/ 30 w 21600"/>
                    <a:gd name="T109" fmla="*/ 158 h 21600"/>
                    <a:gd name="T110" fmla="*/ 27 w 21600"/>
                    <a:gd name="T111" fmla="*/ 145 h 21600"/>
                    <a:gd name="T112" fmla="*/ 23 w 21600"/>
                    <a:gd name="T113" fmla="*/ 117 h 21600"/>
                    <a:gd name="T114" fmla="*/ 20 w 21600"/>
                    <a:gd name="T115" fmla="*/ 51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0" y="0"/>
                      </a:moveTo>
                      <a:lnTo>
                        <a:pt x="207" y="5045"/>
                      </a:lnTo>
                      <a:lnTo>
                        <a:pt x="396" y="6121"/>
                      </a:lnTo>
                      <a:lnTo>
                        <a:pt x="641" y="7230"/>
                      </a:lnTo>
                      <a:lnTo>
                        <a:pt x="924" y="8339"/>
                      </a:lnTo>
                      <a:lnTo>
                        <a:pt x="1112" y="8898"/>
                      </a:lnTo>
                      <a:lnTo>
                        <a:pt x="1319" y="9448"/>
                      </a:lnTo>
                      <a:lnTo>
                        <a:pt x="1546" y="9991"/>
                      </a:lnTo>
                      <a:lnTo>
                        <a:pt x="1791" y="10525"/>
                      </a:lnTo>
                      <a:lnTo>
                        <a:pt x="2073" y="11059"/>
                      </a:lnTo>
                      <a:lnTo>
                        <a:pt x="2356" y="11552"/>
                      </a:lnTo>
                      <a:lnTo>
                        <a:pt x="2507" y="11806"/>
                      </a:lnTo>
                      <a:lnTo>
                        <a:pt x="2676" y="12053"/>
                      </a:lnTo>
                      <a:lnTo>
                        <a:pt x="2827" y="12291"/>
                      </a:lnTo>
                      <a:lnTo>
                        <a:pt x="3016" y="12521"/>
                      </a:lnTo>
                      <a:lnTo>
                        <a:pt x="3393" y="12973"/>
                      </a:lnTo>
                      <a:lnTo>
                        <a:pt x="3788" y="13400"/>
                      </a:lnTo>
                      <a:lnTo>
                        <a:pt x="4015" y="13598"/>
                      </a:lnTo>
                      <a:lnTo>
                        <a:pt x="4222" y="13787"/>
                      </a:lnTo>
                      <a:lnTo>
                        <a:pt x="4448" y="13992"/>
                      </a:lnTo>
                      <a:lnTo>
                        <a:pt x="4655" y="14181"/>
                      </a:lnTo>
                      <a:lnTo>
                        <a:pt x="4844" y="14370"/>
                      </a:lnTo>
                      <a:lnTo>
                        <a:pt x="5051" y="14551"/>
                      </a:lnTo>
                      <a:lnTo>
                        <a:pt x="5259" y="14740"/>
                      </a:lnTo>
                      <a:lnTo>
                        <a:pt x="5485" y="14912"/>
                      </a:lnTo>
                      <a:lnTo>
                        <a:pt x="5692" y="15085"/>
                      </a:lnTo>
                      <a:lnTo>
                        <a:pt x="5918" y="15257"/>
                      </a:lnTo>
                      <a:lnTo>
                        <a:pt x="6126" y="15430"/>
                      </a:lnTo>
                      <a:lnTo>
                        <a:pt x="6333" y="15602"/>
                      </a:lnTo>
                      <a:lnTo>
                        <a:pt x="6521" y="15758"/>
                      </a:lnTo>
                      <a:lnTo>
                        <a:pt x="6729" y="15914"/>
                      </a:lnTo>
                      <a:lnTo>
                        <a:pt x="6955" y="16071"/>
                      </a:lnTo>
                      <a:lnTo>
                        <a:pt x="7162" y="16227"/>
                      </a:lnTo>
                      <a:lnTo>
                        <a:pt x="7388" y="16383"/>
                      </a:lnTo>
                      <a:lnTo>
                        <a:pt x="7596" y="16522"/>
                      </a:lnTo>
                      <a:lnTo>
                        <a:pt x="7992" y="16802"/>
                      </a:lnTo>
                      <a:lnTo>
                        <a:pt x="8425" y="17065"/>
                      </a:lnTo>
                      <a:lnTo>
                        <a:pt x="8821" y="17336"/>
                      </a:lnTo>
                      <a:lnTo>
                        <a:pt x="9217" y="17582"/>
                      </a:lnTo>
                      <a:lnTo>
                        <a:pt x="9594" y="17821"/>
                      </a:lnTo>
                      <a:lnTo>
                        <a:pt x="9990" y="18034"/>
                      </a:lnTo>
                      <a:lnTo>
                        <a:pt x="10385" y="18256"/>
                      </a:lnTo>
                      <a:lnTo>
                        <a:pt x="10781" y="18461"/>
                      </a:lnTo>
                      <a:lnTo>
                        <a:pt x="11177" y="18642"/>
                      </a:lnTo>
                      <a:lnTo>
                        <a:pt x="11535" y="18815"/>
                      </a:lnTo>
                      <a:lnTo>
                        <a:pt x="11931" y="19004"/>
                      </a:lnTo>
                      <a:lnTo>
                        <a:pt x="12289" y="19160"/>
                      </a:lnTo>
                      <a:lnTo>
                        <a:pt x="12647" y="19316"/>
                      </a:lnTo>
                      <a:lnTo>
                        <a:pt x="13326" y="19579"/>
                      </a:lnTo>
                      <a:lnTo>
                        <a:pt x="14004" y="19834"/>
                      </a:lnTo>
                      <a:lnTo>
                        <a:pt x="14626" y="20047"/>
                      </a:lnTo>
                      <a:lnTo>
                        <a:pt x="14909" y="20146"/>
                      </a:lnTo>
                      <a:lnTo>
                        <a:pt x="15192" y="20220"/>
                      </a:lnTo>
                      <a:lnTo>
                        <a:pt x="15474" y="20302"/>
                      </a:lnTo>
                      <a:lnTo>
                        <a:pt x="15738" y="20376"/>
                      </a:lnTo>
                      <a:lnTo>
                        <a:pt x="16021" y="20442"/>
                      </a:lnTo>
                      <a:lnTo>
                        <a:pt x="16266" y="20515"/>
                      </a:lnTo>
                      <a:lnTo>
                        <a:pt x="16511" y="20581"/>
                      </a:lnTo>
                      <a:lnTo>
                        <a:pt x="16775" y="20647"/>
                      </a:lnTo>
                      <a:lnTo>
                        <a:pt x="17020" y="20704"/>
                      </a:lnTo>
                      <a:lnTo>
                        <a:pt x="17265" y="20770"/>
                      </a:lnTo>
                      <a:lnTo>
                        <a:pt x="17529" y="20828"/>
                      </a:lnTo>
                      <a:lnTo>
                        <a:pt x="17774" y="20877"/>
                      </a:lnTo>
                      <a:lnTo>
                        <a:pt x="17981" y="20943"/>
                      </a:lnTo>
                      <a:lnTo>
                        <a:pt x="18207" y="20984"/>
                      </a:lnTo>
                      <a:lnTo>
                        <a:pt x="18452" y="21033"/>
                      </a:lnTo>
                      <a:lnTo>
                        <a:pt x="18660" y="21099"/>
                      </a:lnTo>
                      <a:lnTo>
                        <a:pt x="19093" y="21173"/>
                      </a:lnTo>
                      <a:lnTo>
                        <a:pt x="19489" y="21271"/>
                      </a:lnTo>
                      <a:lnTo>
                        <a:pt x="19847" y="21329"/>
                      </a:lnTo>
                      <a:lnTo>
                        <a:pt x="20168" y="21411"/>
                      </a:lnTo>
                      <a:lnTo>
                        <a:pt x="20469" y="21460"/>
                      </a:lnTo>
                      <a:lnTo>
                        <a:pt x="20676" y="21501"/>
                      </a:lnTo>
                      <a:lnTo>
                        <a:pt x="21148" y="21600"/>
                      </a:lnTo>
                      <a:lnTo>
                        <a:pt x="21600" y="19768"/>
                      </a:lnTo>
                      <a:lnTo>
                        <a:pt x="18452" y="19332"/>
                      </a:lnTo>
                      <a:lnTo>
                        <a:pt x="18057" y="19258"/>
                      </a:lnTo>
                      <a:lnTo>
                        <a:pt x="17698" y="19160"/>
                      </a:lnTo>
                      <a:lnTo>
                        <a:pt x="17303" y="19069"/>
                      </a:lnTo>
                      <a:lnTo>
                        <a:pt x="17095" y="19004"/>
                      </a:lnTo>
                      <a:lnTo>
                        <a:pt x="16869" y="18954"/>
                      </a:lnTo>
                      <a:lnTo>
                        <a:pt x="16699" y="18897"/>
                      </a:lnTo>
                      <a:lnTo>
                        <a:pt x="16492" y="18831"/>
                      </a:lnTo>
                      <a:lnTo>
                        <a:pt x="16266" y="18774"/>
                      </a:lnTo>
                      <a:lnTo>
                        <a:pt x="16059" y="18708"/>
                      </a:lnTo>
                      <a:lnTo>
                        <a:pt x="15154" y="18396"/>
                      </a:lnTo>
                      <a:lnTo>
                        <a:pt x="14683" y="18223"/>
                      </a:lnTo>
                      <a:lnTo>
                        <a:pt x="14230" y="18034"/>
                      </a:lnTo>
                      <a:lnTo>
                        <a:pt x="13759" y="17845"/>
                      </a:lnTo>
                      <a:lnTo>
                        <a:pt x="13288" y="17632"/>
                      </a:lnTo>
                      <a:lnTo>
                        <a:pt x="12836" y="17410"/>
                      </a:lnTo>
                      <a:lnTo>
                        <a:pt x="12327" y="17163"/>
                      </a:lnTo>
                      <a:lnTo>
                        <a:pt x="11818" y="16909"/>
                      </a:lnTo>
                      <a:lnTo>
                        <a:pt x="11328" y="16629"/>
                      </a:lnTo>
                      <a:lnTo>
                        <a:pt x="10857" y="16350"/>
                      </a:lnTo>
                      <a:lnTo>
                        <a:pt x="10385" y="16071"/>
                      </a:lnTo>
                      <a:lnTo>
                        <a:pt x="9952" y="15791"/>
                      </a:lnTo>
                      <a:lnTo>
                        <a:pt x="9575" y="15520"/>
                      </a:lnTo>
                      <a:lnTo>
                        <a:pt x="9179" y="15241"/>
                      </a:lnTo>
                      <a:lnTo>
                        <a:pt x="8821" y="14978"/>
                      </a:lnTo>
                      <a:lnTo>
                        <a:pt x="8463" y="14707"/>
                      </a:lnTo>
                      <a:lnTo>
                        <a:pt x="8124" y="14444"/>
                      </a:lnTo>
                      <a:lnTo>
                        <a:pt x="7803" y="14197"/>
                      </a:lnTo>
                      <a:lnTo>
                        <a:pt x="7520" y="13926"/>
                      </a:lnTo>
                      <a:lnTo>
                        <a:pt x="7238" y="13663"/>
                      </a:lnTo>
                      <a:lnTo>
                        <a:pt x="6993" y="13417"/>
                      </a:lnTo>
                      <a:lnTo>
                        <a:pt x="6521" y="12916"/>
                      </a:lnTo>
                      <a:lnTo>
                        <a:pt x="6088" y="12398"/>
                      </a:lnTo>
                      <a:lnTo>
                        <a:pt x="5730" y="11897"/>
                      </a:lnTo>
                      <a:lnTo>
                        <a:pt x="5409" y="11396"/>
                      </a:lnTo>
                      <a:lnTo>
                        <a:pt x="5127" y="10911"/>
                      </a:lnTo>
                      <a:lnTo>
                        <a:pt x="4863" y="10418"/>
                      </a:lnTo>
                      <a:lnTo>
                        <a:pt x="4486" y="9432"/>
                      </a:lnTo>
                      <a:lnTo>
                        <a:pt x="4147" y="8430"/>
                      </a:lnTo>
                      <a:lnTo>
                        <a:pt x="3770" y="6121"/>
                      </a:lnTo>
                      <a:lnTo>
                        <a:pt x="3657" y="3656"/>
                      </a:lnTo>
                      <a:lnTo>
                        <a:pt x="3788" y="887"/>
                      </a:lnTo>
                      <a:lnTo>
                        <a:pt x="0" y="0"/>
                      </a:lnTo>
                      <a:close/>
                      <a:moveTo>
                        <a:pt x="0"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13" name="AutoShape 279"/>
                <p:cNvSpPr>
                  <a:spLocks/>
                </p:cNvSpPr>
                <p:nvPr/>
              </p:nvSpPr>
              <p:spPr bwMode="auto">
                <a:xfrm flipH="1">
                  <a:off x="109" y="43"/>
                  <a:ext cx="76" cy="102"/>
                </a:xfrm>
                <a:custGeom>
                  <a:avLst/>
                  <a:gdLst>
                    <a:gd name="T0" fmla="*/ 1 w 21600"/>
                    <a:gd name="T1" fmla="*/ 0 h 21600"/>
                    <a:gd name="T2" fmla="*/ 76 w 21600"/>
                    <a:gd name="T3" fmla="*/ 0 h 21600"/>
                    <a:gd name="T4" fmla="*/ 76 w 21600"/>
                    <a:gd name="T5" fmla="*/ 102 h 21600"/>
                    <a:gd name="T6" fmla="*/ 8 w 21600"/>
                    <a:gd name="T7" fmla="*/ 102 h 21600"/>
                    <a:gd name="T8" fmla="*/ 6 w 21600"/>
                    <a:gd name="T9" fmla="*/ 95 h 21600"/>
                    <a:gd name="T10" fmla="*/ 5 w 21600"/>
                    <a:gd name="T11" fmla="*/ 88 h 21600"/>
                    <a:gd name="T12" fmla="*/ 4 w 21600"/>
                    <a:gd name="T13" fmla="*/ 79 h 21600"/>
                    <a:gd name="T14" fmla="*/ 2 w 21600"/>
                    <a:gd name="T15" fmla="*/ 68 h 21600"/>
                    <a:gd name="T16" fmla="*/ 1 w 21600"/>
                    <a:gd name="T17" fmla="*/ 58 h 21600"/>
                    <a:gd name="T18" fmla="*/ 0 w 21600"/>
                    <a:gd name="T19" fmla="*/ 40 h 21600"/>
                    <a:gd name="T20" fmla="*/ 0 w 21600"/>
                    <a:gd name="T21" fmla="*/ 12 h 21600"/>
                    <a:gd name="T22" fmla="*/ 1 w 21600"/>
                    <a:gd name="T23" fmla="*/ 0 h 21600"/>
                    <a:gd name="T24" fmla="*/ 1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237" y="0"/>
                      </a:moveTo>
                      <a:lnTo>
                        <a:pt x="21600" y="0"/>
                      </a:lnTo>
                      <a:lnTo>
                        <a:pt x="21600" y="21600"/>
                      </a:lnTo>
                      <a:lnTo>
                        <a:pt x="2163" y="21600"/>
                      </a:lnTo>
                      <a:lnTo>
                        <a:pt x="1807" y="20138"/>
                      </a:lnTo>
                      <a:lnTo>
                        <a:pt x="1481" y="18603"/>
                      </a:lnTo>
                      <a:lnTo>
                        <a:pt x="1096" y="16638"/>
                      </a:lnTo>
                      <a:lnTo>
                        <a:pt x="681" y="14504"/>
                      </a:lnTo>
                      <a:lnTo>
                        <a:pt x="356" y="12298"/>
                      </a:lnTo>
                      <a:lnTo>
                        <a:pt x="0" y="8439"/>
                      </a:lnTo>
                      <a:lnTo>
                        <a:pt x="119" y="2589"/>
                      </a:lnTo>
                      <a:lnTo>
                        <a:pt x="237" y="0"/>
                      </a:lnTo>
                      <a:close/>
                      <a:moveTo>
                        <a:pt x="237"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14" name="AutoShape 280"/>
                <p:cNvSpPr>
                  <a:spLocks/>
                </p:cNvSpPr>
                <p:nvPr/>
              </p:nvSpPr>
              <p:spPr bwMode="auto">
                <a:xfrm flipH="1">
                  <a:off x="31" y="143"/>
                  <a:ext cx="72" cy="112"/>
                </a:xfrm>
                <a:custGeom>
                  <a:avLst/>
                  <a:gdLst>
                    <a:gd name="T0" fmla="*/ 0 w 21600"/>
                    <a:gd name="T1" fmla="*/ 0 h 21600"/>
                    <a:gd name="T2" fmla="*/ 0 w 21600"/>
                    <a:gd name="T3" fmla="*/ 112 h 21600"/>
                    <a:gd name="T4" fmla="*/ 2 w 21600"/>
                    <a:gd name="T5" fmla="*/ 112 h 21600"/>
                    <a:gd name="T6" fmla="*/ 7 w 21600"/>
                    <a:gd name="T7" fmla="*/ 111 h 21600"/>
                    <a:gd name="T8" fmla="*/ 12 w 21600"/>
                    <a:gd name="T9" fmla="*/ 110 h 21600"/>
                    <a:gd name="T10" fmla="*/ 14 w 21600"/>
                    <a:gd name="T11" fmla="*/ 108 h 21600"/>
                    <a:gd name="T12" fmla="*/ 15 w 21600"/>
                    <a:gd name="T13" fmla="*/ 107 h 21600"/>
                    <a:gd name="T14" fmla="*/ 17 w 21600"/>
                    <a:gd name="T15" fmla="*/ 106 h 21600"/>
                    <a:gd name="T16" fmla="*/ 18 w 21600"/>
                    <a:gd name="T17" fmla="*/ 105 h 21600"/>
                    <a:gd name="T18" fmla="*/ 20 w 21600"/>
                    <a:gd name="T19" fmla="*/ 104 h 21600"/>
                    <a:gd name="T20" fmla="*/ 23 w 21600"/>
                    <a:gd name="T21" fmla="*/ 101 h 21600"/>
                    <a:gd name="T22" fmla="*/ 26 w 21600"/>
                    <a:gd name="T23" fmla="*/ 98 h 21600"/>
                    <a:gd name="T24" fmla="*/ 30 w 21600"/>
                    <a:gd name="T25" fmla="*/ 94 h 21600"/>
                    <a:gd name="T26" fmla="*/ 32 w 21600"/>
                    <a:gd name="T27" fmla="*/ 92 h 21600"/>
                    <a:gd name="T28" fmla="*/ 34 w 21600"/>
                    <a:gd name="T29" fmla="*/ 89 h 21600"/>
                    <a:gd name="T30" fmla="*/ 36 w 21600"/>
                    <a:gd name="T31" fmla="*/ 87 h 21600"/>
                    <a:gd name="T32" fmla="*/ 38 w 21600"/>
                    <a:gd name="T33" fmla="*/ 84 h 21600"/>
                    <a:gd name="T34" fmla="*/ 40 w 21600"/>
                    <a:gd name="T35" fmla="*/ 82 h 21600"/>
                    <a:gd name="T36" fmla="*/ 42 w 21600"/>
                    <a:gd name="T37" fmla="*/ 79 h 21600"/>
                    <a:gd name="T38" fmla="*/ 43 w 21600"/>
                    <a:gd name="T39" fmla="*/ 77 h 21600"/>
                    <a:gd name="T40" fmla="*/ 45 w 21600"/>
                    <a:gd name="T41" fmla="*/ 74 h 21600"/>
                    <a:gd name="T42" fmla="*/ 47 w 21600"/>
                    <a:gd name="T43" fmla="*/ 71 h 21600"/>
                    <a:gd name="T44" fmla="*/ 48 w 21600"/>
                    <a:gd name="T45" fmla="*/ 68 h 21600"/>
                    <a:gd name="T46" fmla="*/ 50 w 21600"/>
                    <a:gd name="T47" fmla="*/ 66 h 21600"/>
                    <a:gd name="T48" fmla="*/ 52 w 21600"/>
                    <a:gd name="T49" fmla="*/ 63 h 21600"/>
                    <a:gd name="T50" fmla="*/ 53 w 21600"/>
                    <a:gd name="T51" fmla="*/ 60 h 21600"/>
                    <a:gd name="T52" fmla="*/ 54 w 21600"/>
                    <a:gd name="T53" fmla="*/ 57 h 21600"/>
                    <a:gd name="T54" fmla="*/ 56 w 21600"/>
                    <a:gd name="T55" fmla="*/ 55 h 21600"/>
                    <a:gd name="T56" fmla="*/ 57 w 21600"/>
                    <a:gd name="T57" fmla="*/ 52 h 21600"/>
                    <a:gd name="T58" fmla="*/ 58 w 21600"/>
                    <a:gd name="T59" fmla="*/ 49 h 21600"/>
                    <a:gd name="T60" fmla="*/ 59 w 21600"/>
                    <a:gd name="T61" fmla="*/ 47 h 21600"/>
                    <a:gd name="T62" fmla="*/ 60 w 21600"/>
                    <a:gd name="T63" fmla="*/ 44 h 21600"/>
                    <a:gd name="T64" fmla="*/ 62 w 21600"/>
                    <a:gd name="T65" fmla="*/ 42 h 21600"/>
                    <a:gd name="T66" fmla="*/ 62 w 21600"/>
                    <a:gd name="T67" fmla="*/ 40 h 21600"/>
                    <a:gd name="T68" fmla="*/ 63 w 21600"/>
                    <a:gd name="T69" fmla="*/ 37 h 21600"/>
                    <a:gd name="T70" fmla="*/ 65 w 21600"/>
                    <a:gd name="T71" fmla="*/ 33 h 21600"/>
                    <a:gd name="T72" fmla="*/ 68 w 21600"/>
                    <a:gd name="T73" fmla="*/ 22 h 21600"/>
                    <a:gd name="T74" fmla="*/ 68 w 21600"/>
                    <a:gd name="T75" fmla="*/ 15 h 21600"/>
                    <a:gd name="T76" fmla="*/ 70 w 21600"/>
                    <a:gd name="T77" fmla="*/ 8 h 21600"/>
                    <a:gd name="T78" fmla="*/ 71 w 21600"/>
                    <a:gd name="T79" fmla="*/ 3 h 21600"/>
                    <a:gd name="T80" fmla="*/ 72 w 21600"/>
                    <a:gd name="T81" fmla="*/ 1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00"/>
                    <a:gd name="T130" fmla="*/ 0 h 21600"/>
                    <a:gd name="T131" fmla="*/ 21600 w 21600"/>
                    <a:gd name="T132" fmla="*/ 21600 h 216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00" h="21600">
                      <a:moveTo>
                        <a:pt x="0" y="0"/>
                      </a:moveTo>
                      <a:lnTo>
                        <a:pt x="0" y="21512"/>
                      </a:lnTo>
                      <a:lnTo>
                        <a:pt x="528" y="21600"/>
                      </a:lnTo>
                      <a:lnTo>
                        <a:pt x="2172" y="21490"/>
                      </a:lnTo>
                      <a:lnTo>
                        <a:pt x="3476" y="21137"/>
                      </a:lnTo>
                      <a:lnTo>
                        <a:pt x="4190" y="20894"/>
                      </a:lnTo>
                      <a:lnTo>
                        <a:pt x="4593" y="20717"/>
                      </a:lnTo>
                      <a:lnTo>
                        <a:pt x="4997" y="20519"/>
                      </a:lnTo>
                      <a:lnTo>
                        <a:pt x="5493" y="20298"/>
                      </a:lnTo>
                      <a:lnTo>
                        <a:pt x="5959" y="20056"/>
                      </a:lnTo>
                      <a:lnTo>
                        <a:pt x="6890" y="19548"/>
                      </a:lnTo>
                      <a:lnTo>
                        <a:pt x="7945" y="18886"/>
                      </a:lnTo>
                      <a:lnTo>
                        <a:pt x="9124" y="18092"/>
                      </a:lnTo>
                      <a:lnTo>
                        <a:pt x="9714" y="17673"/>
                      </a:lnTo>
                      <a:lnTo>
                        <a:pt x="10303" y="17209"/>
                      </a:lnTo>
                      <a:lnTo>
                        <a:pt x="10862" y="16746"/>
                      </a:lnTo>
                      <a:lnTo>
                        <a:pt x="11452" y="16239"/>
                      </a:lnTo>
                      <a:lnTo>
                        <a:pt x="11979" y="15775"/>
                      </a:lnTo>
                      <a:lnTo>
                        <a:pt x="12507" y="15268"/>
                      </a:lnTo>
                      <a:lnTo>
                        <a:pt x="13034" y="14760"/>
                      </a:lnTo>
                      <a:lnTo>
                        <a:pt x="13562" y="14231"/>
                      </a:lnTo>
                      <a:lnTo>
                        <a:pt x="14028" y="13723"/>
                      </a:lnTo>
                      <a:lnTo>
                        <a:pt x="14493" y="13172"/>
                      </a:lnTo>
                      <a:lnTo>
                        <a:pt x="14990" y="12664"/>
                      </a:lnTo>
                      <a:lnTo>
                        <a:pt x="15455" y="12135"/>
                      </a:lnTo>
                      <a:lnTo>
                        <a:pt x="15859" y="11583"/>
                      </a:lnTo>
                      <a:lnTo>
                        <a:pt x="16262" y="11076"/>
                      </a:lnTo>
                      <a:lnTo>
                        <a:pt x="16697" y="10568"/>
                      </a:lnTo>
                      <a:lnTo>
                        <a:pt x="17100" y="10039"/>
                      </a:lnTo>
                      <a:lnTo>
                        <a:pt x="17441" y="9531"/>
                      </a:lnTo>
                      <a:lnTo>
                        <a:pt x="17814" y="9024"/>
                      </a:lnTo>
                      <a:lnTo>
                        <a:pt x="18093" y="8561"/>
                      </a:lnTo>
                      <a:lnTo>
                        <a:pt x="18466" y="8097"/>
                      </a:lnTo>
                      <a:lnTo>
                        <a:pt x="18683" y="7634"/>
                      </a:lnTo>
                      <a:lnTo>
                        <a:pt x="18993" y="7215"/>
                      </a:lnTo>
                      <a:lnTo>
                        <a:pt x="19459" y="6376"/>
                      </a:lnTo>
                      <a:lnTo>
                        <a:pt x="20297" y="4170"/>
                      </a:lnTo>
                      <a:lnTo>
                        <a:pt x="20514" y="2868"/>
                      </a:lnTo>
                      <a:lnTo>
                        <a:pt x="20948" y="1566"/>
                      </a:lnTo>
                      <a:lnTo>
                        <a:pt x="21352" y="596"/>
                      </a:lnTo>
                      <a:lnTo>
                        <a:pt x="21600" y="177"/>
                      </a:lnTo>
                      <a:lnTo>
                        <a:pt x="0" y="0"/>
                      </a:lnTo>
                      <a:close/>
                      <a:moveTo>
                        <a:pt x="0"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15" name="AutoShape 281"/>
                <p:cNvSpPr>
                  <a:spLocks/>
                </p:cNvSpPr>
                <p:nvPr/>
              </p:nvSpPr>
              <p:spPr bwMode="auto">
                <a:xfrm flipH="1">
                  <a:off x="111" y="156"/>
                  <a:ext cx="65" cy="88"/>
                </a:xfrm>
                <a:custGeom>
                  <a:avLst/>
                  <a:gdLst>
                    <a:gd name="T0" fmla="*/ 0 w 21600"/>
                    <a:gd name="T1" fmla="*/ 0 h 21600"/>
                    <a:gd name="T2" fmla="*/ 0 w 21600"/>
                    <a:gd name="T3" fmla="*/ 2 h 21600"/>
                    <a:gd name="T4" fmla="*/ 2 w 21600"/>
                    <a:gd name="T5" fmla="*/ 6 h 21600"/>
                    <a:gd name="T6" fmla="*/ 3 w 21600"/>
                    <a:gd name="T7" fmla="*/ 10 h 21600"/>
                    <a:gd name="T8" fmla="*/ 4 w 21600"/>
                    <a:gd name="T9" fmla="*/ 13 h 21600"/>
                    <a:gd name="T10" fmla="*/ 6 w 21600"/>
                    <a:gd name="T11" fmla="*/ 17 h 21600"/>
                    <a:gd name="T12" fmla="*/ 7 w 21600"/>
                    <a:gd name="T13" fmla="*/ 21 h 21600"/>
                    <a:gd name="T14" fmla="*/ 9 w 21600"/>
                    <a:gd name="T15" fmla="*/ 26 h 21600"/>
                    <a:gd name="T16" fmla="*/ 10 w 21600"/>
                    <a:gd name="T17" fmla="*/ 28 h 21600"/>
                    <a:gd name="T18" fmla="*/ 11 w 21600"/>
                    <a:gd name="T19" fmla="*/ 31 h 21600"/>
                    <a:gd name="T20" fmla="*/ 12 w 21600"/>
                    <a:gd name="T21" fmla="*/ 33 h 21600"/>
                    <a:gd name="T22" fmla="*/ 13 w 21600"/>
                    <a:gd name="T23" fmla="*/ 35 h 21600"/>
                    <a:gd name="T24" fmla="*/ 14 w 21600"/>
                    <a:gd name="T25" fmla="*/ 38 h 21600"/>
                    <a:gd name="T26" fmla="*/ 15 w 21600"/>
                    <a:gd name="T27" fmla="*/ 40 h 21600"/>
                    <a:gd name="T28" fmla="*/ 16 w 21600"/>
                    <a:gd name="T29" fmla="*/ 42 h 21600"/>
                    <a:gd name="T30" fmla="*/ 17 w 21600"/>
                    <a:gd name="T31" fmla="*/ 44 h 21600"/>
                    <a:gd name="T32" fmla="*/ 19 w 21600"/>
                    <a:gd name="T33" fmla="*/ 46 h 21600"/>
                    <a:gd name="T34" fmla="*/ 20 w 21600"/>
                    <a:gd name="T35" fmla="*/ 48 h 21600"/>
                    <a:gd name="T36" fmla="*/ 22 w 21600"/>
                    <a:gd name="T37" fmla="*/ 52 h 21600"/>
                    <a:gd name="T38" fmla="*/ 25 w 21600"/>
                    <a:gd name="T39" fmla="*/ 56 h 21600"/>
                    <a:gd name="T40" fmla="*/ 27 w 21600"/>
                    <a:gd name="T41" fmla="*/ 59 h 21600"/>
                    <a:gd name="T42" fmla="*/ 30 w 21600"/>
                    <a:gd name="T43" fmla="*/ 62 h 21600"/>
                    <a:gd name="T44" fmla="*/ 33 w 21600"/>
                    <a:gd name="T45" fmla="*/ 65 h 21600"/>
                    <a:gd name="T46" fmla="*/ 36 w 21600"/>
                    <a:gd name="T47" fmla="*/ 68 h 21600"/>
                    <a:gd name="T48" fmla="*/ 39 w 21600"/>
                    <a:gd name="T49" fmla="*/ 71 h 21600"/>
                    <a:gd name="T50" fmla="*/ 42 w 21600"/>
                    <a:gd name="T51" fmla="*/ 73 h 21600"/>
                    <a:gd name="T52" fmla="*/ 45 w 21600"/>
                    <a:gd name="T53" fmla="*/ 76 h 21600"/>
                    <a:gd name="T54" fmla="*/ 47 w 21600"/>
                    <a:gd name="T55" fmla="*/ 78 h 21600"/>
                    <a:gd name="T56" fmla="*/ 50 w 21600"/>
                    <a:gd name="T57" fmla="*/ 80 h 21600"/>
                    <a:gd name="T58" fmla="*/ 51 w 21600"/>
                    <a:gd name="T59" fmla="*/ 81 h 21600"/>
                    <a:gd name="T60" fmla="*/ 52 w 21600"/>
                    <a:gd name="T61" fmla="*/ 82 h 21600"/>
                    <a:gd name="T62" fmla="*/ 53 w 21600"/>
                    <a:gd name="T63" fmla="*/ 83 h 21600"/>
                    <a:gd name="T64" fmla="*/ 54 w 21600"/>
                    <a:gd name="T65" fmla="*/ 84 h 21600"/>
                    <a:gd name="T66" fmla="*/ 55 w 21600"/>
                    <a:gd name="T67" fmla="*/ 85 h 21600"/>
                    <a:gd name="T68" fmla="*/ 56 w 21600"/>
                    <a:gd name="T69" fmla="*/ 85 h 21600"/>
                    <a:gd name="T70" fmla="*/ 57 w 21600"/>
                    <a:gd name="T71" fmla="*/ 87 h 21600"/>
                    <a:gd name="T72" fmla="*/ 59 w 21600"/>
                    <a:gd name="T73" fmla="*/ 87 h 21600"/>
                    <a:gd name="T74" fmla="*/ 60 w 21600"/>
                    <a:gd name="T75" fmla="*/ 88 h 21600"/>
                    <a:gd name="T76" fmla="*/ 59 w 21600"/>
                    <a:gd name="T77" fmla="*/ 66 h 21600"/>
                    <a:gd name="T78" fmla="*/ 44 w 21600"/>
                    <a:gd name="T79" fmla="*/ 55 h 21600"/>
                    <a:gd name="T80" fmla="*/ 65 w 21600"/>
                    <a:gd name="T81" fmla="*/ 45 h 21600"/>
                    <a:gd name="T82" fmla="*/ 29 w 21600"/>
                    <a:gd name="T83" fmla="*/ 41 h 21600"/>
                    <a:gd name="T84" fmla="*/ 62 w 21600"/>
                    <a:gd name="T85" fmla="*/ 32 h 21600"/>
                    <a:gd name="T86" fmla="*/ 20 w 21600"/>
                    <a:gd name="T87" fmla="*/ 26 h 21600"/>
                    <a:gd name="T88" fmla="*/ 55 w 21600"/>
                    <a:gd name="T89" fmla="*/ 16 h 21600"/>
                    <a:gd name="T90" fmla="*/ 13 w 21600"/>
                    <a:gd name="T91" fmla="*/ 11 h 21600"/>
                    <a:gd name="T92" fmla="*/ 42 w 21600"/>
                    <a:gd name="T93" fmla="*/ 1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0" y="0"/>
                      </a:moveTo>
                      <a:lnTo>
                        <a:pt x="137" y="392"/>
                      </a:lnTo>
                      <a:lnTo>
                        <a:pt x="651" y="1539"/>
                      </a:lnTo>
                      <a:lnTo>
                        <a:pt x="994" y="2350"/>
                      </a:lnTo>
                      <a:lnTo>
                        <a:pt x="1371" y="3246"/>
                      </a:lnTo>
                      <a:lnTo>
                        <a:pt x="1886" y="4197"/>
                      </a:lnTo>
                      <a:lnTo>
                        <a:pt x="2434" y="5260"/>
                      </a:lnTo>
                      <a:lnTo>
                        <a:pt x="3017" y="6379"/>
                      </a:lnTo>
                      <a:lnTo>
                        <a:pt x="3326" y="6967"/>
                      </a:lnTo>
                      <a:lnTo>
                        <a:pt x="3669" y="7498"/>
                      </a:lnTo>
                      <a:lnTo>
                        <a:pt x="3977" y="8086"/>
                      </a:lnTo>
                      <a:lnTo>
                        <a:pt x="4320" y="8674"/>
                      </a:lnTo>
                      <a:lnTo>
                        <a:pt x="4629" y="9205"/>
                      </a:lnTo>
                      <a:lnTo>
                        <a:pt x="5040" y="9793"/>
                      </a:lnTo>
                      <a:lnTo>
                        <a:pt x="5417" y="10324"/>
                      </a:lnTo>
                      <a:lnTo>
                        <a:pt x="5794" y="10856"/>
                      </a:lnTo>
                      <a:lnTo>
                        <a:pt x="6206" y="11388"/>
                      </a:lnTo>
                      <a:lnTo>
                        <a:pt x="6514" y="11863"/>
                      </a:lnTo>
                      <a:lnTo>
                        <a:pt x="7371" y="12815"/>
                      </a:lnTo>
                      <a:lnTo>
                        <a:pt x="8229" y="13682"/>
                      </a:lnTo>
                      <a:lnTo>
                        <a:pt x="9051" y="14409"/>
                      </a:lnTo>
                      <a:lnTo>
                        <a:pt x="9977" y="15221"/>
                      </a:lnTo>
                      <a:lnTo>
                        <a:pt x="10971" y="15920"/>
                      </a:lnTo>
                      <a:lnTo>
                        <a:pt x="11931" y="16648"/>
                      </a:lnTo>
                      <a:lnTo>
                        <a:pt x="12857" y="17347"/>
                      </a:lnTo>
                      <a:lnTo>
                        <a:pt x="13817" y="17991"/>
                      </a:lnTo>
                      <a:lnTo>
                        <a:pt x="14811" y="18634"/>
                      </a:lnTo>
                      <a:lnTo>
                        <a:pt x="15669" y="19166"/>
                      </a:lnTo>
                      <a:lnTo>
                        <a:pt x="16560" y="19697"/>
                      </a:lnTo>
                      <a:lnTo>
                        <a:pt x="16971" y="19949"/>
                      </a:lnTo>
                      <a:lnTo>
                        <a:pt x="17349" y="20173"/>
                      </a:lnTo>
                      <a:lnTo>
                        <a:pt x="17657" y="20369"/>
                      </a:lnTo>
                      <a:lnTo>
                        <a:pt x="18000" y="20593"/>
                      </a:lnTo>
                      <a:lnTo>
                        <a:pt x="18309" y="20761"/>
                      </a:lnTo>
                      <a:lnTo>
                        <a:pt x="18651" y="20956"/>
                      </a:lnTo>
                      <a:lnTo>
                        <a:pt x="19097" y="21236"/>
                      </a:lnTo>
                      <a:lnTo>
                        <a:pt x="19509" y="21432"/>
                      </a:lnTo>
                      <a:lnTo>
                        <a:pt x="19817" y="21600"/>
                      </a:lnTo>
                      <a:lnTo>
                        <a:pt x="19611" y="16228"/>
                      </a:lnTo>
                      <a:lnTo>
                        <a:pt x="14537" y="13514"/>
                      </a:lnTo>
                      <a:lnTo>
                        <a:pt x="21600" y="10968"/>
                      </a:lnTo>
                      <a:lnTo>
                        <a:pt x="9771" y="10073"/>
                      </a:lnTo>
                      <a:lnTo>
                        <a:pt x="20469" y="7778"/>
                      </a:lnTo>
                      <a:lnTo>
                        <a:pt x="6720" y="6379"/>
                      </a:lnTo>
                      <a:lnTo>
                        <a:pt x="18274" y="3889"/>
                      </a:lnTo>
                      <a:lnTo>
                        <a:pt x="4183" y="2714"/>
                      </a:lnTo>
                      <a:lnTo>
                        <a:pt x="14023" y="224"/>
                      </a:lnTo>
                      <a:lnTo>
                        <a:pt x="0" y="0"/>
                      </a:lnTo>
                      <a:close/>
                      <a:moveTo>
                        <a:pt x="0"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16" name="AutoShape 282"/>
                <p:cNvSpPr>
                  <a:spLocks/>
                </p:cNvSpPr>
                <p:nvPr/>
              </p:nvSpPr>
              <p:spPr bwMode="auto">
                <a:xfrm flipH="1">
                  <a:off x="31" y="44"/>
                  <a:ext cx="58" cy="92"/>
                </a:xfrm>
                <a:custGeom>
                  <a:avLst/>
                  <a:gdLst>
                    <a:gd name="T0" fmla="*/ 58 w 21600"/>
                    <a:gd name="T1" fmla="*/ 0 h 21600"/>
                    <a:gd name="T2" fmla="*/ 58 w 21600"/>
                    <a:gd name="T3" fmla="*/ 90 h 21600"/>
                    <a:gd name="T4" fmla="*/ 7 w 21600"/>
                    <a:gd name="T5" fmla="*/ 92 h 21600"/>
                    <a:gd name="T6" fmla="*/ 47 w 21600"/>
                    <a:gd name="T7" fmla="*/ 79 h 21600"/>
                    <a:gd name="T8" fmla="*/ 4 w 21600"/>
                    <a:gd name="T9" fmla="*/ 75 h 21600"/>
                    <a:gd name="T10" fmla="*/ 48 w 21600"/>
                    <a:gd name="T11" fmla="*/ 67 h 21600"/>
                    <a:gd name="T12" fmla="*/ 2 w 21600"/>
                    <a:gd name="T13" fmla="*/ 58 h 21600"/>
                    <a:gd name="T14" fmla="*/ 47 w 21600"/>
                    <a:gd name="T15" fmla="*/ 50 h 21600"/>
                    <a:gd name="T16" fmla="*/ 0 w 21600"/>
                    <a:gd name="T17" fmla="*/ 45 h 21600"/>
                    <a:gd name="T18" fmla="*/ 47 w 21600"/>
                    <a:gd name="T19" fmla="*/ 39 h 21600"/>
                    <a:gd name="T20" fmla="*/ 0 w 21600"/>
                    <a:gd name="T21" fmla="*/ 29 h 21600"/>
                    <a:gd name="T22" fmla="*/ 44 w 21600"/>
                    <a:gd name="T23" fmla="*/ 22 h 21600"/>
                    <a:gd name="T24" fmla="*/ 2 w 21600"/>
                    <a:gd name="T25" fmla="*/ 12 h 21600"/>
                    <a:gd name="T26" fmla="*/ 58 w 21600"/>
                    <a:gd name="T27" fmla="*/ 0 h 21600"/>
                    <a:gd name="T28" fmla="*/ 58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21600" y="0"/>
                      </a:moveTo>
                      <a:lnTo>
                        <a:pt x="21600" y="21147"/>
                      </a:lnTo>
                      <a:lnTo>
                        <a:pt x="2631" y="21600"/>
                      </a:lnTo>
                      <a:lnTo>
                        <a:pt x="17359" y="18510"/>
                      </a:lnTo>
                      <a:lnTo>
                        <a:pt x="1649" y="17658"/>
                      </a:lnTo>
                      <a:lnTo>
                        <a:pt x="17712" y="15687"/>
                      </a:lnTo>
                      <a:lnTo>
                        <a:pt x="707" y="13503"/>
                      </a:lnTo>
                      <a:lnTo>
                        <a:pt x="17359" y="11772"/>
                      </a:lnTo>
                      <a:lnTo>
                        <a:pt x="0" y="10467"/>
                      </a:lnTo>
                      <a:lnTo>
                        <a:pt x="17359" y="9162"/>
                      </a:lnTo>
                      <a:lnTo>
                        <a:pt x="0" y="6765"/>
                      </a:lnTo>
                      <a:lnTo>
                        <a:pt x="16455" y="5247"/>
                      </a:lnTo>
                      <a:lnTo>
                        <a:pt x="707" y="2823"/>
                      </a:lnTo>
                      <a:lnTo>
                        <a:pt x="21600" y="0"/>
                      </a:lnTo>
                      <a:close/>
                      <a:moveTo>
                        <a:pt x="21600" y="0"/>
                      </a:moveTo>
                    </a:path>
                  </a:pathLst>
                </a:custGeom>
                <a:solidFill>
                  <a:srgbClr val="000000"/>
                </a:solidFill>
                <a:ln w="12700">
                  <a:noFill/>
                  <a:miter lim="800000"/>
                  <a:headEnd/>
                  <a:tailEnd/>
                </a:ln>
              </p:spPr>
              <p:txBody>
                <a:bodyPr lIns="0" tIns="0" rIns="0" bIns="0"/>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grpSp>
      <p:grpSp>
        <p:nvGrpSpPr>
          <p:cNvPr id="7" name="Group 115"/>
          <p:cNvGrpSpPr/>
          <p:nvPr/>
        </p:nvGrpSpPr>
        <p:grpSpPr>
          <a:xfrm>
            <a:off x="1265910" y="4953053"/>
            <a:ext cx="844250" cy="663464"/>
            <a:chOff x="6223823" y="5058699"/>
            <a:chExt cx="963056" cy="932802"/>
          </a:xfrm>
        </p:grpSpPr>
        <p:grpSp>
          <p:nvGrpSpPr>
            <p:cNvPr id="8" name="Group 14"/>
            <p:cNvGrpSpPr>
              <a:grpSpLocks/>
            </p:cNvGrpSpPr>
            <p:nvPr/>
          </p:nvGrpSpPr>
          <p:grpSpPr bwMode="auto">
            <a:xfrm>
              <a:off x="6223823" y="5058699"/>
              <a:ext cx="963056" cy="932802"/>
              <a:chOff x="612" y="2146"/>
              <a:chExt cx="1638" cy="1587"/>
            </a:xfrm>
          </p:grpSpPr>
          <p:sp>
            <p:nvSpPr>
              <p:cNvPr id="121" name="Oval 15"/>
              <p:cNvSpPr>
                <a:spLocks noChangeArrowheads="1"/>
              </p:cNvSpPr>
              <p:nvPr/>
            </p:nvSpPr>
            <p:spPr bwMode="auto">
              <a:xfrm>
                <a:off x="612" y="2146"/>
                <a:ext cx="1638" cy="1587"/>
              </a:xfrm>
              <a:prstGeom prst="ellipse">
                <a:avLst/>
              </a:prstGeom>
              <a:solidFill>
                <a:srgbClr val="FF0000"/>
              </a:solidFill>
              <a:ln w="12700">
                <a:solidFill>
                  <a:srgbClr val="000000"/>
                </a:solid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sp>
            <p:nvSpPr>
              <p:cNvPr id="122" name="Oval 16"/>
              <p:cNvSpPr>
                <a:spLocks noChangeArrowheads="1"/>
              </p:cNvSpPr>
              <p:nvPr/>
            </p:nvSpPr>
            <p:spPr bwMode="auto">
              <a:xfrm>
                <a:off x="782" y="2288"/>
                <a:ext cx="1304" cy="1305"/>
              </a:xfrm>
              <a:prstGeom prst="ellipse">
                <a:avLst/>
              </a:prstGeom>
              <a:solidFill>
                <a:srgbClr val="FFFFFF"/>
              </a:solidFill>
              <a:ln w="12700">
                <a:solidFill>
                  <a:srgbClr val="000000"/>
                </a:solidFill>
                <a:round/>
                <a:headEnd/>
                <a:tailEnd/>
              </a:ln>
            </p:spPr>
            <p:txBody>
              <a:bodyPr/>
              <a:lstStyle/>
              <a:p>
                <a:pPr eaLnBrk="0" fontAlgn="base" hangingPunct="0">
                  <a:spcBef>
                    <a:spcPct val="0"/>
                  </a:spcBef>
                  <a:spcAft>
                    <a:spcPct val="0"/>
                  </a:spcAft>
                </a:pPr>
                <a:endParaRPr lang="en-US" sz="1600">
                  <a:solidFill>
                    <a:srgbClr val="FFFFFF"/>
                  </a:solidFill>
                  <a:latin typeface="Times New Roman" pitchFamily="18" charset="0"/>
                </a:endParaRPr>
              </a:p>
            </p:txBody>
          </p:sp>
        </p:grpSp>
        <p:sp>
          <p:nvSpPr>
            <p:cNvPr id="119" name="Freeform 64"/>
            <p:cNvSpPr>
              <a:spLocks/>
            </p:cNvSpPr>
            <p:nvPr/>
          </p:nvSpPr>
          <p:spPr bwMode="auto">
            <a:xfrm>
              <a:off x="6727090" y="5344468"/>
              <a:ext cx="343814" cy="327726"/>
            </a:xfrm>
            <a:custGeom>
              <a:avLst/>
              <a:gdLst>
                <a:gd name="T0" fmla="*/ 2147483647 w 185"/>
                <a:gd name="T1" fmla="*/ 2147483647 h 187"/>
                <a:gd name="T2" fmla="*/ 2147483647 w 185"/>
                <a:gd name="T3" fmla="*/ 2147483647 h 187"/>
                <a:gd name="T4" fmla="*/ 2147483647 w 185"/>
                <a:gd name="T5" fmla="*/ 2147483647 h 187"/>
                <a:gd name="T6" fmla="*/ 2147483647 w 185"/>
                <a:gd name="T7" fmla="*/ 2147483647 h 187"/>
                <a:gd name="T8" fmla="*/ 2147483647 w 185"/>
                <a:gd name="T9" fmla="*/ 2147483647 h 187"/>
                <a:gd name="T10" fmla="*/ 2147483647 w 185"/>
                <a:gd name="T11" fmla="*/ 2147483647 h 187"/>
                <a:gd name="T12" fmla="*/ 2147483647 w 185"/>
                <a:gd name="T13" fmla="*/ 2147483647 h 187"/>
                <a:gd name="T14" fmla="*/ 2147483647 w 185"/>
                <a:gd name="T15" fmla="*/ 2147483647 h 187"/>
                <a:gd name="T16" fmla="*/ 2147483647 w 185"/>
                <a:gd name="T17" fmla="*/ 2147483647 h 187"/>
                <a:gd name="T18" fmla="*/ 2147483647 w 185"/>
                <a:gd name="T19" fmla="*/ 2147483647 h 187"/>
                <a:gd name="T20" fmla="*/ 2147483647 w 185"/>
                <a:gd name="T21" fmla="*/ 2147483647 h 187"/>
                <a:gd name="T22" fmla="*/ 2147483647 w 185"/>
                <a:gd name="T23" fmla="*/ 2147483647 h 187"/>
                <a:gd name="T24" fmla="*/ 2147483647 w 185"/>
                <a:gd name="T25" fmla="*/ 2147483647 h 187"/>
                <a:gd name="T26" fmla="*/ 2147483647 w 185"/>
                <a:gd name="T27" fmla="*/ 2147483647 h 187"/>
                <a:gd name="T28" fmla="*/ 2147483647 w 185"/>
                <a:gd name="T29" fmla="*/ 0 h 187"/>
                <a:gd name="T30" fmla="*/ 2147483647 w 185"/>
                <a:gd name="T31" fmla="*/ 2147483647 h 187"/>
                <a:gd name="T32" fmla="*/ 2147483647 w 185"/>
                <a:gd name="T33" fmla="*/ 2147483647 h 187"/>
                <a:gd name="T34" fmla="*/ 2147483647 w 185"/>
                <a:gd name="T35" fmla="*/ 2147483647 h 187"/>
                <a:gd name="T36" fmla="*/ 2147483647 w 185"/>
                <a:gd name="T37" fmla="*/ 2147483647 h 187"/>
                <a:gd name="T38" fmla="*/ 2147483647 w 185"/>
                <a:gd name="T39" fmla="*/ 2147483647 h 187"/>
                <a:gd name="T40" fmla="*/ 0 w 185"/>
                <a:gd name="T41" fmla="*/ 2147483647 h 187"/>
                <a:gd name="T42" fmla="*/ 2147483647 w 185"/>
                <a:gd name="T43" fmla="*/ 2147483647 h 187"/>
                <a:gd name="T44" fmla="*/ 2147483647 w 185"/>
                <a:gd name="T45" fmla="*/ 2147483647 h 187"/>
                <a:gd name="T46" fmla="*/ 2147483647 w 185"/>
                <a:gd name="T47" fmla="*/ 2147483647 h 187"/>
                <a:gd name="T48" fmla="*/ 2147483647 w 185"/>
                <a:gd name="T49" fmla="*/ 2147483647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5"/>
                <a:gd name="T76" fmla="*/ 0 h 187"/>
                <a:gd name="T77" fmla="*/ 185 w 185"/>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5" h="187">
                  <a:moveTo>
                    <a:pt x="62" y="121"/>
                  </a:moveTo>
                  <a:lnTo>
                    <a:pt x="64" y="101"/>
                  </a:lnTo>
                  <a:lnTo>
                    <a:pt x="73" y="79"/>
                  </a:lnTo>
                  <a:lnTo>
                    <a:pt x="85" y="72"/>
                  </a:lnTo>
                  <a:cubicBezTo>
                    <a:pt x="90" y="70"/>
                    <a:pt x="97" y="64"/>
                    <a:pt x="103" y="64"/>
                  </a:cubicBezTo>
                  <a:cubicBezTo>
                    <a:pt x="109" y="64"/>
                    <a:pt x="116" y="70"/>
                    <a:pt x="121" y="72"/>
                  </a:cubicBezTo>
                  <a:lnTo>
                    <a:pt x="132" y="79"/>
                  </a:lnTo>
                  <a:lnTo>
                    <a:pt x="141" y="101"/>
                  </a:lnTo>
                  <a:lnTo>
                    <a:pt x="144" y="121"/>
                  </a:lnTo>
                  <a:lnTo>
                    <a:pt x="185" y="121"/>
                  </a:lnTo>
                  <a:lnTo>
                    <a:pt x="181" y="101"/>
                  </a:lnTo>
                  <a:lnTo>
                    <a:pt x="179" y="79"/>
                  </a:lnTo>
                  <a:lnTo>
                    <a:pt x="161" y="36"/>
                  </a:lnTo>
                  <a:cubicBezTo>
                    <a:pt x="161" y="36"/>
                    <a:pt x="135" y="6"/>
                    <a:pt x="135" y="6"/>
                  </a:cubicBezTo>
                  <a:cubicBezTo>
                    <a:pt x="135" y="6"/>
                    <a:pt x="114" y="0"/>
                    <a:pt x="103" y="0"/>
                  </a:cubicBezTo>
                  <a:cubicBezTo>
                    <a:pt x="92" y="0"/>
                    <a:pt x="80" y="0"/>
                    <a:pt x="70" y="6"/>
                  </a:cubicBezTo>
                  <a:cubicBezTo>
                    <a:pt x="60" y="12"/>
                    <a:pt x="51" y="24"/>
                    <a:pt x="44" y="36"/>
                  </a:cubicBezTo>
                  <a:lnTo>
                    <a:pt x="26" y="79"/>
                  </a:lnTo>
                  <a:lnTo>
                    <a:pt x="24" y="101"/>
                  </a:lnTo>
                  <a:lnTo>
                    <a:pt x="20" y="121"/>
                  </a:lnTo>
                  <a:lnTo>
                    <a:pt x="0" y="121"/>
                  </a:lnTo>
                  <a:lnTo>
                    <a:pt x="41" y="187"/>
                  </a:lnTo>
                  <a:lnTo>
                    <a:pt x="82" y="121"/>
                  </a:lnTo>
                  <a:lnTo>
                    <a:pt x="62" y="121"/>
                  </a:lnTo>
                </a:path>
              </a:pathLst>
            </a:custGeom>
            <a:solidFill>
              <a:srgbClr val="336699"/>
            </a:solidFill>
            <a:ln w="12700" cap="rnd" cmpd="sng">
              <a:solidFill>
                <a:srgbClr val="003366"/>
              </a:solidFill>
              <a:prstDash val="solid"/>
              <a:round/>
              <a:headEnd type="none" w="med" len="med"/>
              <a:tailEnd type="none" w="med" len="med"/>
            </a:ln>
          </p:spPr>
          <p:txBody>
            <a:bodyPr/>
            <a:lstStyle/>
            <a:p>
              <a:pPr eaLnBrk="0" fontAlgn="base" hangingPunct="0">
                <a:spcBef>
                  <a:spcPct val="0"/>
                </a:spcBef>
                <a:spcAft>
                  <a:spcPct val="0"/>
                </a:spcAft>
              </a:pPr>
              <a:endParaRPr lang="en-US">
                <a:solidFill>
                  <a:srgbClr val="FFFFFF"/>
                </a:solidFill>
                <a:latin typeface="Times New Roman" pitchFamily="18" charset="0"/>
              </a:endParaRPr>
            </a:p>
          </p:txBody>
        </p:sp>
        <p:sp>
          <p:nvSpPr>
            <p:cNvPr id="120" name="Freeform 63"/>
            <p:cNvSpPr>
              <a:spLocks/>
            </p:cNvSpPr>
            <p:nvPr/>
          </p:nvSpPr>
          <p:spPr bwMode="auto">
            <a:xfrm>
              <a:off x="6352843" y="5337644"/>
              <a:ext cx="334522" cy="327726"/>
            </a:xfrm>
            <a:custGeom>
              <a:avLst/>
              <a:gdLst>
                <a:gd name="T0" fmla="*/ 2147483647 w 180"/>
                <a:gd name="T1" fmla="*/ 2147483647 h 187"/>
                <a:gd name="T2" fmla="*/ 2147483647 w 180"/>
                <a:gd name="T3" fmla="*/ 2147483647 h 187"/>
                <a:gd name="T4" fmla="*/ 2147483647 w 180"/>
                <a:gd name="T5" fmla="*/ 2147483647 h 187"/>
                <a:gd name="T6" fmla="*/ 2147483647 w 180"/>
                <a:gd name="T7" fmla="*/ 2147483647 h 187"/>
                <a:gd name="T8" fmla="*/ 2147483647 w 180"/>
                <a:gd name="T9" fmla="*/ 2147483647 h 187"/>
                <a:gd name="T10" fmla="*/ 2147483647 w 180"/>
                <a:gd name="T11" fmla="*/ 2147483647 h 187"/>
                <a:gd name="T12" fmla="*/ 2147483647 w 180"/>
                <a:gd name="T13" fmla="*/ 2147483647 h 187"/>
                <a:gd name="T14" fmla="*/ 2147483647 w 180"/>
                <a:gd name="T15" fmla="*/ 2147483647 h 187"/>
                <a:gd name="T16" fmla="*/ 2147483647 w 180"/>
                <a:gd name="T17" fmla="*/ 2147483647 h 187"/>
                <a:gd name="T18" fmla="*/ 0 w 180"/>
                <a:gd name="T19" fmla="*/ 2147483647 h 187"/>
                <a:gd name="T20" fmla="*/ 2147483647 w 180"/>
                <a:gd name="T21" fmla="*/ 2147483647 h 187"/>
                <a:gd name="T22" fmla="*/ 2147483647 w 180"/>
                <a:gd name="T23" fmla="*/ 2147483647 h 187"/>
                <a:gd name="T24" fmla="*/ 2147483647 w 180"/>
                <a:gd name="T25" fmla="*/ 2147483647 h 187"/>
                <a:gd name="T26" fmla="*/ 2147483647 w 180"/>
                <a:gd name="T27" fmla="*/ 2147483647 h 187"/>
                <a:gd name="T28" fmla="*/ 2147483647 w 180"/>
                <a:gd name="T29" fmla="*/ 2147483647 h 187"/>
                <a:gd name="T30" fmla="*/ 2147483647 w 180"/>
                <a:gd name="T31" fmla="*/ 0 h 187"/>
                <a:gd name="T32" fmla="*/ 2147483647 w 180"/>
                <a:gd name="T33" fmla="*/ 2147483647 h 187"/>
                <a:gd name="T34" fmla="*/ 2147483647 w 180"/>
                <a:gd name="T35" fmla="*/ 2147483647 h 187"/>
                <a:gd name="T36" fmla="*/ 2147483647 w 180"/>
                <a:gd name="T37" fmla="*/ 2147483647 h 187"/>
                <a:gd name="T38" fmla="*/ 2147483647 w 180"/>
                <a:gd name="T39" fmla="*/ 2147483647 h 187"/>
                <a:gd name="T40" fmla="*/ 2147483647 w 180"/>
                <a:gd name="T41" fmla="*/ 2147483647 h 187"/>
                <a:gd name="T42" fmla="*/ 2147483647 w 180"/>
                <a:gd name="T43" fmla="*/ 2147483647 h 187"/>
                <a:gd name="T44" fmla="*/ 2147483647 w 180"/>
                <a:gd name="T45" fmla="*/ 2147483647 h 187"/>
                <a:gd name="T46" fmla="*/ 2147483647 w 180"/>
                <a:gd name="T47" fmla="*/ 2147483647 h 187"/>
                <a:gd name="T48" fmla="*/ 2147483647 w 180"/>
                <a:gd name="T49" fmla="*/ 2147483647 h 187"/>
                <a:gd name="T50" fmla="*/ 2147483647 w 180"/>
                <a:gd name="T51" fmla="*/ 2147483647 h 187"/>
                <a:gd name="T52" fmla="*/ 2147483647 w 180"/>
                <a:gd name="T53" fmla="*/ 2147483647 h 1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0"/>
                <a:gd name="T82" fmla="*/ 0 h 187"/>
                <a:gd name="T83" fmla="*/ 180 w 180"/>
                <a:gd name="T84" fmla="*/ 187 h 1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0" h="187">
                  <a:moveTo>
                    <a:pt x="119" y="121"/>
                  </a:moveTo>
                  <a:lnTo>
                    <a:pt x="116" y="101"/>
                  </a:lnTo>
                  <a:lnTo>
                    <a:pt x="108" y="79"/>
                  </a:lnTo>
                  <a:lnTo>
                    <a:pt x="95" y="72"/>
                  </a:lnTo>
                  <a:cubicBezTo>
                    <a:pt x="90" y="70"/>
                    <a:pt x="84" y="64"/>
                    <a:pt x="79" y="64"/>
                  </a:cubicBezTo>
                  <a:cubicBezTo>
                    <a:pt x="74" y="64"/>
                    <a:pt x="67" y="69"/>
                    <a:pt x="63" y="72"/>
                  </a:cubicBezTo>
                  <a:lnTo>
                    <a:pt x="53" y="79"/>
                  </a:lnTo>
                  <a:lnTo>
                    <a:pt x="42" y="101"/>
                  </a:lnTo>
                  <a:lnTo>
                    <a:pt x="40" y="121"/>
                  </a:lnTo>
                  <a:lnTo>
                    <a:pt x="0" y="121"/>
                  </a:lnTo>
                  <a:lnTo>
                    <a:pt x="2" y="101"/>
                  </a:lnTo>
                  <a:lnTo>
                    <a:pt x="6" y="79"/>
                  </a:lnTo>
                  <a:lnTo>
                    <a:pt x="13" y="58"/>
                  </a:lnTo>
                  <a:lnTo>
                    <a:pt x="23" y="36"/>
                  </a:lnTo>
                  <a:cubicBezTo>
                    <a:pt x="29" y="27"/>
                    <a:pt x="38" y="12"/>
                    <a:pt x="47" y="6"/>
                  </a:cubicBezTo>
                  <a:cubicBezTo>
                    <a:pt x="56" y="0"/>
                    <a:pt x="68" y="0"/>
                    <a:pt x="79" y="0"/>
                  </a:cubicBezTo>
                  <a:cubicBezTo>
                    <a:pt x="90" y="0"/>
                    <a:pt x="102" y="0"/>
                    <a:pt x="111" y="6"/>
                  </a:cubicBezTo>
                  <a:cubicBezTo>
                    <a:pt x="120" y="12"/>
                    <a:pt x="129" y="27"/>
                    <a:pt x="135" y="36"/>
                  </a:cubicBezTo>
                  <a:lnTo>
                    <a:pt x="146" y="58"/>
                  </a:lnTo>
                  <a:lnTo>
                    <a:pt x="153" y="79"/>
                  </a:lnTo>
                  <a:lnTo>
                    <a:pt x="156" y="101"/>
                  </a:lnTo>
                  <a:lnTo>
                    <a:pt x="159" y="121"/>
                  </a:lnTo>
                  <a:lnTo>
                    <a:pt x="180" y="121"/>
                  </a:lnTo>
                  <a:lnTo>
                    <a:pt x="140" y="187"/>
                  </a:lnTo>
                  <a:lnTo>
                    <a:pt x="100" y="121"/>
                  </a:lnTo>
                  <a:lnTo>
                    <a:pt x="119" y="121"/>
                  </a:lnTo>
                </a:path>
              </a:pathLst>
            </a:custGeom>
            <a:solidFill>
              <a:srgbClr val="FFFF00"/>
            </a:solidFill>
            <a:ln w="12700" cap="rnd" cmpd="sng">
              <a:solidFill>
                <a:srgbClr val="003366"/>
              </a:solidFill>
              <a:prstDash val="solid"/>
              <a:round/>
              <a:headEnd type="none" w="med" len="med"/>
              <a:tailEnd type="none" w="med" len="med"/>
            </a:ln>
          </p:spPr>
          <p:txBody>
            <a:bodyPr/>
            <a:lstStyle/>
            <a:p>
              <a:pPr eaLnBrk="0" fontAlgn="base" hangingPunct="0">
                <a:spcBef>
                  <a:spcPct val="0"/>
                </a:spcBef>
                <a:spcAft>
                  <a:spcPct val="0"/>
                </a:spcAft>
              </a:pPr>
              <a:endParaRPr lang="en-US">
                <a:solidFill>
                  <a:srgbClr val="FFFFFF"/>
                </a:solidFill>
                <a:latin typeface="Times New Roman" pitchFamily="18" charset="0"/>
              </a:endParaRPr>
            </a:p>
          </p:txBody>
        </p:sp>
      </p:grpSp>
      <p:sp>
        <p:nvSpPr>
          <p:cNvPr id="123" name="TextBox 122"/>
          <p:cNvSpPr txBox="1"/>
          <p:nvPr/>
        </p:nvSpPr>
        <p:spPr>
          <a:xfrm>
            <a:off x="8944565" y="3416292"/>
            <a:ext cx="2929007" cy="1754326"/>
          </a:xfrm>
          <a:prstGeom prst="rect">
            <a:avLst/>
          </a:prstGeom>
          <a:noFill/>
        </p:spPr>
        <p:txBody>
          <a:bodyPr wrap="none" rtlCol="0">
            <a:spAutoFit/>
            <a:scene3d>
              <a:camera prst="orthographicFront"/>
              <a:lightRig rig="threePt" dir="t"/>
            </a:scene3d>
            <a:sp3d extrusionH="57150">
              <a:bevelT w="38100" h="38100" prst="angle"/>
            </a:sp3d>
          </a:bodyPr>
          <a:lstStyle/>
          <a:p>
            <a:pPr algn="r" eaLnBrk="0" fontAlgn="base" hangingPunct="0">
              <a:spcBef>
                <a:spcPct val="0"/>
              </a:spcBef>
              <a:spcAft>
                <a:spcPct val="0"/>
              </a:spcAft>
            </a:pPr>
            <a:r>
              <a:rPr lang="en-US" sz="3600" b="1" dirty="0" smtClean="0">
                <a:solidFill>
                  <a:srgbClr val="0070C0"/>
                </a:solidFill>
                <a:latin typeface="Times New Roman" pitchFamily="18" charset="0"/>
              </a:rPr>
              <a:t>VALUE</a:t>
            </a:r>
          </a:p>
          <a:p>
            <a:pPr algn="r" eaLnBrk="0" fontAlgn="base" hangingPunct="0">
              <a:spcBef>
                <a:spcPct val="0"/>
              </a:spcBef>
              <a:spcAft>
                <a:spcPct val="0"/>
              </a:spcAft>
            </a:pPr>
            <a:r>
              <a:rPr lang="en-US" sz="3600" b="1" dirty="0" smtClean="0">
                <a:solidFill>
                  <a:srgbClr val="0070C0"/>
                </a:solidFill>
                <a:latin typeface="Times New Roman" pitchFamily="18" charset="0"/>
              </a:rPr>
              <a:t>Maximization</a:t>
            </a:r>
            <a:r>
              <a:rPr lang="en-US" sz="3600" b="1" dirty="0">
                <a:solidFill>
                  <a:srgbClr val="0070C0"/>
                </a:solidFill>
                <a:latin typeface="Times New Roman" pitchFamily="18" charset="0"/>
              </a:rPr>
              <a:t/>
            </a:r>
            <a:br>
              <a:rPr lang="en-US" sz="3600" b="1" dirty="0">
                <a:solidFill>
                  <a:srgbClr val="0070C0"/>
                </a:solidFill>
                <a:latin typeface="Times New Roman" pitchFamily="18" charset="0"/>
              </a:rPr>
            </a:br>
            <a:r>
              <a:rPr lang="en-US" sz="3600" b="1" dirty="0" smtClean="0">
                <a:solidFill>
                  <a:srgbClr val="0070C0"/>
                </a:solidFill>
                <a:latin typeface="Times New Roman" pitchFamily="18" charset="0"/>
              </a:rPr>
              <a:t>STAIRWAY</a:t>
            </a:r>
            <a:endParaRPr lang="en-US" sz="3600" b="1" dirty="0">
              <a:solidFill>
                <a:srgbClr val="0070C0"/>
              </a:solidFill>
              <a:latin typeface="Times New Roman" pitchFamily="18" charset="0"/>
            </a:endParaRPr>
          </a:p>
        </p:txBody>
      </p:sp>
      <p:sp>
        <p:nvSpPr>
          <p:cNvPr id="125" name="TextBox 124"/>
          <p:cNvSpPr txBox="1"/>
          <p:nvPr/>
        </p:nvSpPr>
        <p:spPr>
          <a:xfrm>
            <a:off x="2246225" y="4953631"/>
            <a:ext cx="3764031" cy="584775"/>
          </a:xfrm>
          <a:prstGeom prst="rect">
            <a:avLst/>
          </a:prstGeom>
          <a:noFill/>
        </p:spPr>
        <p:txBody>
          <a:bodyPr wrap="square" rtlCol="0">
            <a:spAutoFit/>
          </a:bodyPr>
          <a:lstStyle/>
          <a:p>
            <a:pPr eaLnBrk="0" fontAlgn="base" hangingPunct="0">
              <a:lnSpc>
                <a:spcPct val="80000"/>
              </a:lnSpc>
              <a:spcBef>
                <a:spcPct val="0"/>
              </a:spcBef>
              <a:spcAft>
                <a:spcPct val="0"/>
              </a:spcAft>
            </a:pPr>
            <a:r>
              <a:rPr lang="en-US" sz="2000" b="1" dirty="0">
                <a:solidFill>
                  <a:srgbClr val="7FA0B1">
                    <a:lumMod val="75000"/>
                  </a:srgbClr>
                </a:solidFill>
                <a:latin typeface="Times New Roman" pitchFamily="18" charset="0"/>
              </a:rPr>
              <a:t>Win at All Costs</a:t>
            </a:r>
            <a:br>
              <a:rPr lang="en-US" sz="2000" b="1" dirty="0">
                <a:solidFill>
                  <a:srgbClr val="7FA0B1">
                    <a:lumMod val="75000"/>
                  </a:srgbClr>
                </a:solidFill>
                <a:latin typeface="Times New Roman" pitchFamily="18" charset="0"/>
              </a:rPr>
            </a:br>
            <a:r>
              <a:rPr lang="en-US" sz="2000" b="1" dirty="0">
                <a:solidFill>
                  <a:srgbClr val="7FA0B1">
                    <a:lumMod val="75000"/>
                  </a:srgbClr>
                </a:solidFill>
                <a:latin typeface="Times New Roman" pitchFamily="18" charset="0"/>
              </a:rPr>
              <a:t>or Win without Creating Value</a:t>
            </a:r>
          </a:p>
        </p:txBody>
      </p:sp>
      <p:sp>
        <p:nvSpPr>
          <p:cNvPr id="126" name="Right Arrow 125"/>
          <p:cNvSpPr/>
          <p:nvPr/>
        </p:nvSpPr>
        <p:spPr bwMode="auto">
          <a:xfrm>
            <a:off x="842682" y="5477573"/>
            <a:ext cx="11291273" cy="804003"/>
          </a:xfrm>
          <a:prstGeom prst="rightArrow">
            <a:avLst/>
          </a:prstGeom>
          <a:solidFill>
            <a:srgbClr val="F7C479"/>
          </a:solidFill>
          <a:ln w="9525" cap="flat" cmpd="sng" algn="ctr">
            <a:solidFill>
              <a:schemeClr val="tx1"/>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b="1" dirty="0">
                <a:solidFill>
                  <a:srgbClr val="000000"/>
                </a:solidFill>
                <a:latin typeface="Verdana" pitchFamily="34" charset="0"/>
                <a:cs typeface="Times New Roman" pitchFamily="18" charset="0"/>
              </a:rPr>
              <a:t>Integration Required</a:t>
            </a:r>
          </a:p>
        </p:txBody>
      </p:sp>
      <p:sp>
        <p:nvSpPr>
          <p:cNvPr id="127" name="Right Arrow 126"/>
          <p:cNvSpPr/>
          <p:nvPr/>
        </p:nvSpPr>
        <p:spPr>
          <a:xfrm rot="19005221">
            <a:off x="624652" y="1989945"/>
            <a:ext cx="4087106" cy="1225421"/>
          </a:xfrm>
          <a:prstGeom prst="rightArrow">
            <a:avLst>
              <a:gd name="adj1" fmla="val 50000"/>
              <a:gd name="adj2" fmla="val 56736"/>
            </a:avLst>
          </a:prstGeom>
          <a:solidFill>
            <a:srgbClr val="4F81BD"/>
          </a:solidFill>
          <a:ln w="38100" cap="flat" cmpd="sng" algn="ctr">
            <a:solidFill>
              <a:srgbClr val="FFC000"/>
            </a:solidFill>
            <a:prstDash val="solid"/>
          </a:ln>
          <a:effectLst/>
          <a:scene3d>
            <a:camera prst="orthographicFront"/>
            <a:lightRig rig="flood" dir="t"/>
          </a:scene3d>
          <a:sp3d>
            <a:bevelT w="304800"/>
          </a:sp3d>
        </p:spPr>
        <p:txBody>
          <a:bodyPr lIns="0" rIns="0" rtlCol="0" anchor="ctr">
            <a:sp3d extrusionH="57150" prstMaterial="dkEdge">
              <a:bevelT w="38100" h="38100" prst="angle"/>
            </a:sp3d>
          </a:bodyPr>
          <a:lstStyle/>
          <a:p>
            <a:pPr algn="ctr">
              <a:defRPr/>
            </a:pPr>
            <a:r>
              <a:rPr lang="en-US" sz="2800" kern="0" dirty="0">
                <a:solidFill>
                  <a:prstClr val="white"/>
                </a:solidFill>
                <a:latin typeface="Calibri"/>
              </a:rPr>
              <a:t>Cost </a:t>
            </a:r>
            <a:r>
              <a:rPr lang="en-US" sz="2800" kern="0" dirty="0">
                <a:solidFill>
                  <a:prstClr val="white"/>
                </a:solidFill>
                <a:latin typeface="Calibri"/>
                <a:sym typeface="Wingdings"/>
              </a:rPr>
              <a:t> </a:t>
            </a:r>
            <a:r>
              <a:rPr lang="en-US" sz="3200" b="1" kern="0" dirty="0">
                <a:solidFill>
                  <a:prstClr val="white"/>
                </a:solidFill>
                <a:latin typeface="Arial Black" pitchFamily="34" charset="0"/>
              </a:rPr>
              <a:t>Value </a:t>
            </a:r>
            <a:r>
              <a:rPr lang="en-US" sz="3200" b="1" i="1" kern="0" dirty="0">
                <a:solidFill>
                  <a:prstClr val="white"/>
                </a:solidFill>
                <a:latin typeface="Arial Black" pitchFamily="34" charset="0"/>
              </a:rPr>
              <a:t>Shift</a:t>
            </a:r>
            <a:endParaRPr lang="en-US" sz="2800" b="1" i="1" kern="0" dirty="0">
              <a:solidFill>
                <a:prstClr val="white"/>
              </a:solidFill>
              <a:latin typeface="Arial Black" pitchFamily="34" charset="0"/>
            </a:endParaRPr>
          </a:p>
        </p:txBody>
      </p:sp>
      <p:sp>
        <p:nvSpPr>
          <p:cNvPr id="188" name="Title 3"/>
          <p:cNvSpPr txBox="1">
            <a:spLocks/>
          </p:cNvSpPr>
          <p:nvPr/>
        </p:nvSpPr>
        <p:spPr>
          <a:xfrm>
            <a:off x="1529543" y="0"/>
            <a:ext cx="5785657" cy="798022"/>
          </a:xfrm>
          <a:prstGeom prst="rect">
            <a:avLst/>
          </a:prstGeom>
          <a:solidFill>
            <a:schemeClr val="accent1">
              <a:lumMod val="20000"/>
              <a:lumOff val="80000"/>
            </a:schemeClr>
          </a:solidFill>
        </p:spPr>
        <p:txBody>
          <a:bodyPr>
            <a:scene3d>
              <a:camera prst="orthographicFront"/>
              <a:lightRig rig="morning" dir="t"/>
            </a:scene3d>
            <a:sp3d extrusionH="57150" prstMaterial="dkEdge">
              <a:bevelT w="63500" h="63500" prst="angle"/>
              <a:bevelB w="63500"/>
            </a:sp3d>
          </a:bodyPr>
          <a:lstStyle/>
          <a:p>
            <a:pPr lvl="0">
              <a:lnSpc>
                <a:spcPct val="90000"/>
              </a:lnSpc>
              <a:spcBef>
                <a:spcPct val="0"/>
              </a:spcBef>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art</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3- Shape</a:t>
            </a:r>
            <a:b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br>
            <a:r>
              <a:rPr kumimoji="0" lang="en-US" sz="3200" b="1" i="1" u="none" strike="noStrike" kern="1200" cap="none" spc="0" normalizeH="0" baseline="0" noProof="0" dirty="0" smtClean="0">
                <a:ln>
                  <a:noFill/>
                </a:ln>
                <a:solidFill>
                  <a:srgbClr val="C00000"/>
                </a:solidFill>
                <a:effectLst/>
                <a:uLnTx/>
                <a:uFillTx/>
                <a:latin typeface="Engravers MT" pitchFamily="18" charset="0"/>
                <a:ea typeface="+mj-ea"/>
                <a:cs typeface="+mj-cs"/>
              </a:rPr>
              <a:t>Shifting</a:t>
            </a:r>
            <a:r>
              <a:rPr lang="en-US" b="1" dirty="0" smtClean="0">
                <a:solidFill>
                  <a:srgbClr val="C00000"/>
                </a:solidFill>
                <a:latin typeface="Engravers MT" pitchFamily="18" charset="0"/>
              </a:rPr>
              <a:t> </a:t>
            </a:r>
            <a:r>
              <a:rPr lang="en-US" b="1" baseline="60000" dirty="0" smtClean="0">
                <a:solidFill>
                  <a:srgbClr val="C00000"/>
                </a:solidFill>
                <a:latin typeface="Engravers MT" pitchFamily="18" charset="0"/>
              </a:rPr>
              <a:t>– </a:t>
            </a:r>
            <a:r>
              <a:rPr lang="en-US" sz="1600" b="1" baseline="60000" dirty="0" smtClean="0">
                <a:solidFill>
                  <a:srgbClr val="C00000"/>
                </a:solidFill>
                <a:latin typeface="Engravers MT" pitchFamily="18" charset="0"/>
              </a:rPr>
              <a:t>Mind </a:t>
            </a:r>
            <a:r>
              <a:rPr lang="en-US" sz="1600" b="1" baseline="60000" dirty="0" err="1" smtClean="0">
                <a:solidFill>
                  <a:srgbClr val="C00000"/>
                </a:solidFill>
                <a:latin typeface="Engravers MT" pitchFamily="18" charset="0"/>
              </a:rPr>
              <a:t>MaAps</a:t>
            </a:r>
            <a:r>
              <a:rPr kumimoji="0" lang="en-US" sz="1600" b="1" i="0" u="none" strike="noStrike" kern="1200" cap="none" spc="0" normalizeH="0" baseline="60000" noProof="0" dirty="0" smtClean="0">
                <a:ln>
                  <a:noFill/>
                </a:ln>
                <a:solidFill>
                  <a:srgbClr val="C00000"/>
                </a:solidFill>
                <a:effectLst/>
                <a:uLnTx/>
                <a:uFillTx/>
                <a:latin typeface="Engravers MT" pitchFamily="18" charset="0"/>
                <a:ea typeface="+mj-ea"/>
                <a:cs typeface="+mj-cs"/>
              </a:rPr>
              <a:t> </a:t>
            </a:r>
            <a:endParaRPr kumimoji="0" lang="en-US" sz="3200" b="1" i="1" u="none" strike="noStrike" kern="1200" cap="none" spc="0" normalizeH="0" baseline="60000" noProof="0" dirty="0">
              <a:ln>
                <a:noFill/>
              </a:ln>
              <a:solidFill>
                <a:srgbClr val="C00000"/>
              </a:solidFill>
              <a:effectLst/>
              <a:uLnTx/>
              <a:uFillTx/>
              <a:latin typeface="Engravers MT" pitchFamily="18" charset="0"/>
              <a:ea typeface="+mj-ea"/>
              <a:cs typeface="+mj-cs"/>
            </a:endParaRPr>
          </a:p>
        </p:txBody>
      </p:sp>
      <p:pic>
        <p:nvPicPr>
          <p:cNvPr id="189" name="Picture 2" descr="Image result for chess pieces"/>
          <p:cNvPicPr>
            <a:picLocks noChangeAspect="1" noChangeArrowheads="1"/>
          </p:cNvPicPr>
          <p:nvPr/>
        </p:nvPicPr>
        <p:blipFill>
          <a:blip r:embed="rId5" cstate="print">
            <a:lum contrast="20000"/>
          </a:blip>
          <a:srcRect l="48000" t="21739" r="34000" b="8696"/>
          <a:stretch>
            <a:fillRect/>
          </a:stretch>
        </p:blipFill>
        <p:spPr bwMode="auto">
          <a:xfrm>
            <a:off x="6686972" y="-47329"/>
            <a:ext cx="685800" cy="1219200"/>
          </a:xfrm>
          <a:prstGeom prst="rect">
            <a:avLst/>
          </a:prstGeom>
          <a:noFill/>
        </p:spPr>
      </p:pic>
      <p:pic>
        <p:nvPicPr>
          <p:cNvPr id="190" name="Picture 2" descr="Image result for chess pieces"/>
          <p:cNvPicPr>
            <a:picLocks noChangeAspect="1" noChangeArrowheads="1"/>
          </p:cNvPicPr>
          <p:nvPr/>
        </p:nvPicPr>
        <p:blipFill>
          <a:blip r:embed="rId5" cstate="print">
            <a:lum contrast="20000"/>
          </a:blip>
          <a:srcRect l="66000" t="26087" r="20000" b="4348"/>
          <a:stretch>
            <a:fillRect/>
          </a:stretch>
        </p:blipFill>
        <p:spPr bwMode="auto">
          <a:xfrm>
            <a:off x="5353205" y="1149189"/>
            <a:ext cx="533400" cy="1219200"/>
          </a:xfrm>
          <a:prstGeom prst="rect">
            <a:avLst/>
          </a:prstGeom>
          <a:noFill/>
        </p:spPr>
      </p:pic>
      <p:pic>
        <p:nvPicPr>
          <p:cNvPr id="191" name="Picture 2" descr="Image result for chess pieces"/>
          <p:cNvPicPr>
            <a:picLocks noChangeAspect="1" noChangeArrowheads="1"/>
          </p:cNvPicPr>
          <p:nvPr/>
        </p:nvPicPr>
        <p:blipFill>
          <a:blip r:embed="rId5" cstate="print">
            <a:lum contrast="20000"/>
          </a:blip>
          <a:srcRect l="14000" t="34782" r="70000" b="4348"/>
          <a:stretch>
            <a:fillRect/>
          </a:stretch>
        </p:blipFill>
        <p:spPr bwMode="auto">
          <a:xfrm>
            <a:off x="3769549" y="2563096"/>
            <a:ext cx="609600" cy="1066800"/>
          </a:xfrm>
          <a:prstGeom prst="rect">
            <a:avLst/>
          </a:prstGeom>
          <a:noFill/>
        </p:spPr>
      </p:pic>
      <p:pic>
        <p:nvPicPr>
          <p:cNvPr id="192" name="Picture 2" descr="Image result for chess pieces"/>
          <p:cNvPicPr>
            <a:picLocks noChangeAspect="1" noChangeArrowheads="1"/>
          </p:cNvPicPr>
          <p:nvPr/>
        </p:nvPicPr>
        <p:blipFill>
          <a:blip r:embed="rId6" cstate="print">
            <a:lum contrast="20000"/>
          </a:blip>
          <a:srcRect l="80000" t="34783" b="8696"/>
          <a:stretch>
            <a:fillRect/>
          </a:stretch>
        </p:blipFill>
        <p:spPr bwMode="auto">
          <a:xfrm flipH="1">
            <a:off x="2079996" y="3674663"/>
            <a:ext cx="762000" cy="990600"/>
          </a:xfrm>
          <a:prstGeom prst="rect">
            <a:avLst/>
          </a:prstGeom>
          <a:noFill/>
        </p:spPr>
      </p:pic>
      <p:pic>
        <p:nvPicPr>
          <p:cNvPr id="193" name="Picture 2" descr="Image result for chess pieces"/>
          <p:cNvPicPr>
            <a:picLocks noChangeAspect="1" noChangeArrowheads="1"/>
          </p:cNvPicPr>
          <p:nvPr/>
        </p:nvPicPr>
        <p:blipFill>
          <a:blip r:embed="rId5" cstate="print">
            <a:lum contrast="20000"/>
          </a:blip>
          <a:srcRect t="34783" r="88000"/>
          <a:stretch>
            <a:fillRect/>
          </a:stretch>
        </p:blipFill>
        <p:spPr bwMode="auto">
          <a:xfrm>
            <a:off x="702806" y="4656193"/>
            <a:ext cx="457200" cy="1143000"/>
          </a:xfrm>
          <a:prstGeom prst="rect">
            <a:avLst/>
          </a:prstGeom>
          <a:noFill/>
        </p:spPr>
      </p:pic>
      <p:grpSp>
        <p:nvGrpSpPr>
          <p:cNvPr id="211" name="Group 210"/>
          <p:cNvGrpSpPr/>
          <p:nvPr/>
        </p:nvGrpSpPr>
        <p:grpSpPr>
          <a:xfrm>
            <a:off x="2859282" y="5502058"/>
            <a:ext cx="7930621" cy="1262513"/>
            <a:chOff x="4267200" y="3959461"/>
            <a:chExt cx="7422776" cy="1436161"/>
          </a:xfrm>
        </p:grpSpPr>
        <p:sp>
          <p:nvSpPr>
            <p:cNvPr id="212" name="Plaque 211"/>
            <p:cNvSpPr/>
            <p:nvPr/>
          </p:nvSpPr>
          <p:spPr>
            <a:xfrm>
              <a:off x="4267200" y="3959461"/>
              <a:ext cx="7422776" cy="1410065"/>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p:cNvSpPr txBox="1"/>
            <p:nvPr/>
          </p:nvSpPr>
          <p:spPr>
            <a:xfrm>
              <a:off x="4392706" y="4030198"/>
              <a:ext cx="7135905" cy="1365424"/>
            </a:xfrm>
            <a:prstGeom prst="rect">
              <a:avLst/>
            </a:prstGeom>
            <a:noFill/>
          </p:spPr>
          <p:txBody>
            <a:bodyPr wrap="square" rtlCol="0">
              <a:spAutoFit/>
            </a:bodyPr>
            <a:lstStyle/>
            <a:p>
              <a:r>
                <a:rPr lang="en-US" b="1" dirty="0" smtClean="0"/>
                <a:t>Key Actions</a:t>
              </a:r>
              <a:r>
                <a:rPr lang="en-US" dirty="0" smtClean="0"/>
                <a:t>: 	Assign % of Strategic Actions for Each Level – Make % Visible</a:t>
              </a:r>
            </a:p>
            <a:p>
              <a:r>
                <a:rPr lang="en-US" dirty="0" smtClean="0"/>
                <a:t>		Learn the Key 5-7 Stratagems to Execute at each  Levels</a:t>
              </a:r>
            </a:p>
            <a:p>
              <a:r>
                <a:rPr lang="en-US" b="1" dirty="0" smtClean="0">
                  <a:solidFill>
                    <a:srgbClr val="C00000"/>
                  </a:solidFill>
                </a:rPr>
                <a:t>Key Messages</a:t>
              </a:r>
              <a:r>
                <a:rPr lang="en-US" dirty="0" smtClean="0">
                  <a:solidFill>
                    <a:srgbClr val="C00000"/>
                  </a:solidFill>
                </a:rPr>
                <a:t>: 	Value Maximization is the “Game Book” for Winning </a:t>
              </a:r>
            </a:p>
            <a:p>
              <a:r>
                <a:rPr lang="en-US" dirty="0" smtClean="0">
                  <a:solidFill>
                    <a:srgbClr val="C00000"/>
                  </a:solidFill>
                </a:rPr>
                <a:t>		Differentiate  Three  Cultures  (</a:t>
              </a:r>
              <a:r>
                <a:rPr lang="en-US" i="1" dirty="0" smtClean="0">
                  <a:solidFill>
                    <a:srgbClr val="C00000"/>
                  </a:solidFill>
                </a:rPr>
                <a:t>ATC</a:t>
              </a:r>
              <a:r>
                <a:rPr lang="en-US" dirty="0" smtClean="0">
                  <a:solidFill>
                    <a:srgbClr val="C00000"/>
                  </a:solidFill>
                </a:rPr>
                <a:t>) &amp; Their Impact</a:t>
              </a:r>
              <a:endParaRPr lang="en-US" dirty="0">
                <a:solidFill>
                  <a:srgbClr val="C00000"/>
                </a:solidFill>
              </a:endParaRPr>
            </a:p>
          </p:txBody>
        </p:sp>
      </p:grpSp>
      <p:grpSp>
        <p:nvGrpSpPr>
          <p:cNvPr id="215" name="Group 214"/>
          <p:cNvGrpSpPr/>
          <p:nvPr/>
        </p:nvGrpSpPr>
        <p:grpSpPr>
          <a:xfrm>
            <a:off x="10208027" y="1748550"/>
            <a:ext cx="1845426" cy="1640793"/>
            <a:chOff x="10208027" y="1748550"/>
            <a:chExt cx="1845426" cy="1640793"/>
          </a:xfrm>
        </p:grpSpPr>
        <p:grpSp>
          <p:nvGrpSpPr>
            <p:cNvPr id="195" name="Group 31"/>
            <p:cNvGrpSpPr>
              <a:grpSpLocks/>
            </p:cNvGrpSpPr>
            <p:nvPr/>
          </p:nvGrpSpPr>
          <p:grpSpPr bwMode="auto">
            <a:xfrm>
              <a:off x="10213787" y="1748550"/>
              <a:ext cx="1799772" cy="1640793"/>
              <a:chOff x="1692" y="1124"/>
              <a:chExt cx="2683" cy="1793"/>
            </a:xfrm>
          </p:grpSpPr>
          <p:sp>
            <p:nvSpPr>
              <p:cNvPr id="196" name="Line 16"/>
              <p:cNvSpPr>
                <a:spLocks noChangeShapeType="1"/>
              </p:cNvSpPr>
              <p:nvPr/>
            </p:nvSpPr>
            <p:spPr bwMode="auto">
              <a:xfrm>
                <a:off x="3478" y="1136"/>
                <a:ext cx="1" cy="1777"/>
              </a:xfrm>
              <a:prstGeom prst="line">
                <a:avLst/>
              </a:prstGeom>
              <a:noFill/>
              <a:ln w="12700">
                <a:solidFill>
                  <a:schemeClr val="tx1"/>
                </a:solidFill>
                <a:round/>
                <a:headEnd/>
                <a:tailEnd/>
              </a:ln>
              <a:effectLst/>
            </p:spPr>
            <p:txBody>
              <a:bodyPr wrap="none" anchor="ctr"/>
              <a:lstStyle/>
              <a:p>
                <a:endParaRPr lang="en-US">
                  <a:solidFill>
                    <a:srgbClr val="000000"/>
                  </a:solidFill>
                </a:endParaRPr>
              </a:p>
            </p:txBody>
          </p:sp>
          <p:grpSp>
            <p:nvGrpSpPr>
              <p:cNvPr id="197" name="Group 30"/>
              <p:cNvGrpSpPr>
                <a:grpSpLocks/>
              </p:cNvGrpSpPr>
              <p:nvPr/>
            </p:nvGrpSpPr>
            <p:grpSpPr bwMode="auto">
              <a:xfrm>
                <a:off x="1692" y="1124"/>
                <a:ext cx="2683" cy="1793"/>
                <a:chOff x="1692" y="1124"/>
                <a:chExt cx="2683" cy="1793"/>
              </a:xfrm>
            </p:grpSpPr>
            <p:sp>
              <p:nvSpPr>
                <p:cNvPr id="198" name="Rectangle 17"/>
                <p:cNvSpPr>
                  <a:spLocks noChangeArrowheads="1"/>
                </p:cNvSpPr>
                <p:nvPr/>
              </p:nvSpPr>
              <p:spPr bwMode="auto">
                <a:xfrm>
                  <a:off x="1692" y="1124"/>
                  <a:ext cx="2683" cy="1793"/>
                </a:xfrm>
                <a:prstGeom prst="rect">
                  <a:avLst/>
                </a:prstGeom>
                <a:noFill/>
                <a:ln w="12700">
                  <a:solidFill>
                    <a:schemeClr val="tx1"/>
                  </a:solidFill>
                  <a:miter lim="800000"/>
                  <a:headEnd/>
                  <a:tailEnd/>
                </a:ln>
                <a:effectLst/>
              </p:spPr>
              <p:txBody>
                <a:bodyPr wrap="none" anchor="ctr"/>
                <a:lstStyle/>
                <a:p>
                  <a:endParaRPr lang="en-US">
                    <a:solidFill>
                      <a:srgbClr val="000000"/>
                    </a:solidFill>
                  </a:endParaRPr>
                </a:p>
              </p:txBody>
            </p:sp>
            <p:sp>
              <p:nvSpPr>
                <p:cNvPr id="199" name="Line 18"/>
                <p:cNvSpPr>
                  <a:spLocks noChangeShapeType="1"/>
                </p:cNvSpPr>
                <p:nvPr/>
              </p:nvSpPr>
              <p:spPr bwMode="auto">
                <a:xfrm>
                  <a:off x="1694" y="1746"/>
                  <a:ext cx="2675" cy="0"/>
                </a:xfrm>
                <a:prstGeom prst="line">
                  <a:avLst/>
                </a:prstGeom>
                <a:noFill/>
                <a:ln w="12700">
                  <a:solidFill>
                    <a:schemeClr val="tx1"/>
                  </a:solidFill>
                  <a:round/>
                  <a:headEnd/>
                  <a:tailEnd/>
                </a:ln>
                <a:effectLst/>
              </p:spPr>
              <p:txBody>
                <a:bodyPr wrap="none" anchor="ctr"/>
                <a:lstStyle/>
                <a:p>
                  <a:endParaRPr lang="en-US">
                    <a:solidFill>
                      <a:srgbClr val="000000"/>
                    </a:solidFill>
                  </a:endParaRPr>
                </a:p>
              </p:txBody>
            </p:sp>
            <p:sp>
              <p:nvSpPr>
                <p:cNvPr id="200" name="Line 19"/>
                <p:cNvSpPr>
                  <a:spLocks noChangeShapeType="1"/>
                </p:cNvSpPr>
                <p:nvPr/>
              </p:nvSpPr>
              <p:spPr bwMode="auto">
                <a:xfrm>
                  <a:off x="1708" y="2317"/>
                  <a:ext cx="2661" cy="0"/>
                </a:xfrm>
                <a:prstGeom prst="line">
                  <a:avLst/>
                </a:prstGeom>
                <a:noFill/>
                <a:ln w="12700">
                  <a:solidFill>
                    <a:schemeClr val="tx1"/>
                  </a:solidFill>
                  <a:round/>
                  <a:headEnd/>
                  <a:tailEnd/>
                </a:ln>
                <a:effectLst/>
              </p:spPr>
              <p:txBody>
                <a:bodyPr wrap="none" anchor="ctr"/>
                <a:lstStyle/>
                <a:p>
                  <a:endParaRPr lang="en-US">
                    <a:solidFill>
                      <a:srgbClr val="000000"/>
                    </a:solidFill>
                  </a:endParaRPr>
                </a:p>
              </p:txBody>
            </p:sp>
            <p:sp>
              <p:nvSpPr>
                <p:cNvPr id="201" name="Line 20"/>
                <p:cNvSpPr>
                  <a:spLocks noChangeShapeType="1"/>
                </p:cNvSpPr>
                <p:nvPr/>
              </p:nvSpPr>
              <p:spPr bwMode="auto">
                <a:xfrm>
                  <a:off x="2557" y="1136"/>
                  <a:ext cx="0" cy="1773"/>
                </a:xfrm>
                <a:prstGeom prst="line">
                  <a:avLst/>
                </a:prstGeom>
                <a:noFill/>
                <a:ln w="12700">
                  <a:solidFill>
                    <a:schemeClr val="tx1"/>
                  </a:solidFill>
                  <a:round/>
                  <a:headEnd/>
                  <a:tailEnd/>
                </a:ln>
                <a:effectLst/>
              </p:spPr>
              <p:txBody>
                <a:bodyPr wrap="none" anchor="ctr"/>
                <a:lstStyle/>
                <a:p>
                  <a:endParaRPr lang="en-US">
                    <a:solidFill>
                      <a:srgbClr val="000000"/>
                    </a:solidFill>
                  </a:endParaRPr>
                </a:p>
              </p:txBody>
            </p:sp>
            <p:sp>
              <p:nvSpPr>
                <p:cNvPr id="202" name="Rectangle 21"/>
                <p:cNvSpPr>
                  <a:spLocks noChangeArrowheads="1"/>
                </p:cNvSpPr>
                <p:nvPr/>
              </p:nvSpPr>
              <p:spPr bwMode="auto">
                <a:xfrm>
                  <a:off x="1723" y="1160"/>
                  <a:ext cx="789" cy="549"/>
                </a:xfrm>
                <a:prstGeom prst="rect">
                  <a:avLst/>
                </a:prstGeom>
                <a:gradFill rotWithShape="0">
                  <a:gsLst>
                    <a:gs pos="0">
                      <a:srgbClr val="FF0033"/>
                    </a:gs>
                    <a:gs pos="100000">
                      <a:srgbClr val="FF0033">
                        <a:gamma/>
                        <a:shade val="89804"/>
                        <a:invGamma/>
                      </a:srgbClr>
                    </a:gs>
                  </a:gsLst>
                  <a:path path="shape">
                    <a:fillToRect l="50000" t="50000" r="50000" b="50000"/>
                  </a:path>
                </a:gradFill>
                <a:ln w="12700">
                  <a:noFill/>
                  <a:miter lim="800000"/>
                  <a:headEnd/>
                  <a:tailEnd/>
                </a:ln>
                <a:effectLst/>
              </p:spPr>
              <p:txBody>
                <a:bodyPr wrap="none" anchor="ctr"/>
                <a:lstStyle/>
                <a:p>
                  <a:endParaRPr lang="en-US">
                    <a:solidFill>
                      <a:srgbClr val="000000"/>
                    </a:solidFill>
                  </a:endParaRPr>
                </a:p>
              </p:txBody>
            </p:sp>
            <p:sp>
              <p:nvSpPr>
                <p:cNvPr id="203" name="Rectangle 22"/>
                <p:cNvSpPr>
                  <a:spLocks noChangeArrowheads="1"/>
                </p:cNvSpPr>
                <p:nvPr/>
              </p:nvSpPr>
              <p:spPr bwMode="auto">
                <a:xfrm>
                  <a:off x="1729" y="2346"/>
                  <a:ext cx="788" cy="549"/>
                </a:xfrm>
                <a:prstGeom prst="rect">
                  <a:avLst/>
                </a:prstGeom>
                <a:gradFill rotWithShape="0">
                  <a:gsLst>
                    <a:gs pos="0">
                      <a:srgbClr val="FF0033"/>
                    </a:gs>
                    <a:gs pos="100000">
                      <a:srgbClr val="FF0033">
                        <a:gamma/>
                        <a:shade val="89804"/>
                        <a:invGamma/>
                      </a:srgbClr>
                    </a:gs>
                  </a:gsLst>
                  <a:path path="shape">
                    <a:fillToRect l="50000" t="50000" r="50000" b="50000"/>
                  </a:path>
                </a:gradFill>
                <a:ln w="12700">
                  <a:noFill/>
                  <a:miter lim="800000"/>
                  <a:headEnd/>
                  <a:tailEnd/>
                </a:ln>
                <a:effectLst/>
              </p:spPr>
              <p:txBody>
                <a:bodyPr wrap="none" anchor="ctr"/>
                <a:lstStyle/>
                <a:p>
                  <a:endParaRPr lang="en-US">
                    <a:solidFill>
                      <a:srgbClr val="000000"/>
                    </a:solidFill>
                  </a:endParaRPr>
                </a:p>
              </p:txBody>
            </p:sp>
            <p:sp>
              <p:nvSpPr>
                <p:cNvPr id="204" name="Rectangle 23"/>
                <p:cNvSpPr>
                  <a:spLocks noChangeArrowheads="1"/>
                </p:cNvSpPr>
                <p:nvPr/>
              </p:nvSpPr>
              <p:spPr bwMode="auto">
                <a:xfrm>
                  <a:off x="2612" y="1773"/>
                  <a:ext cx="818" cy="522"/>
                </a:xfrm>
                <a:prstGeom prst="rect">
                  <a:avLst/>
                </a:prstGeom>
                <a:gradFill rotWithShape="0">
                  <a:gsLst>
                    <a:gs pos="0">
                      <a:srgbClr val="FF0033"/>
                    </a:gs>
                    <a:gs pos="100000">
                      <a:srgbClr val="FF0033">
                        <a:gamma/>
                        <a:shade val="89804"/>
                        <a:invGamma/>
                      </a:srgbClr>
                    </a:gs>
                  </a:gsLst>
                  <a:path path="shape">
                    <a:fillToRect l="50000" t="50000" r="50000" b="50000"/>
                  </a:path>
                </a:gradFill>
                <a:ln w="12700">
                  <a:noFill/>
                  <a:miter lim="800000"/>
                  <a:headEnd/>
                  <a:tailEnd/>
                </a:ln>
                <a:effectLst/>
              </p:spPr>
              <p:txBody>
                <a:bodyPr wrap="none" anchor="ctr"/>
                <a:lstStyle/>
                <a:p>
                  <a:endParaRPr lang="en-US">
                    <a:solidFill>
                      <a:srgbClr val="000000"/>
                    </a:solidFill>
                  </a:endParaRPr>
                </a:p>
              </p:txBody>
            </p:sp>
            <p:sp>
              <p:nvSpPr>
                <p:cNvPr id="205" name="Rectangle 24"/>
                <p:cNvSpPr>
                  <a:spLocks noChangeArrowheads="1"/>
                </p:cNvSpPr>
                <p:nvPr/>
              </p:nvSpPr>
              <p:spPr bwMode="auto">
                <a:xfrm>
                  <a:off x="3536" y="2346"/>
                  <a:ext cx="790" cy="549"/>
                </a:xfrm>
                <a:prstGeom prst="rect">
                  <a:avLst/>
                </a:prstGeom>
                <a:gradFill rotWithShape="0">
                  <a:gsLst>
                    <a:gs pos="0">
                      <a:srgbClr val="FF0033"/>
                    </a:gs>
                    <a:gs pos="100000">
                      <a:srgbClr val="FF0033">
                        <a:gamma/>
                        <a:shade val="89804"/>
                        <a:invGamma/>
                      </a:srgbClr>
                    </a:gs>
                  </a:gsLst>
                  <a:path path="shape">
                    <a:fillToRect l="50000" t="50000" r="50000" b="50000"/>
                  </a:path>
                </a:gradFill>
                <a:ln w="12700">
                  <a:noFill/>
                  <a:miter lim="800000"/>
                  <a:headEnd/>
                  <a:tailEnd/>
                </a:ln>
                <a:effectLst/>
              </p:spPr>
              <p:txBody>
                <a:bodyPr wrap="none" anchor="ctr"/>
                <a:lstStyle/>
                <a:p>
                  <a:endParaRPr lang="en-US">
                    <a:solidFill>
                      <a:srgbClr val="000000"/>
                    </a:solidFill>
                  </a:endParaRPr>
                </a:p>
              </p:txBody>
            </p:sp>
            <p:sp>
              <p:nvSpPr>
                <p:cNvPr id="206" name="Rectangle 25"/>
                <p:cNvSpPr>
                  <a:spLocks noChangeArrowheads="1"/>
                </p:cNvSpPr>
                <p:nvPr/>
              </p:nvSpPr>
              <p:spPr bwMode="auto">
                <a:xfrm>
                  <a:off x="3536" y="1161"/>
                  <a:ext cx="790" cy="548"/>
                </a:xfrm>
                <a:prstGeom prst="rect">
                  <a:avLst/>
                </a:prstGeom>
                <a:gradFill rotWithShape="0">
                  <a:gsLst>
                    <a:gs pos="0">
                      <a:srgbClr val="FF0033"/>
                    </a:gs>
                    <a:gs pos="100000">
                      <a:srgbClr val="FF0033">
                        <a:gamma/>
                        <a:shade val="89804"/>
                        <a:invGamma/>
                      </a:srgbClr>
                    </a:gs>
                  </a:gsLst>
                  <a:path path="shape">
                    <a:fillToRect l="50000" t="50000" r="50000" b="50000"/>
                  </a:path>
                </a:gradFill>
                <a:ln w="12700">
                  <a:noFill/>
                  <a:miter lim="800000"/>
                  <a:headEnd/>
                  <a:tailEnd/>
                </a:ln>
                <a:effectLst/>
              </p:spPr>
              <p:txBody>
                <a:bodyPr wrap="none" anchor="ctr"/>
                <a:lstStyle/>
                <a:p>
                  <a:endParaRPr lang="en-US">
                    <a:solidFill>
                      <a:srgbClr val="000000"/>
                    </a:solidFill>
                  </a:endParaRPr>
                </a:p>
              </p:txBody>
            </p:sp>
            <p:sp>
              <p:nvSpPr>
                <p:cNvPr id="207" name="Rectangle 26"/>
                <p:cNvSpPr>
                  <a:spLocks noChangeArrowheads="1"/>
                </p:cNvSpPr>
                <p:nvPr/>
              </p:nvSpPr>
              <p:spPr bwMode="auto">
                <a:xfrm>
                  <a:off x="2616" y="1165"/>
                  <a:ext cx="810" cy="540"/>
                </a:xfrm>
                <a:prstGeom prst="rect">
                  <a:avLst/>
                </a:prstGeom>
                <a:gradFill rotWithShape="0">
                  <a:gsLst>
                    <a:gs pos="0">
                      <a:srgbClr val="000000">
                        <a:gamma/>
                        <a:tint val="89804"/>
                        <a:invGamma/>
                      </a:srgbClr>
                    </a:gs>
                    <a:gs pos="100000">
                      <a:srgbClr val="000000"/>
                    </a:gs>
                  </a:gsLst>
                  <a:path path="shape">
                    <a:fillToRect l="50000" t="50000" r="50000" b="50000"/>
                  </a:path>
                </a:gradFill>
                <a:ln w="12700">
                  <a:solidFill>
                    <a:schemeClr val="tx1"/>
                  </a:solidFill>
                  <a:miter lim="800000"/>
                  <a:headEnd/>
                  <a:tailEnd/>
                </a:ln>
                <a:effectLst/>
              </p:spPr>
              <p:txBody>
                <a:bodyPr wrap="none" anchor="ctr"/>
                <a:lstStyle/>
                <a:p>
                  <a:endParaRPr lang="en-US">
                    <a:solidFill>
                      <a:srgbClr val="000000"/>
                    </a:solidFill>
                  </a:endParaRPr>
                </a:p>
              </p:txBody>
            </p:sp>
            <p:sp>
              <p:nvSpPr>
                <p:cNvPr id="208" name="Rectangle 27"/>
                <p:cNvSpPr>
                  <a:spLocks noChangeArrowheads="1"/>
                </p:cNvSpPr>
                <p:nvPr/>
              </p:nvSpPr>
              <p:spPr bwMode="auto">
                <a:xfrm>
                  <a:off x="1733" y="1777"/>
                  <a:ext cx="780" cy="514"/>
                </a:xfrm>
                <a:prstGeom prst="rect">
                  <a:avLst/>
                </a:prstGeom>
                <a:gradFill rotWithShape="0">
                  <a:gsLst>
                    <a:gs pos="0">
                      <a:srgbClr val="000000">
                        <a:gamma/>
                        <a:tint val="89804"/>
                        <a:invGamma/>
                      </a:srgbClr>
                    </a:gs>
                    <a:gs pos="100000">
                      <a:srgbClr val="000000"/>
                    </a:gs>
                  </a:gsLst>
                  <a:path path="shape">
                    <a:fillToRect l="50000" t="50000" r="50000" b="50000"/>
                  </a:path>
                </a:gradFill>
                <a:ln w="12700">
                  <a:solidFill>
                    <a:schemeClr val="tx1"/>
                  </a:solidFill>
                  <a:miter lim="800000"/>
                  <a:headEnd/>
                  <a:tailEnd/>
                </a:ln>
                <a:effectLst/>
              </p:spPr>
              <p:txBody>
                <a:bodyPr wrap="none" anchor="ctr"/>
                <a:lstStyle/>
                <a:p>
                  <a:endParaRPr lang="en-US">
                    <a:solidFill>
                      <a:srgbClr val="000000"/>
                    </a:solidFill>
                  </a:endParaRPr>
                </a:p>
              </p:txBody>
            </p:sp>
            <p:sp>
              <p:nvSpPr>
                <p:cNvPr id="209" name="Rectangle 28"/>
                <p:cNvSpPr>
                  <a:spLocks noChangeArrowheads="1"/>
                </p:cNvSpPr>
                <p:nvPr/>
              </p:nvSpPr>
              <p:spPr bwMode="auto">
                <a:xfrm>
                  <a:off x="3540" y="1770"/>
                  <a:ext cx="782" cy="515"/>
                </a:xfrm>
                <a:prstGeom prst="rect">
                  <a:avLst/>
                </a:prstGeom>
                <a:gradFill rotWithShape="0">
                  <a:gsLst>
                    <a:gs pos="0">
                      <a:srgbClr val="000000">
                        <a:gamma/>
                        <a:tint val="89804"/>
                        <a:invGamma/>
                      </a:srgbClr>
                    </a:gs>
                    <a:gs pos="100000">
                      <a:srgbClr val="000000"/>
                    </a:gs>
                  </a:gsLst>
                  <a:path path="shape">
                    <a:fillToRect l="50000" t="50000" r="50000" b="50000"/>
                  </a:path>
                </a:gradFill>
                <a:ln w="12700">
                  <a:solidFill>
                    <a:schemeClr val="tx1"/>
                  </a:solidFill>
                  <a:miter lim="800000"/>
                  <a:headEnd/>
                  <a:tailEnd/>
                </a:ln>
                <a:effectLst/>
              </p:spPr>
              <p:txBody>
                <a:bodyPr wrap="none" anchor="ctr"/>
                <a:lstStyle/>
                <a:p>
                  <a:endParaRPr lang="en-US">
                    <a:solidFill>
                      <a:srgbClr val="000000"/>
                    </a:solidFill>
                  </a:endParaRPr>
                </a:p>
              </p:txBody>
            </p:sp>
            <p:sp>
              <p:nvSpPr>
                <p:cNvPr id="210" name="Rectangle 29"/>
                <p:cNvSpPr>
                  <a:spLocks noChangeArrowheads="1"/>
                </p:cNvSpPr>
                <p:nvPr/>
              </p:nvSpPr>
              <p:spPr bwMode="auto">
                <a:xfrm>
                  <a:off x="2616" y="2350"/>
                  <a:ext cx="810" cy="541"/>
                </a:xfrm>
                <a:prstGeom prst="rect">
                  <a:avLst/>
                </a:prstGeom>
                <a:gradFill rotWithShape="0">
                  <a:gsLst>
                    <a:gs pos="0">
                      <a:srgbClr val="000000">
                        <a:gamma/>
                        <a:tint val="89804"/>
                        <a:invGamma/>
                      </a:srgbClr>
                    </a:gs>
                    <a:gs pos="100000">
                      <a:srgbClr val="000000"/>
                    </a:gs>
                  </a:gsLst>
                  <a:path path="shape">
                    <a:fillToRect l="50000" t="50000" r="50000" b="50000"/>
                  </a:path>
                </a:gradFill>
                <a:ln w="12700">
                  <a:solidFill>
                    <a:schemeClr val="tx1"/>
                  </a:solidFill>
                  <a:miter lim="800000"/>
                  <a:headEnd/>
                  <a:tailEnd/>
                </a:ln>
                <a:effectLst/>
              </p:spPr>
              <p:txBody>
                <a:bodyPr wrap="none" anchor="ctr"/>
                <a:lstStyle/>
                <a:p>
                  <a:endParaRPr lang="en-US">
                    <a:solidFill>
                      <a:srgbClr val="000000"/>
                    </a:solidFill>
                  </a:endParaRPr>
                </a:p>
              </p:txBody>
            </p:sp>
          </p:grpSp>
        </p:grpSp>
        <p:sp>
          <p:nvSpPr>
            <p:cNvPr id="214" name="TextBox 213"/>
            <p:cNvSpPr txBox="1"/>
            <p:nvPr/>
          </p:nvSpPr>
          <p:spPr>
            <a:xfrm>
              <a:off x="10208027" y="1795584"/>
              <a:ext cx="1845426" cy="1477328"/>
            </a:xfrm>
            <a:prstGeom prst="rect">
              <a:avLst/>
            </a:prstGeom>
            <a:noFill/>
          </p:spPr>
          <p:txBody>
            <a:bodyPr wrap="square" rtlCol="0">
              <a:spAutoFit/>
            </a:bodyPr>
            <a:lstStyle/>
            <a:p>
              <a:pPr algn="ctr">
                <a:lnSpc>
                  <a:spcPct val="150000"/>
                </a:lnSpc>
              </a:pPr>
              <a:r>
                <a:rPr lang="en-US" sz="2000" b="1" dirty="0" smtClean="0">
                  <a:solidFill>
                    <a:schemeClr val="bg1"/>
                  </a:solidFill>
                  <a:effectLst>
                    <a:outerShdw blurRad="38100" dist="38100" dir="2700000" algn="tl">
                      <a:srgbClr val="000000">
                        <a:alpha val="43137"/>
                      </a:srgbClr>
                    </a:outerShdw>
                  </a:effectLst>
                  <a:latin typeface="Arial Black" pitchFamily="34" charset="0"/>
                </a:rPr>
                <a:t>5-7 Key Stratagems Per Step</a:t>
              </a:r>
              <a:endParaRPr lang="en-US" sz="2000" b="1" dirty="0">
                <a:solidFill>
                  <a:schemeClr val="bg1"/>
                </a:solidFill>
                <a:effectLst>
                  <a:outerShdw blurRad="38100" dist="38100" dir="2700000" algn="tl">
                    <a:srgbClr val="000000">
                      <a:alpha val="43137"/>
                    </a:srgbClr>
                  </a:outerShdw>
                </a:effectLst>
                <a:latin typeface="Arial Black" pitchFamily="34" charset="0"/>
              </a:endParaRPr>
            </a:p>
          </p:txBody>
        </p:sp>
      </p:grpSp>
      <p:pic>
        <p:nvPicPr>
          <p:cNvPr id="217" name="Picture 216" descr="4 Alignments.png"/>
          <p:cNvPicPr>
            <a:picLocks noChangeAspect="1"/>
          </p:cNvPicPr>
          <p:nvPr/>
        </p:nvPicPr>
        <p:blipFill>
          <a:blip r:embed="rId7" cstate="print"/>
          <a:stretch>
            <a:fillRect/>
          </a:stretch>
        </p:blipFill>
        <p:spPr>
          <a:xfrm>
            <a:off x="16625" y="33250"/>
            <a:ext cx="1479665" cy="1554327"/>
          </a:xfrm>
          <a:prstGeom prst="rect">
            <a:avLst/>
          </a:prstGeom>
        </p:spPr>
      </p:pic>
      <p:sp>
        <p:nvSpPr>
          <p:cNvPr id="218" name="Left-Right Arrow 217"/>
          <p:cNvSpPr/>
          <p:nvPr/>
        </p:nvSpPr>
        <p:spPr>
          <a:xfrm rot="19020574">
            <a:off x="5316175" y="2223581"/>
            <a:ext cx="7064705" cy="1057930"/>
          </a:xfrm>
          <a:prstGeom prst="leftRightArrow">
            <a:avLst/>
          </a:prstGeom>
          <a:solidFill>
            <a:srgbClr val="4F81BD"/>
          </a:solidFill>
          <a:ln w="38100" cap="flat" cmpd="sng" algn="ctr">
            <a:solidFill>
              <a:srgbClr val="FFC000"/>
            </a:solidFill>
            <a:prstDash val="solid"/>
          </a:ln>
          <a:effectLst/>
          <a:scene3d>
            <a:camera prst="orthographicFront"/>
            <a:lightRig rig="flood" dir="t"/>
          </a:scene3d>
          <a:sp3d>
            <a:bevelT w="304800"/>
          </a:sp3d>
        </p:spPr>
        <p:txBody>
          <a:bodyPr lIns="0" rIns="0" rtlCol="0" anchor="ctr">
            <a:sp3d extrusionH="57150" prstMaterial="dkEdge">
              <a:bevelT w="38100" h="38100" prst="angle"/>
            </a:sp3d>
          </a:bodyPr>
          <a:lstStyle/>
          <a:p>
            <a:pPr algn="ctr">
              <a:defRPr/>
            </a:pPr>
            <a:r>
              <a:rPr lang="en-US" sz="2400" b="1" kern="0" dirty="0" err="1" smtClean="0">
                <a:solidFill>
                  <a:prstClr val="white"/>
                </a:solidFill>
                <a:sym typeface="Wingdings" pitchFamily="2" charset="2"/>
              </a:rPr>
              <a:t>Adversarial</a:t>
            </a:r>
            <a:r>
              <a:rPr lang="en-US" sz="2400" kern="0" dirty="0" err="1" smtClean="0">
                <a:solidFill>
                  <a:prstClr val="white"/>
                </a:solidFill>
                <a:sym typeface="Wingdings" pitchFamily="2" charset="2"/>
              </a:rPr>
              <a:t></a:t>
            </a:r>
            <a:r>
              <a:rPr lang="en-US" sz="2400" b="1" kern="0" dirty="0" err="1" smtClean="0">
                <a:solidFill>
                  <a:prstClr val="white"/>
                </a:solidFill>
              </a:rPr>
              <a:t>Transactional</a:t>
            </a:r>
            <a:r>
              <a:rPr lang="en-US" sz="2400" kern="0" dirty="0" err="1" smtClean="0">
                <a:solidFill>
                  <a:prstClr val="white"/>
                </a:solidFill>
                <a:sym typeface="Wingdings"/>
              </a:rPr>
              <a:t></a:t>
            </a:r>
            <a:r>
              <a:rPr lang="en-US" sz="2000" b="1" kern="0" dirty="0" err="1" smtClean="0">
                <a:solidFill>
                  <a:prstClr val="white"/>
                </a:solidFill>
                <a:latin typeface="Arial Black" pitchFamily="34" charset="0"/>
              </a:rPr>
              <a:t>Collaborative</a:t>
            </a:r>
            <a:r>
              <a:rPr lang="en-US" sz="2000" b="1" i="1" kern="0" dirty="0" err="1" smtClean="0">
                <a:solidFill>
                  <a:prstClr val="white"/>
                </a:solidFill>
                <a:latin typeface="Arial Black" pitchFamily="34" charset="0"/>
              </a:rPr>
              <a:t>Shif</a:t>
            </a:r>
            <a:r>
              <a:rPr lang="en-US" sz="2400" b="1" i="1" kern="0" dirty="0" err="1" smtClean="0">
                <a:solidFill>
                  <a:prstClr val="white"/>
                </a:solidFill>
                <a:latin typeface="Arial Black" pitchFamily="34" charset="0"/>
              </a:rPr>
              <a:t>t</a:t>
            </a:r>
            <a:endParaRPr lang="en-US" sz="2400" kern="0" dirty="0" smtClean="0">
              <a:solidFill>
                <a:prstClr val="white"/>
              </a:solidFill>
              <a:latin typeface="Calibri"/>
              <a:sym typeface="Wingdings" pitchFamily="2" charset="2"/>
            </a:endParaRPr>
          </a:p>
        </p:txBody>
      </p:sp>
      <p:sp>
        <p:nvSpPr>
          <p:cNvPr id="106" name="Right Arrow 105"/>
          <p:cNvSpPr/>
          <p:nvPr/>
        </p:nvSpPr>
        <p:spPr>
          <a:xfrm rot="18968341">
            <a:off x="1011394" y="1532263"/>
            <a:ext cx="2360791" cy="1249895"/>
          </a:xfrm>
          <a:prstGeom prst="rightArrow">
            <a:avLst/>
          </a:prstGeom>
          <a:solidFill>
            <a:srgbClr val="FFFF66"/>
          </a:solidFill>
          <a:scene3d>
            <a:camera prst="orthographicFront"/>
            <a:lightRig rig="twoPt" dir="t"/>
          </a:scene3d>
          <a:sp3d>
            <a:bevelT/>
            <a:bevelB w="69850" h="2349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pc="200" dirty="0" smtClean="0">
                <a:ln w="18000">
                  <a:solidFill>
                    <a:srgbClr val="C0504D">
                      <a:satMod val="140000"/>
                    </a:srgbClr>
                  </a:solidFill>
                  <a:prstDash val="solid"/>
                  <a:miter lim="800000"/>
                </a:ln>
                <a:solidFill>
                  <a:srgbClr val="C00000"/>
                </a:solidFill>
                <a:latin typeface="Arial Black" pitchFamily="34" charset="0"/>
              </a:rPr>
              <a:t>VALUE DELIVERY HIERARCHY</a:t>
            </a:r>
            <a:endParaRPr lang="en-US" sz="1400" dirty="0" smtClean="0">
              <a:solidFill>
                <a:srgbClr val="C00000"/>
              </a:solidFill>
            </a:endParaRPr>
          </a:p>
        </p:txBody>
      </p:sp>
      <p:sp>
        <p:nvSpPr>
          <p:cNvPr id="117" name="Slide Number Placeholder 3"/>
          <p:cNvSpPr>
            <a:spLocks noGrp="1"/>
          </p:cNvSpPr>
          <p:nvPr>
            <p:ph type="sldNum" sz="quarter" idx="10"/>
          </p:nvPr>
        </p:nvSpPr>
        <p:spPr>
          <a:xfrm>
            <a:off x="10229865" y="6373910"/>
            <a:ext cx="1219200" cy="304800"/>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12</a:t>
            </a:fld>
            <a:endParaRPr lang="en-US" dirty="0">
              <a:solidFill>
                <a:srgbClr val="000000"/>
              </a:solidFill>
            </a:endParaRPr>
          </a:p>
        </p:txBody>
      </p:sp>
    </p:spTree>
    <p:extLst>
      <p:ext uri="{BB962C8B-B14F-4D97-AF65-F5344CB8AC3E}">
        <p14:creationId xmlns="" xmlns:p14="http://schemas.microsoft.com/office/powerpoint/2010/main" val="38811925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2000" fill="hold"/>
                                        <p:tgtEl>
                                          <p:spTgt spid="106"/>
                                        </p:tgtEl>
                                        <p:attrNameLst>
                                          <p:attrName>ppt_x</p:attrName>
                                        </p:attrNameLst>
                                      </p:cBhvr>
                                      <p:tavLst>
                                        <p:tav tm="0">
                                          <p:val>
                                            <p:strVal val="0-#ppt_w/2"/>
                                          </p:val>
                                        </p:tav>
                                        <p:tav tm="100000">
                                          <p:val>
                                            <p:strVal val="#ppt_x"/>
                                          </p:val>
                                        </p:tav>
                                      </p:tavLst>
                                    </p:anim>
                                    <p:anim calcmode="lin" valueType="num">
                                      <p:cBhvr additive="base">
                                        <p:cTn id="8" dur="2000" fill="hold"/>
                                        <p:tgtEl>
                                          <p:spTgt spid="106"/>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wipe(down)">
                                      <p:cBhvr>
                                        <p:cTn id="11" dur="2000"/>
                                        <p:tgtEl>
                                          <p:spTgt spid="1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2000"/>
                                        <p:tgtEl>
                                          <p:spTgt spid="60"/>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wipe(left)">
                                      <p:cBhvr>
                                        <p:cTn id="20" dur="2000"/>
                                        <p:tgtEl>
                                          <p:spTgt spid="1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blinds(horizontal)">
                                      <p:cBhvr>
                                        <p:cTn id="31" dur="500"/>
                                        <p:tgtEl>
                                          <p:spTgt spid="125"/>
                                        </p:tgtEl>
                                      </p:cBhvr>
                                    </p:animEffect>
                                  </p:childTnLst>
                                </p:cTn>
                              </p:par>
                              <p:par>
                                <p:cTn id="32" presetID="3" presetClass="entr" presetSubtype="10" fill="hold" nodeType="withEffect">
                                  <p:stCondLst>
                                    <p:cond delay="0"/>
                                  </p:stCondLst>
                                  <p:childTnLst>
                                    <p:set>
                                      <p:cBhvr>
                                        <p:cTn id="33" dur="1" fill="hold">
                                          <p:stCondLst>
                                            <p:cond delay="0"/>
                                          </p:stCondLst>
                                        </p:cTn>
                                        <p:tgtEl>
                                          <p:spTgt spid="193"/>
                                        </p:tgtEl>
                                        <p:attrNameLst>
                                          <p:attrName>style.visibility</p:attrName>
                                        </p:attrNameLst>
                                      </p:cBhvr>
                                      <p:to>
                                        <p:strVal val="visible"/>
                                      </p:to>
                                    </p:set>
                                    <p:animEffect transition="in" filter="blinds(horizontal)">
                                      <p:cBhvr>
                                        <p:cTn id="34" dur="500"/>
                                        <p:tgtEl>
                                          <p:spTgt spid="19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linds(horizontal)">
                                      <p:cBhvr>
                                        <p:cTn id="39" dur="500"/>
                                        <p:tgtEl>
                                          <p:spTgt spid="2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linds(horizontal)">
                                      <p:cBhvr>
                                        <p:cTn id="42" dur="500"/>
                                        <p:tgtEl>
                                          <p:spTgt spid="64"/>
                                        </p:tgtEl>
                                      </p:cBhvr>
                                    </p:animEffect>
                                  </p:childTnLst>
                                </p:cTn>
                              </p:par>
                              <p:par>
                                <p:cTn id="43" presetID="3" presetClass="entr" presetSubtype="1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linds(horizontal)">
                                      <p:cBhvr>
                                        <p:cTn id="45" dur="500"/>
                                        <p:tgtEl>
                                          <p:spTgt spid="4"/>
                                        </p:tgtEl>
                                      </p:cBhvr>
                                    </p:animEffect>
                                  </p:childTnLst>
                                </p:cTn>
                              </p:par>
                              <p:par>
                                <p:cTn id="46" presetID="3" presetClass="entr" presetSubtype="10" fill="hold" nodeType="withEffect">
                                  <p:stCondLst>
                                    <p:cond delay="0"/>
                                  </p:stCondLst>
                                  <p:childTnLst>
                                    <p:set>
                                      <p:cBhvr>
                                        <p:cTn id="47" dur="1" fill="hold">
                                          <p:stCondLst>
                                            <p:cond delay="0"/>
                                          </p:stCondLst>
                                        </p:cTn>
                                        <p:tgtEl>
                                          <p:spTgt spid="192"/>
                                        </p:tgtEl>
                                        <p:attrNameLst>
                                          <p:attrName>style.visibility</p:attrName>
                                        </p:attrNameLst>
                                      </p:cBhvr>
                                      <p:to>
                                        <p:strVal val="visible"/>
                                      </p:to>
                                    </p:set>
                                    <p:animEffect transition="in" filter="blinds(horizontal)">
                                      <p:cBhvr>
                                        <p:cTn id="48" dur="500"/>
                                        <p:tgtEl>
                                          <p:spTgt spid="19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linds(horizontal)">
                                      <p:cBhvr>
                                        <p:cTn id="53" dur="500"/>
                                        <p:tgtEl>
                                          <p:spTgt spid="3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blinds(horizontal)">
                                      <p:cBhvr>
                                        <p:cTn id="56" dur="500"/>
                                        <p:tgtEl>
                                          <p:spTgt spid="63"/>
                                        </p:tgtEl>
                                      </p:cBhvr>
                                    </p:animEffect>
                                  </p:childTnLst>
                                </p:cTn>
                              </p:par>
                              <p:par>
                                <p:cTn id="57" presetID="3" presetClass="entr" presetSubtype="1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linds(horizontal)">
                                      <p:cBhvr>
                                        <p:cTn id="59" dur="500"/>
                                        <p:tgtEl>
                                          <p:spTgt spid="3"/>
                                        </p:tgtEl>
                                      </p:cBhvr>
                                    </p:animEffect>
                                  </p:childTnLst>
                                </p:cTn>
                              </p:par>
                              <p:par>
                                <p:cTn id="60" presetID="3" presetClass="entr" presetSubtype="10" fill="hold" nodeType="withEffect">
                                  <p:stCondLst>
                                    <p:cond delay="0"/>
                                  </p:stCondLst>
                                  <p:childTnLst>
                                    <p:set>
                                      <p:cBhvr>
                                        <p:cTn id="61" dur="1" fill="hold">
                                          <p:stCondLst>
                                            <p:cond delay="0"/>
                                          </p:stCondLst>
                                        </p:cTn>
                                        <p:tgtEl>
                                          <p:spTgt spid="191"/>
                                        </p:tgtEl>
                                        <p:attrNameLst>
                                          <p:attrName>style.visibility</p:attrName>
                                        </p:attrNameLst>
                                      </p:cBhvr>
                                      <p:to>
                                        <p:strVal val="visible"/>
                                      </p:to>
                                    </p:set>
                                    <p:animEffect transition="in" filter="blinds(horizontal)">
                                      <p:cBhvr>
                                        <p:cTn id="62" dur="500"/>
                                        <p:tgtEl>
                                          <p:spTgt spid="19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linds(horizontal)">
                                      <p:cBhvr>
                                        <p:cTn id="67" dur="500"/>
                                        <p:tgtEl>
                                          <p:spTgt spid="4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blinds(horizontal)">
                                      <p:cBhvr>
                                        <p:cTn id="70" dur="500"/>
                                        <p:tgtEl>
                                          <p:spTgt spid="62"/>
                                        </p:tgtEl>
                                      </p:cBhvr>
                                    </p:animEffect>
                                  </p:childTnLst>
                                </p:cTn>
                              </p:par>
                              <p:par>
                                <p:cTn id="71" presetID="3" presetClass="entr" presetSubtype="1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linds(horizontal)">
                                      <p:cBhvr>
                                        <p:cTn id="73" dur="500"/>
                                        <p:tgtEl>
                                          <p:spTgt spid="2"/>
                                        </p:tgtEl>
                                      </p:cBhvr>
                                    </p:animEffect>
                                  </p:childTnLst>
                                </p:cTn>
                              </p:par>
                              <p:par>
                                <p:cTn id="74" presetID="3" presetClass="entr" presetSubtype="10" fill="hold" nodeType="withEffect">
                                  <p:stCondLst>
                                    <p:cond delay="0"/>
                                  </p:stCondLst>
                                  <p:childTnLst>
                                    <p:set>
                                      <p:cBhvr>
                                        <p:cTn id="75" dur="1" fill="hold">
                                          <p:stCondLst>
                                            <p:cond delay="0"/>
                                          </p:stCondLst>
                                        </p:cTn>
                                        <p:tgtEl>
                                          <p:spTgt spid="190"/>
                                        </p:tgtEl>
                                        <p:attrNameLst>
                                          <p:attrName>style.visibility</p:attrName>
                                        </p:attrNameLst>
                                      </p:cBhvr>
                                      <p:to>
                                        <p:strVal val="visible"/>
                                      </p:to>
                                    </p:set>
                                    <p:animEffect transition="in" filter="blinds(horizontal)">
                                      <p:cBhvr>
                                        <p:cTn id="76" dur="500"/>
                                        <p:tgtEl>
                                          <p:spTgt spid="19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blinds(horizontal)">
                                      <p:cBhvr>
                                        <p:cTn id="81" dur="500"/>
                                        <p:tgtEl>
                                          <p:spTgt spid="53"/>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blinds(horizontal)">
                                      <p:cBhvr>
                                        <p:cTn id="84" dur="500"/>
                                        <p:tgtEl>
                                          <p:spTgt spid="61"/>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blinds(horizontal)">
                                      <p:cBhvr>
                                        <p:cTn id="87" dur="500"/>
                                        <p:tgtEl>
                                          <p:spTgt spid="71"/>
                                        </p:tgtEl>
                                      </p:cBhvr>
                                    </p:animEffect>
                                  </p:childTnLst>
                                </p:cTn>
                              </p:par>
                              <p:par>
                                <p:cTn id="88" presetID="3" presetClass="entr" presetSubtype="10" fill="hold" nodeType="withEffect">
                                  <p:stCondLst>
                                    <p:cond delay="0"/>
                                  </p:stCondLst>
                                  <p:childTnLst>
                                    <p:set>
                                      <p:cBhvr>
                                        <p:cTn id="89" dur="1" fill="hold">
                                          <p:stCondLst>
                                            <p:cond delay="0"/>
                                          </p:stCondLst>
                                        </p:cTn>
                                        <p:tgtEl>
                                          <p:spTgt spid="189"/>
                                        </p:tgtEl>
                                        <p:attrNameLst>
                                          <p:attrName>style.visibility</p:attrName>
                                        </p:attrNameLst>
                                      </p:cBhvr>
                                      <p:to>
                                        <p:strVal val="visible"/>
                                      </p:to>
                                    </p:set>
                                    <p:animEffect transition="in" filter="blinds(horizontal)">
                                      <p:cBhvr>
                                        <p:cTn id="90" dur="500"/>
                                        <p:tgtEl>
                                          <p:spTgt spid="189"/>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nodeType="clickEffect">
                                  <p:stCondLst>
                                    <p:cond delay="0"/>
                                  </p:stCondLst>
                                  <p:childTnLst>
                                    <p:set>
                                      <p:cBhvr>
                                        <p:cTn id="94" dur="1" fill="hold">
                                          <p:stCondLst>
                                            <p:cond delay="0"/>
                                          </p:stCondLst>
                                        </p:cTn>
                                        <p:tgtEl>
                                          <p:spTgt spid="215"/>
                                        </p:tgtEl>
                                        <p:attrNameLst>
                                          <p:attrName>style.visibility</p:attrName>
                                        </p:attrNameLst>
                                      </p:cBhvr>
                                      <p:to>
                                        <p:strVal val="visible"/>
                                      </p:to>
                                    </p:set>
                                    <p:animEffect transition="in" filter="checkerboard(across)">
                                      <p:cBhvr>
                                        <p:cTn id="95" dur="1000"/>
                                        <p:tgtEl>
                                          <p:spTgt spid="215"/>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42" fill="hold" grpId="0" nodeType="clickEffect">
                                  <p:stCondLst>
                                    <p:cond delay="0"/>
                                  </p:stCondLst>
                                  <p:childTnLst>
                                    <p:set>
                                      <p:cBhvr>
                                        <p:cTn id="99" dur="1" fill="hold">
                                          <p:stCondLst>
                                            <p:cond delay="0"/>
                                          </p:stCondLst>
                                        </p:cTn>
                                        <p:tgtEl>
                                          <p:spTgt spid="218"/>
                                        </p:tgtEl>
                                        <p:attrNameLst>
                                          <p:attrName>style.visibility</p:attrName>
                                        </p:attrNameLst>
                                      </p:cBhvr>
                                      <p:to>
                                        <p:strVal val="visible"/>
                                      </p:to>
                                    </p:set>
                                    <p:animEffect transition="in" filter="barn(outHorizontal)">
                                      <p:cBhvr>
                                        <p:cTn id="100" dur="2000"/>
                                        <p:tgtEl>
                                          <p:spTgt spid="218"/>
                                        </p:tgtEl>
                                      </p:cBhvr>
                                    </p:animEffect>
                                  </p:childTnLst>
                                </p:cTn>
                              </p:par>
                            </p:childTnLst>
                          </p:cTn>
                        </p:par>
                      </p:childTnLst>
                    </p:cTn>
                  </p:par>
                  <p:par>
                    <p:cTn id="101" fill="hold">
                      <p:stCondLst>
                        <p:cond delay="indefinite"/>
                      </p:stCondLst>
                      <p:childTnLst>
                        <p:par>
                          <p:cTn id="102" fill="hold">
                            <p:stCondLst>
                              <p:cond delay="0"/>
                            </p:stCondLst>
                            <p:childTnLst>
                              <p:par>
                                <p:cTn id="103" presetID="5" presetClass="entr" presetSubtype="5" fill="hold" nodeType="clickEffect">
                                  <p:stCondLst>
                                    <p:cond delay="0"/>
                                  </p:stCondLst>
                                  <p:childTnLst>
                                    <p:set>
                                      <p:cBhvr>
                                        <p:cTn id="104" dur="1" fill="hold">
                                          <p:stCondLst>
                                            <p:cond delay="0"/>
                                          </p:stCondLst>
                                        </p:cTn>
                                        <p:tgtEl>
                                          <p:spTgt spid="211"/>
                                        </p:tgtEl>
                                        <p:attrNameLst>
                                          <p:attrName>style.visibility</p:attrName>
                                        </p:attrNameLst>
                                      </p:cBhvr>
                                      <p:to>
                                        <p:strVal val="visible"/>
                                      </p:to>
                                    </p:set>
                                    <p:animEffect transition="in" filter="checkerboard(down)">
                                      <p:cBhvr>
                                        <p:cTn id="105" dur="2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6" grpId="0"/>
      <p:bldP spid="44" grpId="0"/>
      <p:bldP spid="53" grpId="0"/>
      <p:bldP spid="60" grpId="0" animBg="1"/>
      <p:bldP spid="61" grpId="0"/>
      <p:bldP spid="62" grpId="0"/>
      <p:bldP spid="63" grpId="0"/>
      <p:bldP spid="64" grpId="0"/>
      <p:bldP spid="71" grpId="0" animBg="1"/>
      <p:bldP spid="125" grpId="0"/>
      <p:bldP spid="126" grpId="0" animBg="1"/>
      <p:bldP spid="127" grpId="0" animBg="1"/>
      <p:bldP spid="218" grpId="0" animBg="1"/>
      <p:bldP spid="1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5"/>
          <p:cNvPicPr>
            <a:picLocks noChangeAspect="1" noChangeArrowheads="1"/>
          </p:cNvPicPr>
          <p:nvPr/>
        </p:nvPicPr>
        <p:blipFill>
          <a:blip r:embed="rId3" cstate="print"/>
          <a:srcRect l="63944" b="10825"/>
          <a:stretch>
            <a:fillRect/>
          </a:stretch>
        </p:blipFill>
        <p:spPr bwMode="auto">
          <a:xfrm>
            <a:off x="11355185" y="6008304"/>
            <a:ext cx="785338" cy="752955"/>
          </a:xfrm>
          <a:prstGeom prst="rect">
            <a:avLst/>
          </a:prstGeom>
          <a:noFill/>
          <a:ln w="9525">
            <a:noFill/>
            <a:miter lim="800000"/>
            <a:headEnd/>
            <a:tailEnd/>
          </a:ln>
        </p:spPr>
      </p:pic>
      <p:sp>
        <p:nvSpPr>
          <p:cNvPr id="62" name="Left-Right Arrow 61"/>
          <p:cNvSpPr/>
          <p:nvPr/>
        </p:nvSpPr>
        <p:spPr>
          <a:xfrm rot="19315899">
            <a:off x="6020526" y="2893018"/>
            <a:ext cx="5388344" cy="1057930"/>
          </a:xfrm>
          <a:prstGeom prst="leftRightArrow">
            <a:avLst/>
          </a:prstGeom>
          <a:solidFill>
            <a:srgbClr val="4F81BD"/>
          </a:solidFill>
          <a:ln w="38100" cap="flat" cmpd="sng" algn="ctr">
            <a:solidFill>
              <a:srgbClr val="FFC000"/>
            </a:solidFill>
            <a:prstDash val="solid"/>
          </a:ln>
          <a:effectLst/>
          <a:scene3d>
            <a:camera prst="orthographicFront"/>
            <a:lightRig rig="flood" dir="t"/>
          </a:scene3d>
          <a:sp3d>
            <a:bevelT w="304800"/>
          </a:sp3d>
        </p:spPr>
        <p:txBody>
          <a:bodyPr lIns="0" rIns="0" rtlCol="0" anchor="ctr">
            <a:sp3d extrusionH="57150" prstMaterial="dkEdge">
              <a:bevelT w="38100" h="38100" prst="angle"/>
            </a:sp3d>
          </a:bodyPr>
          <a:lstStyle/>
          <a:p>
            <a:pPr algn="ctr">
              <a:defRPr/>
            </a:pPr>
            <a:r>
              <a:rPr lang="en-US" sz="2000" b="1" kern="0" dirty="0" err="1" smtClean="0">
                <a:solidFill>
                  <a:prstClr val="white"/>
                </a:solidFill>
                <a:sym typeface="Wingdings" pitchFamily="2" charset="2"/>
              </a:rPr>
              <a:t>Adversarial</a:t>
            </a:r>
            <a:r>
              <a:rPr lang="en-US" sz="2000" b="1" kern="0" dirty="0" err="1" smtClean="0">
                <a:solidFill>
                  <a:prstClr val="white"/>
                </a:solidFill>
              </a:rPr>
              <a:t>Transactional</a:t>
            </a:r>
            <a:r>
              <a:rPr lang="en-US" sz="2000" b="1" kern="0" dirty="0" err="1" smtClean="0">
                <a:solidFill>
                  <a:prstClr val="white"/>
                </a:solidFill>
                <a:sym typeface="Wingdings"/>
              </a:rPr>
              <a:t></a:t>
            </a:r>
            <a:r>
              <a:rPr lang="en-US" sz="2000" b="1" kern="0" dirty="0" err="1" smtClean="0">
                <a:solidFill>
                  <a:prstClr val="white"/>
                </a:solidFill>
              </a:rPr>
              <a:t>Collaborative</a:t>
            </a:r>
            <a:endParaRPr lang="en-US" sz="2000" b="1" kern="0" dirty="0" smtClean="0">
              <a:solidFill>
                <a:prstClr val="white"/>
              </a:solidFill>
              <a:sym typeface="Wingdings" pitchFamily="2" charset="2"/>
            </a:endParaRPr>
          </a:p>
        </p:txBody>
      </p:sp>
      <p:sp>
        <p:nvSpPr>
          <p:cNvPr id="67" name="Rectangle 66"/>
          <p:cNvSpPr/>
          <p:nvPr/>
        </p:nvSpPr>
        <p:spPr>
          <a:xfrm rot="19126374">
            <a:off x="5711013" y="2657034"/>
            <a:ext cx="6235238" cy="134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a:off x="1463040" y="-116360"/>
            <a:ext cx="10728959"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kern="0" dirty="0" smtClean="0">
                <a:solidFill>
                  <a:prstClr val="white"/>
                </a:solidFill>
              </a:rPr>
              <a:t>Alliance Management </a:t>
            </a:r>
            <a:r>
              <a:rPr lang="en-US" sz="3000" kern="0" spc="-100" dirty="0" smtClean="0">
                <a:solidFill>
                  <a:prstClr val="white"/>
                </a:solidFill>
                <a:sym typeface="Wingdings"/>
              </a:rPr>
              <a:t> </a:t>
            </a:r>
            <a:r>
              <a:rPr lang="en-US" sz="3000" kern="0" spc="-100" dirty="0" smtClean="0">
                <a:solidFill>
                  <a:prstClr val="white"/>
                </a:solidFill>
                <a:latin typeface="Arial Black" pitchFamily="34" charset="0"/>
                <a:sym typeface="Wingdings"/>
              </a:rPr>
              <a:t>Collaborative </a:t>
            </a:r>
            <a:r>
              <a:rPr lang="en-US" sz="3000" b="1" kern="0" spc="-100" dirty="0" smtClean="0">
                <a:solidFill>
                  <a:prstClr val="white"/>
                </a:solidFill>
                <a:latin typeface="Arial Black" pitchFamily="34" charset="0"/>
              </a:rPr>
              <a:t>Leadership</a:t>
            </a:r>
            <a:r>
              <a:rPr lang="en-US" sz="3000" b="1" kern="0" dirty="0" smtClean="0">
                <a:solidFill>
                  <a:prstClr val="white"/>
                </a:solidFill>
                <a:latin typeface="Arial Black" pitchFamily="34" charset="0"/>
              </a:rPr>
              <a:t> </a:t>
            </a:r>
            <a:r>
              <a:rPr lang="en-US" sz="3000" b="1" i="1" kern="0" dirty="0" smtClean="0">
                <a:solidFill>
                  <a:prstClr val="white"/>
                </a:solidFill>
                <a:latin typeface="Arial Black" pitchFamily="34" charset="0"/>
              </a:rPr>
              <a:t>Shift </a:t>
            </a:r>
            <a: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Cultural Alignment</a:t>
            </a:r>
            <a:r>
              <a:rPr lang="en-US" sz="20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 </a:t>
            </a:r>
            <a:r>
              <a:rPr lang="en-US" sz="24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Operating System</a:t>
            </a:r>
            <a:endParaRPr lang="en-US" sz="1200" b="1" kern="0" dirty="0" smtClean="0">
              <a:solidFill>
                <a:srgbClr val="FFFF99"/>
              </a:solidFill>
            </a:endParaRPr>
          </a:p>
        </p:txBody>
      </p:sp>
      <p:pic>
        <p:nvPicPr>
          <p:cNvPr id="24578" name="Picture 2"/>
          <p:cNvPicPr>
            <a:picLocks noChangeAspect="1" noChangeArrowheads="1"/>
          </p:cNvPicPr>
          <p:nvPr/>
        </p:nvPicPr>
        <p:blipFill>
          <a:blip r:embed="rId4" cstate="print"/>
          <a:srcRect/>
          <a:stretch>
            <a:fillRect/>
          </a:stretch>
        </p:blipFill>
        <p:spPr bwMode="auto">
          <a:xfrm>
            <a:off x="720436" y="1165629"/>
            <a:ext cx="5443697" cy="4172983"/>
          </a:xfrm>
          <a:prstGeom prst="rect">
            <a:avLst/>
          </a:prstGeom>
          <a:noFill/>
          <a:ln w="9525">
            <a:noFill/>
            <a:miter lim="800000"/>
            <a:headEnd/>
            <a:tailEnd/>
          </a:ln>
        </p:spPr>
      </p:pic>
      <p:sp>
        <p:nvSpPr>
          <p:cNvPr id="13" name="Subtitle 2"/>
          <p:cNvSpPr txBox="1">
            <a:spLocks/>
          </p:cNvSpPr>
          <p:nvPr/>
        </p:nvSpPr>
        <p:spPr>
          <a:xfrm>
            <a:off x="6063608" y="1076460"/>
            <a:ext cx="5827131" cy="324036"/>
          </a:xfrm>
          <a:prstGeom prst="rect">
            <a:avLst/>
          </a:prstGeom>
        </p:spPr>
        <p:txBody>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Three  Fundamental Ways of Interacting</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64" name="Group 63"/>
          <p:cNvGrpSpPr/>
          <p:nvPr/>
        </p:nvGrpSpPr>
        <p:grpSpPr>
          <a:xfrm>
            <a:off x="7837195" y="2830281"/>
            <a:ext cx="1522234" cy="1488142"/>
            <a:chOff x="7678337" y="3352800"/>
            <a:chExt cx="1895354" cy="1752600"/>
          </a:xfrm>
        </p:grpSpPr>
        <p:grpSp>
          <p:nvGrpSpPr>
            <p:cNvPr id="14" name="Group 77"/>
            <p:cNvGrpSpPr>
              <a:grpSpLocks/>
            </p:cNvGrpSpPr>
            <p:nvPr/>
          </p:nvGrpSpPr>
          <p:grpSpPr bwMode="auto">
            <a:xfrm>
              <a:off x="7912256" y="3484570"/>
              <a:ext cx="1500894" cy="1345526"/>
              <a:chOff x="2064" y="2928"/>
              <a:chExt cx="641" cy="657"/>
            </a:xfrm>
          </p:grpSpPr>
          <p:sp>
            <p:nvSpPr>
              <p:cNvPr id="15" name="Oval 45"/>
              <p:cNvSpPr>
                <a:spLocks noChangeArrowheads="1"/>
              </p:cNvSpPr>
              <p:nvPr/>
            </p:nvSpPr>
            <p:spPr bwMode="auto">
              <a:xfrm>
                <a:off x="2064" y="2928"/>
                <a:ext cx="641" cy="657"/>
              </a:xfrm>
              <a:prstGeom prst="ellipse">
                <a:avLst/>
              </a:prstGeom>
              <a:solidFill>
                <a:srgbClr val="FF0000"/>
              </a:solidFill>
              <a:ln w="12700">
                <a:solidFill>
                  <a:srgbClr val="000000"/>
                </a:solidFill>
                <a:round/>
                <a:headEnd/>
                <a:tailEnd/>
              </a:ln>
            </p:spPr>
            <p:txBody>
              <a:bodyPr/>
              <a:lstStyle/>
              <a:p>
                <a:endParaRPr lang="en-US" sz="1100" dirty="0"/>
              </a:p>
            </p:txBody>
          </p:sp>
          <p:sp>
            <p:nvSpPr>
              <p:cNvPr id="16" name="Oval 46"/>
              <p:cNvSpPr>
                <a:spLocks noChangeArrowheads="1"/>
              </p:cNvSpPr>
              <p:nvPr/>
            </p:nvSpPr>
            <p:spPr bwMode="auto">
              <a:xfrm>
                <a:off x="2138" y="2995"/>
                <a:ext cx="510" cy="523"/>
              </a:xfrm>
              <a:prstGeom prst="ellipse">
                <a:avLst/>
              </a:prstGeom>
              <a:solidFill>
                <a:srgbClr val="FFFFFF"/>
              </a:solidFill>
              <a:ln w="12700">
                <a:solidFill>
                  <a:srgbClr val="000000"/>
                </a:solidFill>
                <a:round/>
                <a:headEnd/>
                <a:tailEnd/>
              </a:ln>
            </p:spPr>
            <p:txBody>
              <a:bodyPr/>
              <a:lstStyle/>
              <a:p>
                <a:endParaRPr lang="en-US" sz="1100" dirty="0"/>
              </a:p>
            </p:txBody>
          </p:sp>
          <p:grpSp>
            <p:nvGrpSpPr>
              <p:cNvPr id="17" name="Group 55"/>
              <p:cNvGrpSpPr>
                <a:grpSpLocks/>
              </p:cNvGrpSpPr>
              <p:nvPr/>
            </p:nvGrpSpPr>
            <p:grpSpPr bwMode="auto">
              <a:xfrm>
                <a:off x="2098" y="2970"/>
                <a:ext cx="576" cy="576"/>
                <a:chOff x="4165" y="2017"/>
                <a:chExt cx="467" cy="412"/>
              </a:xfrm>
            </p:grpSpPr>
            <p:sp>
              <p:nvSpPr>
                <p:cNvPr id="18" name="Oval 56"/>
                <p:cNvSpPr>
                  <a:spLocks noChangeArrowheads="1"/>
                </p:cNvSpPr>
                <p:nvPr/>
              </p:nvSpPr>
              <p:spPr bwMode="auto">
                <a:xfrm>
                  <a:off x="4165" y="2017"/>
                  <a:ext cx="467" cy="412"/>
                </a:xfrm>
                <a:prstGeom prst="ellipse">
                  <a:avLst/>
                </a:prstGeom>
                <a:solidFill>
                  <a:schemeClr val="bg1"/>
                </a:solidFill>
                <a:ln w="38100" algn="ctr">
                  <a:solidFill>
                    <a:schemeClr val="tx1"/>
                  </a:solidFill>
                  <a:round/>
                  <a:headEnd/>
                  <a:tailEnd/>
                </a:ln>
              </p:spPr>
              <p:txBody>
                <a:bodyPr wrap="none" anchor="ctr"/>
                <a:lstStyle/>
                <a:p>
                  <a:endParaRPr lang="en-US" sz="1100" dirty="0"/>
                </a:p>
              </p:txBody>
            </p:sp>
            <p:grpSp>
              <p:nvGrpSpPr>
                <p:cNvPr id="19" name="Group 57"/>
                <p:cNvGrpSpPr>
                  <a:grpSpLocks/>
                </p:cNvGrpSpPr>
                <p:nvPr/>
              </p:nvGrpSpPr>
              <p:grpSpPr bwMode="auto">
                <a:xfrm flipH="1">
                  <a:off x="4231" y="2063"/>
                  <a:ext cx="354" cy="320"/>
                  <a:chOff x="2775" y="2136"/>
                  <a:chExt cx="1283" cy="1330"/>
                </a:xfrm>
              </p:grpSpPr>
              <p:sp>
                <p:nvSpPr>
                  <p:cNvPr id="20" name="Freeform 58"/>
                  <p:cNvSpPr>
                    <a:spLocks/>
                  </p:cNvSpPr>
                  <p:nvPr/>
                </p:nvSpPr>
                <p:spPr bwMode="auto">
                  <a:xfrm>
                    <a:off x="3400" y="2136"/>
                    <a:ext cx="0"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w 2"/>
                      <a:gd name="T27" fmla="*/ 2 w 2"/>
                    </a:gdLst>
                    <a:ahLst/>
                    <a:cxnLst>
                      <a:cxn ang="T13">
                        <a:pos x="T0" y="0"/>
                      </a:cxn>
                      <a:cxn ang="T14">
                        <a:pos x="T1" y="0"/>
                      </a:cxn>
                      <a:cxn ang="T15">
                        <a:pos x="T2" y="0"/>
                      </a:cxn>
                      <a:cxn ang="T16">
                        <a:pos x="T3" y="0"/>
                      </a:cxn>
                      <a:cxn ang="T17">
                        <a:pos x="T4" y="0"/>
                      </a:cxn>
                      <a:cxn ang="T18">
                        <a:pos x="T5" y="0"/>
                      </a:cxn>
                      <a:cxn ang="T19">
                        <a:pos x="T6" y="0"/>
                      </a:cxn>
                      <a:cxn ang="T20">
                        <a:pos x="T7" y="0"/>
                      </a:cxn>
                      <a:cxn ang="T21">
                        <a:pos x="T8" y="0"/>
                      </a:cxn>
                      <a:cxn ang="T22">
                        <a:pos x="T9" y="0"/>
                      </a:cxn>
                      <a:cxn ang="T23">
                        <a:pos x="T10" y="0"/>
                      </a:cxn>
                      <a:cxn ang="T24">
                        <a:pos x="T11" y="0"/>
                      </a:cxn>
                      <a:cxn ang="T25">
                        <a:pos x="T12" y="0"/>
                      </a:cxn>
                    </a:cxnLst>
                    <a:rect l="T26" t="0" r="T27" b="0"/>
                    <a:pathLst>
                      <a:path w="2">
                        <a:moveTo>
                          <a:pt x="0" y="0"/>
                        </a:moveTo>
                        <a:lnTo>
                          <a:pt x="0" y="0"/>
                        </a:lnTo>
                        <a:lnTo>
                          <a:pt x="2" y="0"/>
                        </a:lnTo>
                        <a:lnTo>
                          <a:pt x="0" y="0"/>
                        </a:lnTo>
                        <a:close/>
                      </a:path>
                    </a:pathLst>
                  </a:custGeom>
                  <a:solidFill>
                    <a:srgbClr val="000000"/>
                  </a:solidFill>
                  <a:ln w="9525">
                    <a:noFill/>
                    <a:round/>
                    <a:headEnd/>
                    <a:tailEnd/>
                  </a:ln>
                </p:spPr>
                <p:txBody>
                  <a:bodyPr/>
                  <a:lstStyle/>
                  <a:p>
                    <a:endParaRPr lang="en-US" sz="1100" dirty="0"/>
                  </a:p>
                </p:txBody>
              </p:sp>
              <p:sp>
                <p:nvSpPr>
                  <p:cNvPr id="21" name="Freeform 59"/>
                  <p:cNvSpPr>
                    <a:spLocks/>
                  </p:cNvSpPr>
                  <p:nvPr/>
                </p:nvSpPr>
                <p:spPr bwMode="auto">
                  <a:xfrm>
                    <a:off x="2775" y="2136"/>
                    <a:ext cx="1283" cy="1330"/>
                  </a:xfrm>
                  <a:custGeom>
                    <a:avLst/>
                    <a:gdLst>
                      <a:gd name="T0" fmla="*/ 1 w 2566"/>
                      <a:gd name="T1" fmla="*/ 1 h 2659"/>
                      <a:gd name="T2" fmla="*/ 1 w 2566"/>
                      <a:gd name="T3" fmla="*/ 1 h 2659"/>
                      <a:gd name="T4" fmla="*/ 1 w 2566"/>
                      <a:gd name="T5" fmla="*/ 1 h 2659"/>
                      <a:gd name="T6" fmla="*/ 1 w 2566"/>
                      <a:gd name="T7" fmla="*/ 1 h 2659"/>
                      <a:gd name="T8" fmla="*/ 1 w 2566"/>
                      <a:gd name="T9" fmla="*/ 1 h 2659"/>
                      <a:gd name="T10" fmla="*/ 1 w 2566"/>
                      <a:gd name="T11" fmla="*/ 1 h 2659"/>
                      <a:gd name="T12" fmla="*/ 1 w 2566"/>
                      <a:gd name="T13" fmla="*/ 1 h 2659"/>
                      <a:gd name="T14" fmla="*/ 1 w 2566"/>
                      <a:gd name="T15" fmla="*/ 1 h 2659"/>
                      <a:gd name="T16" fmla="*/ 1 w 2566"/>
                      <a:gd name="T17" fmla="*/ 1 h 2659"/>
                      <a:gd name="T18" fmla="*/ 1 w 2566"/>
                      <a:gd name="T19" fmla="*/ 1 h 2659"/>
                      <a:gd name="T20" fmla="*/ 1 w 2566"/>
                      <a:gd name="T21" fmla="*/ 1 h 2659"/>
                      <a:gd name="T22" fmla="*/ 1 w 2566"/>
                      <a:gd name="T23" fmla="*/ 1 h 2659"/>
                      <a:gd name="T24" fmla="*/ 1 w 2566"/>
                      <a:gd name="T25" fmla="*/ 1 h 2659"/>
                      <a:gd name="T26" fmla="*/ 1 w 2566"/>
                      <a:gd name="T27" fmla="*/ 1 h 2659"/>
                      <a:gd name="T28" fmla="*/ 1 w 2566"/>
                      <a:gd name="T29" fmla="*/ 1 h 2659"/>
                      <a:gd name="T30" fmla="*/ 1 w 2566"/>
                      <a:gd name="T31" fmla="*/ 1 h 2659"/>
                      <a:gd name="T32" fmla="*/ 1 w 2566"/>
                      <a:gd name="T33" fmla="*/ 1 h 2659"/>
                      <a:gd name="T34" fmla="*/ 1 w 2566"/>
                      <a:gd name="T35" fmla="*/ 1 h 2659"/>
                      <a:gd name="T36" fmla="*/ 1 w 2566"/>
                      <a:gd name="T37" fmla="*/ 1 h 2659"/>
                      <a:gd name="T38" fmla="*/ 1 w 2566"/>
                      <a:gd name="T39" fmla="*/ 1 h 2659"/>
                      <a:gd name="T40" fmla="*/ 1 w 2566"/>
                      <a:gd name="T41" fmla="*/ 1 h 2659"/>
                      <a:gd name="T42" fmla="*/ 1 w 2566"/>
                      <a:gd name="T43" fmla="*/ 1 h 2659"/>
                      <a:gd name="T44" fmla="*/ 1 w 2566"/>
                      <a:gd name="T45" fmla="*/ 1 h 2659"/>
                      <a:gd name="T46" fmla="*/ 1 w 2566"/>
                      <a:gd name="T47" fmla="*/ 1 h 2659"/>
                      <a:gd name="T48" fmla="*/ 1 w 2566"/>
                      <a:gd name="T49" fmla="*/ 1 h 2659"/>
                      <a:gd name="T50" fmla="*/ 1 w 2566"/>
                      <a:gd name="T51" fmla="*/ 1 h 2659"/>
                      <a:gd name="T52" fmla="*/ 1 w 2566"/>
                      <a:gd name="T53" fmla="*/ 1 h 2659"/>
                      <a:gd name="T54" fmla="*/ 1 w 2566"/>
                      <a:gd name="T55" fmla="*/ 1 h 2659"/>
                      <a:gd name="T56" fmla="*/ 1 w 2566"/>
                      <a:gd name="T57" fmla="*/ 1 h 2659"/>
                      <a:gd name="T58" fmla="*/ 1 w 2566"/>
                      <a:gd name="T59" fmla="*/ 1 h 2659"/>
                      <a:gd name="T60" fmla="*/ 1 w 2566"/>
                      <a:gd name="T61" fmla="*/ 1 h 2659"/>
                      <a:gd name="T62" fmla="*/ 1 w 2566"/>
                      <a:gd name="T63" fmla="*/ 1 h 2659"/>
                      <a:gd name="T64" fmla="*/ 1 w 2566"/>
                      <a:gd name="T65" fmla="*/ 1 h 2659"/>
                      <a:gd name="T66" fmla="*/ 1 w 2566"/>
                      <a:gd name="T67" fmla="*/ 1 h 2659"/>
                      <a:gd name="T68" fmla="*/ 1 w 2566"/>
                      <a:gd name="T69" fmla="*/ 1 h 2659"/>
                      <a:gd name="T70" fmla="*/ 0 w 2566"/>
                      <a:gd name="T71" fmla="*/ 1 h 2659"/>
                      <a:gd name="T72" fmla="*/ 1 w 2566"/>
                      <a:gd name="T73" fmla="*/ 1 h 2659"/>
                      <a:gd name="T74" fmla="*/ 1 w 2566"/>
                      <a:gd name="T75" fmla="*/ 1 h 2659"/>
                      <a:gd name="T76" fmla="*/ 1 w 2566"/>
                      <a:gd name="T77" fmla="*/ 1 h 2659"/>
                      <a:gd name="T78" fmla="*/ 1 w 2566"/>
                      <a:gd name="T79" fmla="*/ 2 h 2659"/>
                      <a:gd name="T80" fmla="*/ 1 w 2566"/>
                      <a:gd name="T81" fmla="*/ 2 h 2659"/>
                      <a:gd name="T82" fmla="*/ 1 w 2566"/>
                      <a:gd name="T83" fmla="*/ 2 h 2659"/>
                      <a:gd name="T84" fmla="*/ 1 w 2566"/>
                      <a:gd name="T85" fmla="*/ 2 h 2659"/>
                      <a:gd name="T86" fmla="*/ 1 w 2566"/>
                      <a:gd name="T87" fmla="*/ 2 h 2659"/>
                      <a:gd name="T88" fmla="*/ 1 w 2566"/>
                      <a:gd name="T89" fmla="*/ 2 h 2659"/>
                      <a:gd name="T90" fmla="*/ 1 w 2566"/>
                      <a:gd name="T91" fmla="*/ 2 h 2659"/>
                      <a:gd name="T92" fmla="*/ 1 w 2566"/>
                      <a:gd name="T93" fmla="*/ 2 h 2659"/>
                      <a:gd name="T94" fmla="*/ 1 w 2566"/>
                      <a:gd name="T95" fmla="*/ 2 h 2659"/>
                      <a:gd name="T96" fmla="*/ 1 w 2566"/>
                      <a:gd name="T97" fmla="*/ 2 h 2659"/>
                      <a:gd name="T98" fmla="*/ 1 w 2566"/>
                      <a:gd name="T99" fmla="*/ 2 h 2659"/>
                      <a:gd name="T100" fmla="*/ 1 w 2566"/>
                      <a:gd name="T101" fmla="*/ 2 h 2659"/>
                      <a:gd name="T102" fmla="*/ 1 w 2566"/>
                      <a:gd name="T103" fmla="*/ 2 h 2659"/>
                      <a:gd name="T104" fmla="*/ 1 w 2566"/>
                      <a:gd name="T105" fmla="*/ 2 h 2659"/>
                      <a:gd name="T106" fmla="*/ 1 w 2566"/>
                      <a:gd name="T107" fmla="*/ 2 h 2659"/>
                      <a:gd name="T108" fmla="*/ 1 w 2566"/>
                      <a:gd name="T109" fmla="*/ 2 h 2659"/>
                      <a:gd name="T110" fmla="*/ 1 w 2566"/>
                      <a:gd name="T111" fmla="*/ 2 h 2659"/>
                      <a:gd name="T112" fmla="*/ 1 w 2566"/>
                      <a:gd name="T113" fmla="*/ 2 h 2659"/>
                      <a:gd name="T114" fmla="*/ 1 w 2566"/>
                      <a:gd name="T115" fmla="*/ 2 h 2659"/>
                      <a:gd name="T116" fmla="*/ 1 w 2566"/>
                      <a:gd name="T117" fmla="*/ 2 h 2659"/>
                      <a:gd name="T118" fmla="*/ 1 w 2566"/>
                      <a:gd name="T119" fmla="*/ 2 h 2659"/>
                      <a:gd name="T120" fmla="*/ 1 w 2566"/>
                      <a:gd name="T121" fmla="*/ 2 h 2659"/>
                      <a:gd name="T122" fmla="*/ 1 w 2566"/>
                      <a:gd name="T123" fmla="*/ 2 h 2659"/>
                      <a:gd name="T124" fmla="*/ 1 w 2566"/>
                      <a:gd name="T125" fmla="*/ 1 h 2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66"/>
                      <a:gd name="T190" fmla="*/ 0 h 2659"/>
                      <a:gd name="T191" fmla="*/ 2566 w 2566"/>
                      <a:gd name="T192" fmla="*/ 2659 h 2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66" h="2659">
                        <a:moveTo>
                          <a:pt x="2563" y="1452"/>
                        </a:moveTo>
                        <a:lnTo>
                          <a:pt x="2556" y="1205"/>
                        </a:lnTo>
                        <a:lnTo>
                          <a:pt x="2553" y="957"/>
                        </a:lnTo>
                        <a:lnTo>
                          <a:pt x="2549" y="710"/>
                        </a:lnTo>
                        <a:lnTo>
                          <a:pt x="2546" y="463"/>
                        </a:lnTo>
                        <a:lnTo>
                          <a:pt x="2546" y="441"/>
                        </a:lnTo>
                        <a:lnTo>
                          <a:pt x="2542" y="397"/>
                        </a:lnTo>
                        <a:lnTo>
                          <a:pt x="2537" y="353"/>
                        </a:lnTo>
                        <a:lnTo>
                          <a:pt x="2534" y="331"/>
                        </a:lnTo>
                        <a:lnTo>
                          <a:pt x="2531" y="331"/>
                        </a:lnTo>
                        <a:lnTo>
                          <a:pt x="2522" y="328"/>
                        </a:lnTo>
                        <a:lnTo>
                          <a:pt x="2509" y="325"/>
                        </a:lnTo>
                        <a:lnTo>
                          <a:pt x="2492" y="320"/>
                        </a:lnTo>
                        <a:lnTo>
                          <a:pt x="2470" y="313"/>
                        </a:lnTo>
                        <a:lnTo>
                          <a:pt x="2445" y="306"/>
                        </a:lnTo>
                        <a:lnTo>
                          <a:pt x="2416" y="298"/>
                        </a:lnTo>
                        <a:lnTo>
                          <a:pt x="2384" y="289"/>
                        </a:lnTo>
                        <a:lnTo>
                          <a:pt x="2351" y="279"/>
                        </a:lnTo>
                        <a:lnTo>
                          <a:pt x="2315" y="269"/>
                        </a:lnTo>
                        <a:lnTo>
                          <a:pt x="2278" y="259"/>
                        </a:lnTo>
                        <a:lnTo>
                          <a:pt x="2241" y="249"/>
                        </a:lnTo>
                        <a:lnTo>
                          <a:pt x="2204" y="239"/>
                        </a:lnTo>
                        <a:lnTo>
                          <a:pt x="2166" y="229"/>
                        </a:lnTo>
                        <a:lnTo>
                          <a:pt x="2129" y="219"/>
                        </a:lnTo>
                        <a:lnTo>
                          <a:pt x="2093" y="209"/>
                        </a:lnTo>
                        <a:lnTo>
                          <a:pt x="2071" y="203"/>
                        </a:lnTo>
                        <a:lnTo>
                          <a:pt x="2051" y="197"/>
                        </a:lnTo>
                        <a:lnTo>
                          <a:pt x="2031" y="192"/>
                        </a:lnTo>
                        <a:lnTo>
                          <a:pt x="2012" y="187"/>
                        </a:lnTo>
                        <a:lnTo>
                          <a:pt x="1994" y="183"/>
                        </a:lnTo>
                        <a:lnTo>
                          <a:pt x="1975" y="178"/>
                        </a:lnTo>
                        <a:lnTo>
                          <a:pt x="1959" y="173"/>
                        </a:lnTo>
                        <a:lnTo>
                          <a:pt x="1943" y="170"/>
                        </a:lnTo>
                        <a:lnTo>
                          <a:pt x="1900" y="160"/>
                        </a:lnTo>
                        <a:lnTo>
                          <a:pt x="1854" y="148"/>
                        </a:lnTo>
                        <a:lnTo>
                          <a:pt x="1811" y="138"/>
                        </a:lnTo>
                        <a:lnTo>
                          <a:pt x="1767" y="128"/>
                        </a:lnTo>
                        <a:lnTo>
                          <a:pt x="1723" y="118"/>
                        </a:lnTo>
                        <a:lnTo>
                          <a:pt x="1681" y="108"/>
                        </a:lnTo>
                        <a:lnTo>
                          <a:pt x="1637" y="97"/>
                        </a:lnTo>
                        <a:lnTo>
                          <a:pt x="1594" y="87"/>
                        </a:lnTo>
                        <a:lnTo>
                          <a:pt x="1551" y="77"/>
                        </a:lnTo>
                        <a:lnTo>
                          <a:pt x="1508" y="66"/>
                        </a:lnTo>
                        <a:lnTo>
                          <a:pt x="1464" y="55"/>
                        </a:lnTo>
                        <a:lnTo>
                          <a:pt x="1422" y="45"/>
                        </a:lnTo>
                        <a:lnTo>
                          <a:pt x="1378" y="34"/>
                        </a:lnTo>
                        <a:lnTo>
                          <a:pt x="1336" y="23"/>
                        </a:lnTo>
                        <a:lnTo>
                          <a:pt x="1292" y="12"/>
                        </a:lnTo>
                        <a:lnTo>
                          <a:pt x="1250" y="0"/>
                        </a:lnTo>
                        <a:lnTo>
                          <a:pt x="1244" y="3"/>
                        </a:lnTo>
                        <a:lnTo>
                          <a:pt x="1228" y="10"/>
                        </a:lnTo>
                        <a:lnTo>
                          <a:pt x="1205" y="18"/>
                        </a:lnTo>
                        <a:lnTo>
                          <a:pt x="1176" y="30"/>
                        </a:lnTo>
                        <a:lnTo>
                          <a:pt x="1141" y="44"/>
                        </a:lnTo>
                        <a:lnTo>
                          <a:pt x="1102" y="59"/>
                        </a:lnTo>
                        <a:lnTo>
                          <a:pt x="1060" y="76"/>
                        </a:lnTo>
                        <a:lnTo>
                          <a:pt x="1015" y="94"/>
                        </a:lnTo>
                        <a:lnTo>
                          <a:pt x="968" y="113"/>
                        </a:lnTo>
                        <a:lnTo>
                          <a:pt x="919" y="131"/>
                        </a:lnTo>
                        <a:lnTo>
                          <a:pt x="872" y="148"/>
                        </a:lnTo>
                        <a:lnTo>
                          <a:pt x="825" y="166"/>
                        </a:lnTo>
                        <a:lnTo>
                          <a:pt x="781" y="183"/>
                        </a:lnTo>
                        <a:lnTo>
                          <a:pt x="739" y="198"/>
                        </a:lnTo>
                        <a:lnTo>
                          <a:pt x="700" y="210"/>
                        </a:lnTo>
                        <a:lnTo>
                          <a:pt x="666" y="222"/>
                        </a:lnTo>
                        <a:lnTo>
                          <a:pt x="666" y="264"/>
                        </a:lnTo>
                        <a:lnTo>
                          <a:pt x="666" y="363"/>
                        </a:lnTo>
                        <a:lnTo>
                          <a:pt x="665" y="476"/>
                        </a:lnTo>
                        <a:lnTo>
                          <a:pt x="663" y="559"/>
                        </a:lnTo>
                        <a:lnTo>
                          <a:pt x="645" y="569"/>
                        </a:lnTo>
                        <a:lnTo>
                          <a:pt x="626" y="577"/>
                        </a:lnTo>
                        <a:lnTo>
                          <a:pt x="609" y="587"/>
                        </a:lnTo>
                        <a:lnTo>
                          <a:pt x="591" y="597"/>
                        </a:lnTo>
                        <a:lnTo>
                          <a:pt x="572" y="606"/>
                        </a:lnTo>
                        <a:lnTo>
                          <a:pt x="554" y="616"/>
                        </a:lnTo>
                        <a:lnTo>
                          <a:pt x="537" y="626"/>
                        </a:lnTo>
                        <a:lnTo>
                          <a:pt x="518" y="636"/>
                        </a:lnTo>
                        <a:lnTo>
                          <a:pt x="502" y="646"/>
                        </a:lnTo>
                        <a:lnTo>
                          <a:pt x="485" y="656"/>
                        </a:lnTo>
                        <a:lnTo>
                          <a:pt x="468" y="668"/>
                        </a:lnTo>
                        <a:lnTo>
                          <a:pt x="451" y="680"/>
                        </a:lnTo>
                        <a:lnTo>
                          <a:pt x="434" y="693"/>
                        </a:lnTo>
                        <a:lnTo>
                          <a:pt x="419" y="707"/>
                        </a:lnTo>
                        <a:lnTo>
                          <a:pt x="404" y="720"/>
                        </a:lnTo>
                        <a:lnTo>
                          <a:pt x="390" y="735"/>
                        </a:lnTo>
                        <a:lnTo>
                          <a:pt x="365" y="764"/>
                        </a:lnTo>
                        <a:lnTo>
                          <a:pt x="340" y="792"/>
                        </a:lnTo>
                        <a:lnTo>
                          <a:pt x="315" y="821"/>
                        </a:lnTo>
                        <a:lnTo>
                          <a:pt x="291" y="851"/>
                        </a:lnTo>
                        <a:lnTo>
                          <a:pt x="268" y="880"/>
                        </a:lnTo>
                        <a:lnTo>
                          <a:pt x="246" y="910"/>
                        </a:lnTo>
                        <a:lnTo>
                          <a:pt x="224" y="941"/>
                        </a:lnTo>
                        <a:lnTo>
                          <a:pt x="204" y="973"/>
                        </a:lnTo>
                        <a:lnTo>
                          <a:pt x="184" y="1003"/>
                        </a:lnTo>
                        <a:lnTo>
                          <a:pt x="165" y="1036"/>
                        </a:lnTo>
                        <a:lnTo>
                          <a:pt x="147" y="1068"/>
                        </a:lnTo>
                        <a:lnTo>
                          <a:pt x="130" y="1102"/>
                        </a:lnTo>
                        <a:lnTo>
                          <a:pt x="115" y="1136"/>
                        </a:lnTo>
                        <a:lnTo>
                          <a:pt x="99" y="1169"/>
                        </a:lnTo>
                        <a:lnTo>
                          <a:pt x="86" y="1205"/>
                        </a:lnTo>
                        <a:lnTo>
                          <a:pt x="74" y="1242"/>
                        </a:lnTo>
                        <a:lnTo>
                          <a:pt x="54" y="1311"/>
                        </a:lnTo>
                        <a:lnTo>
                          <a:pt x="37" y="1380"/>
                        </a:lnTo>
                        <a:lnTo>
                          <a:pt x="22" y="1450"/>
                        </a:lnTo>
                        <a:lnTo>
                          <a:pt x="12" y="1519"/>
                        </a:lnTo>
                        <a:lnTo>
                          <a:pt x="5" y="1590"/>
                        </a:lnTo>
                        <a:lnTo>
                          <a:pt x="2" y="1661"/>
                        </a:lnTo>
                        <a:lnTo>
                          <a:pt x="0" y="1731"/>
                        </a:lnTo>
                        <a:lnTo>
                          <a:pt x="0" y="1802"/>
                        </a:lnTo>
                        <a:lnTo>
                          <a:pt x="3" y="1856"/>
                        </a:lnTo>
                        <a:lnTo>
                          <a:pt x="7" y="1913"/>
                        </a:lnTo>
                        <a:lnTo>
                          <a:pt x="12" y="1970"/>
                        </a:lnTo>
                        <a:lnTo>
                          <a:pt x="19" y="2023"/>
                        </a:lnTo>
                        <a:lnTo>
                          <a:pt x="22" y="2024"/>
                        </a:lnTo>
                        <a:lnTo>
                          <a:pt x="30" y="2028"/>
                        </a:lnTo>
                        <a:lnTo>
                          <a:pt x="44" y="2036"/>
                        </a:lnTo>
                        <a:lnTo>
                          <a:pt x="61" y="2044"/>
                        </a:lnTo>
                        <a:lnTo>
                          <a:pt x="84" y="2056"/>
                        </a:lnTo>
                        <a:lnTo>
                          <a:pt x="111" y="2071"/>
                        </a:lnTo>
                        <a:lnTo>
                          <a:pt x="141" y="2087"/>
                        </a:lnTo>
                        <a:lnTo>
                          <a:pt x="175" y="2105"/>
                        </a:lnTo>
                        <a:lnTo>
                          <a:pt x="214" y="2125"/>
                        </a:lnTo>
                        <a:lnTo>
                          <a:pt x="253" y="2145"/>
                        </a:lnTo>
                        <a:lnTo>
                          <a:pt x="296" y="2169"/>
                        </a:lnTo>
                        <a:lnTo>
                          <a:pt x="342" y="2193"/>
                        </a:lnTo>
                        <a:lnTo>
                          <a:pt x="389" y="2218"/>
                        </a:lnTo>
                        <a:lnTo>
                          <a:pt x="436" y="2243"/>
                        </a:lnTo>
                        <a:lnTo>
                          <a:pt x="486" y="2268"/>
                        </a:lnTo>
                        <a:lnTo>
                          <a:pt x="537" y="2295"/>
                        </a:lnTo>
                        <a:lnTo>
                          <a:pt x="587" y="2324"/>
                        </a:lnTo>
                        <a:lnTo>
                          <a:pt x="639" y="2351"/>
                        </a:lnTo>
                        <a:lnTo>
                          <a:pt x="692" y="2378"/>
                        </a:lnTo>
                        <a:lnTo>
                          <a:pt x="742" y="2405"/>
                        </a:lnTo>
                        <a:lnTo>
                          <a:pt x="793" y="2431"/>
                        </a:lnTo>
                        <a:lnTo>
                          <a:pt x="843" y="2458"/>
                        </a:lnTo>
                        <a:lnTo>
                          <a:pt x="890" y="2484"/>
                        </a:lnTo>
                        <a:lnTo>
                          <a:pt x="937" y="2509"/>
                        </a:lnTo>
                        <a:lnTo>
                          <a:pt x="981" y="2532"/>
                        </a:lnTo>
                        <a:lnTo>
                          <a:pt x="1025" y="2556"/>
                        </a:lnTo>
                        <a:lnTo>
                          <a:pt x="1064" y="2578"/>
                        </a:lnTo>
                        <a:lnTo>
                          <a:pt x="1101" y="2596"/>
                        </a:lnTo>
                        <a:lnTo>
                          <a:pt x="1134" y="2615"/>
                        </a:lnTo>
                        <a:lnTo>
                          <a:pt x="1164" y="2632"/>
                        </a:lnTo>
                        <a:lnTo>
                          <a:pt x="1190" y="2647"/>
                        </a:lnTo>
                        <a:lnTo>
                          <a:pt x="1212" y="2659"/>
                        </a:lnTo>
                        <a:lnTo>
                          <a:pt x="1218" y="2659"/>
                        </a:lnTo>
                        <a:lnTo>
                          <a:pt x="1235" y="2654"/>
                        </a:lnTo>
                        <a:lnTo>
                          <a:pt x="1260" y="2647"/>
                        </a:lnTo>
                        <a:lnTo>
                          <a:pt x="1294" y="2637"/>
                        </a:lnTo>
                        <a:lnTo>
                          <a:pt x="1331" y="2625"/>
                        </a:lnTo>
                        <a:lnTo>
                          <a:pt x="1373" y="2612"/>
                        </a:lnTo>
                        <a:lnTo>
                          <a:pt x="1419" y="2598"/>
                        </a:lnTo>
                        <a:lnTo>
                          <a:pt x="1464" y="2583"/>
                        </a:lnTo>
                        <a:lnTo>
                          <a:pt x="1488" y="2575"/>
                        </a:lnTo>
                        <a:lnTo>
                          <a:pt x="1511" y="2568"/>
                        </a:lnTo>
                        <a:lnTo>
                          <a:pt x="1535" y="2559"/>
                        </a:lnTo>
                        <a:lnTo>
                          <a:pt x="1558" y="2553"/>
                        </a:lnTo>
                        <a:lnTo>
                          <a:pt x="1582" y="2544"/>
                        </a:lnTo>
                        <a:lnTo>
                          <a:pt x="1605" y="2536"/>
                        </a:lnTo>
                        <a:lnTo>
                          <a:pt x="1629" y="2529"/>
                        </a:lnTo>
                        <a:lnTo>
                          <a:pt x="1651" y="2521"/>
                        </a:lnTo>
                        <a:lnTo>
                          <a:pt x="1673" y="2514"/>
                        </a:lnTo>
                        <a:lnTo>
                          <a:pt x="1693" y="2506"/>
                        </a:lnTo>
                        <a:lnTo>
                          <a:pt x="1713" y="2499"/>
                        </a:lnTo>
                        <a:lnTo>
                          <a:pt x="1733" y="2492"/>
                        </a:lnTo>
                        <a:lnTo>
                          <a:pt x="1750" y="2487"/>
                        </a:lnTo>
                        <a:lnTo>
                          <a:pt x="1767" y="2480"/>
                        </a:lnTo>
                        <a:lnTo>
                          <a:pt x="1784" y="2475"/>
                        </a:lnTo>
                        <a:lnTo>
                          <a:pt x="1797" y="2470"/>
                        </a:lnTo>
                        <a:lnTo>
                          <a:pt x="1841" y="2455"/>
                        </a:lnTo>
                        <a:lnTo>
                          <a:pt x="1891" y="2438"/>
                        </a:lnTo>
                        <a:lnTo>
                          <a:pt x="1947" y="2420"/>
                        </a:lnTo>
                        <a:lnTo>
                          <a:pt x="2006" y="2400"/>
                        </a:lnTo>
                        <a:lnTo>
                          <a:pt x="2068" y="2379"/>
                        </a:lnTo>
                        <a:lnTo>
                          <a:pt x="2130" y="2359"/>
                        </a:lnTo>
                        <a:lnTo>
                          <a:pt x="2194" y="2339"/>
                        </a:lnTo>
                        <a:lnTo>
                          <a:pt x="2256" y="2319"/>
                        </a:lnTo>
                        <a:lnTo>
                          <a:pt x="2315" y="2299"/>
                        </a:lnTo>
                        <a:lnTo>
                          <a:pt x="2371" y="2282"/>
                        </a:lnTo>
                        <a:lnTo>
                          <a:pt x="2421" y="2265"/>
                        </a:lnTo>
                        <a:lnTo>
                          <a:pt x="2465" y="2251"/>
                        </a:lnTo>
                        <a:lnTo>
                          <a:pt x="2502" y="2240"/>
                        </a:lnTo>
                        <a:lnTo>
                          <a:pt x="2529" y="2230"/>
                        </a:lnTo>
                        <a:lnTo>
                          <a:pt x="2546" y="2225"/>
                        </a:lnTo>
                        <a:lnTo>
                          <a:pt x="2553" y="2223"/>
                        </a:lnTo>
                        <a:lnTo>
                          <a:pt x="2558" y="2029"/>
                        </a:lnTo>
                        <a:lnTo>
                          <a:pt x="2564" y="1837"/>
                        </a:lnTo>
                        <a:lnTo>
                          <a:pt x="2566" y="1646"/>
                        </a:lnTo>
                        <a:lnTo>
                          <a:pt x="2563" y="1452"/>
                        </a:lnTo>
                        <a:close/>
                      </a:path>
                    </a:pathLst>
                  </a:custGeom>
                  <a:solidFill>
                    <a:srgbClr val="996600"/>
                  </a:solidFill>
                  <a:ln w="9525">
                    <a:noFill/>
                    <a:round/>
                    <a:headEnd/>
                    <a:tailEnd/>
                  </a:ln>
                </p:spPr>
                <p:txBody>
                  <a:bodyPr/>
                  <a:lstStyle/>
                  <a:p>
                    <a:endParaRPr lang="en-US" sz="1100" dirty="0"/>
                  </a:p>
                </p:txBody>
              </p:sp>
              <p:sp>
                <p:nvSpPr>
                  <p:cNvPr id="22" name="Freeform 60"/>
                  <p:cNvSpPr>
                    <a:spLocks/>
                  </p:cNvSpPr>
                  <p:nvPr/>
                </p:nvSpPr>
                <p:spPr bwMode="auto">
                  <a:xfrm>
                    <a:off x="3247" y="2204"/>
                    <a:ext cx="678" cy="183"/>
                  </a:xfrm>
                  <a:custGeom>
                    <a:avLst/>
                    <a:gdLst>
                      <a:gd name="T0" fmla="*/ 1 w 1354"/>
                      <a:gd name="T1" fmla="*/ 0 h 367"/>
                      <a:gd name="T2" fmla="*/ 1 w 1354"/>
                      <a:gd name="T3" fmla="*/ 0 h 367"/>
                      <a:gd name="T4" fmla="*/ 1 w 1354"/>
                      <a:gd name="T5" fmla="*/ 0 h 367"/>
                      <a:gd name="T6" fmla="*/ 1 w 1354"/>
                      <a:gd name="T7" fmla="*/ 0 h 367"/>
                      <a:gd name="T8" fmla="*/ 1 w 1354"/>
                      <a:gd name="T9" fmla="*/ 0 h 367"/>
                      <a:gd name="T10" fmla="*/ 1 w 1354"/>
                      <a:gd name="T11" fmla="*/ 0 h 367"/>
                      <a:gd name="T12" fmla="*/ 1 w 1354"/>
                      <a:gd name="T13" fmla="*/ 0 h 367"/>
                      <a:gd name="T14" fmla="*/ 1 w 1354"/>
                      <a:gd name="T15" fmla="*/ 0 h 367"/>
                      <a:gd name="T16" fmla="*/ 1 w 1354"/>
                      <a:gd name="T17" fmla="*/ 0 h 367"/>
                      <a:gd name="T18" fmla="*/ 1 w 1354"/>
                      <a:gd name="T19" fmla="*/ 0 h 367"/>
                      <a:gd name="T20" fmla="*/ 1 w 1354"/>
                      <a:gd name="T21" fmla="*/ 0 h 367"/>
                      <a:gd name="T22" fmla="*/ 1 w 1354"/>
                      <a:gd name="T23" fmla="*/ 0 h 367"/>
                      <a:gd name="T24" fmla="*/ 1 w 1354"/>
                      <a:gd name="T25" fmla="*/ 0 h 367"/>
                      <a:gd name="T26" fmla="*/ 1 w 1354"/>
                      <a:gd name="T27" fmla="*/ 0 h 367"/>
                      <a:gd name="T28" fmla="*/ 1 w 1354"/>
                      <a:gd name="T29" fmla="*/ 0 h 367"/>
                      <a:gd name="T30" fmla="*/ 1 w 1354"/>
                      <a:gd name="T31" fmla="*/ 0 h 367"/>
                      <a:gd name="T32" fmla="*/ 1 w 1354"/>
                      <a:gd name="T33" fmla="*/ 0 h 367"/>
                      <a:gd name="T34" fmla="*/ 1 w 1354"/>
                      <a:gd name="T35" fmla="*/ 0 h 367"/>
                      <a:gd name="T36" fmla="*/ 1 w 1354"/>
                      <a:gd name="T37" fmla="*/ 0 h 367"/>
                      <a:gd name="T38" fmla="*/ 1 w 1354"/>
                      <a:gd name="T39" fmla="*/ 0 h 367"/>
                      <a:gd name="T40" fmla="*/ 1 w 1354"/>
                      <a:gd name="T41" fmla="*/ 0 h 367"/>
                      <a:gd name="T42" fmla="*/ 1 w 1354"/>
                      <a:gd name="T43" fmla="*/ 0 h 367"/>
                      <a:gd name="T44" fmla="*/ 1 w 1354"/>
                      <a:gd name="T45" fmla="*/ 0 h 367"/>
                      <a:gd name="T46" fmla="*/ 1 w 1354"/>
                      <a:gd name="T47" fmla="*/ 0 h 367"/>
                      <a:gd name="T48" fmla="*/ 1 w 1354"/>
                      <a:gd name="T49" fmla="*/ 0 h 367"/>
                      <a:gd name="T50" fmla="*/ 1 w 1354"/>
                      <a:gd name="T51" fmla="*/ 0 h 367"/>
                      <a:gd name="T52" fmla="*/ 1 w 1354"/>
                      <a:gd name="T53" fmla="*/ 0 h 367"/>
                      <a:gd name="T54" fmla="*/ 1 w 1354"/>
                      <a:gd name="T55" fmla="*/ 0 h 367"/>
                      <a:gd name="T56" fmla="*/ 1 w 1354"/>
                      <a:gd name="T57" fmla="*/ 0 h 367"/>
                      <a:gd name="T58" fmla="*/ 1 w 1354"/>
                      <a:gd name="T59" fmla="*/ 0 h 367"/>
                      <a:gd name="T60" fmla="*/ 1 w 1354"/>
                      <a:gd name="T61" fmla="*/ 0 h 367"/>
                      <a:gd name="T62" fmla="*/ 1 w 1354"/>
                      <a:gd name="T63" fmla="*/ 0 h 367"/>
                      <a:gd name="T64" fmla="*/ 1 w 1354"/>
                      <a:gd name="T65" fmla="*/ 0 h 367"/>
                      <a:gd name="T66" fmla="*/ 1 w 1354"/>
                      <a:gd name="T67" fmla="*/ 0 h 367"/>
                      <a:gd name="T68" fmla="*/ 1 w 1354"/>
                      <a:gd name="T69" fmla="*/ 0 h 367"/>
                      <a:gd name="T70" fmla="*/ 1 w 1354"/>
                      <a:gd name="T71" fmla="*/ 0 h 3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4"/>
                      <a:gd name="T109" fmla="*/ 0 h 367"/>
                      <a:gd name="T110" fmla="*/ 1354 w 1354"/>
                      <a:gd name="T111" fmla="*/ 367 h 3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4" h="367">
                        <a:moveTo>
                          <a:pt x="313" y="0"/>
                        </a:moveTo>
                        <a:lnTo>
                          <a:pt x="370" y="16"/>
                        </a:lnTo>
                        <a:lnTo>
                          <a:pt x="436" y="34"/>
                        </a:lnTo>
                        <a:lnTo>
                          <a:pt x="510" y="53"/>
                        </a:lnTo>
                        <a:lnTo>
                          <a:pt x="590" y="73"/>
                        </a:lnTo>
                        <a:lnTo>
                          <a:pt x="673" y="93"/>
                        </a:lnTo>
                        <a:lnTo>
                          <a:pt x="760" y="115"/>
                        </a:lnTo>
                        <a:lnTo>
                          <a:pt x="846" y="135"/>
                        </a:lnTo>
                        <a:lnTo>
                          <a:pt x="932" y="157"/>
                        </a:lnTo>
                        <a:lnTo>
                          <a:pt x="1013" y="177"/>
                        </a:lnTo>
                        <a:lnTo>
                          <a:pt x="1090" y="196"/>
                        </a:lnTo>
                        <a:lnTo>
                          <a:pt x="1161" y="213"/>
                        </a:lnTo>
                        <a:lnTo>
                          <a:pt x="1225" y="228"/>
                        </a:lnTo>
                        <a:lnTo>
                          <a:pt x="1277" y="239"/>
                        </a:lnTo>
                        <a:lnTo>
                          <a:pt x="1317" y="250"/>
                        </a:lnTo>
                        <a:lnTo>
                          <a:pt x="1342" y="256"/>
                        </a:lnTo>
                        <a:lnTo>
                          <a:pt x="1354" y="260"/>
                        </a:lnTo>
                        <a:lnTo>
                          <a:pt x="1326" y="273"/>
                        </a:lnTo>
                        <a:lnTo>
                          <a:pt x="1299" y="287"/>
                        </a:lnTo>
                        <a:lnTo>
                          <a:pt x="1270" y="300"/>
                        </a:lnTo>
                        <a:lnTo>
                          <a:pt x="1241" y="313"/>
                        </a:lnTo>
                        <a:lnTo>
                          <a:pt x="1215" y="327"/>
                        </a:lnTo>
                        <a:lnTo>
                          <a:pt x="1186" y="340"/>
                        </a:lnTo>
                        <a:lnTo>
                          <a:pt x="1157" y="354"/>
                        </a:lnTo>
                        <a:lnTo>
                          <a:pt x="1129" y="367"/>
                        </a:lnTo>
                        <a:lnTo>
                          <a:pt x="1097" y="359"/>
                        </a:lnTo>
                        <a:lnTo>
                          <a:pt x="1063" y="351"/>
                        </a:lnTo>
                        <a:lnTo>
                          <a:pt x="1029" y="342"/>
                        </a:lnTo>
                        <a:lnTo>
                          <a:pt x="996" y="332"/>
                        </a:lnTo>
                        <a:lnTo>
                          <a:pt x="960" y="324"/>
                        </a:lnTo>
                        <a:lnTo>
                          <a:pt x="927" y="315"/>
                        </a:lnTo>
                        <a:lnTo>
                          <a:pt x="891" y="307"/>
                        </a:lnTo>
                        <a:lnTo>
                          <a:pt x="856" y="298"/>
                        </a:lnTo>
                        <a:lnTo>
                          <a:pt x="821" y="288"/>
                        </a:lnTo>
                        <a:lnTo>
                          <a:pt x="784" y="280"/>
                        </a:lnTo>
                        <a:lnTo>
                          <a:pt x="748" y="271"/>
                        </a:lnTo>
                        <a:lnTo>
                          <a:pt x="711" y="263"/>
                        </a:lnTo>
                        <a:lnTo>
                          <a:pt x="676" y="253"/>
                        </a:lnTo>
                        <a:lnTo>
                          <a:pt x="639" y="244"/>
                        </a:lnTo>
                        <a:lnTo>
                          <a:pt x="602" y="236"/>
                        </a:lnTo>
                        <a:lnTo>
                          <a:pt x="565" y="228"/>
                        </a:lnTo>
                        <a:lnTo>
                          <a:pt x="528" y="218"/>
                        </a:lnTo>
                        <a:lnTo>
                          <a:pt x="493" y="209"/>
                        </a:lnTo>
                        <a:lnTo>
                          <a:pt x="456" y="201"/>
                        </a:lnTo>
                        <a:lnTo>
                          <a:pt x="419" y="192"/>
                        </a:lnTo>
                        <a:lnTo>
                          <a:pt x="383" y="184"/>
                        </a:lnTo>
                        <a:lnTo>
                          <a:pt x="346" y="176"/>
                        </a:lnTo>
                        <a:lnTo>
                          <a:pt x="311" y="167"/>
                        </a:lnTo>
                        <a:lnTo>
                          <a:pt x="274" y="159"/>
                        </a:lnTo>
                        <a:lnTo>
                          <a:pt x="239" y="152"/>
                        </a:lnTo>
                        <a:lnTo>
                          <a:pt x="203" y="144"/>
                        </a:lnTo>
                        <a:lnTo>
                          <a:pt x="168" y="135"/>
                        </a:lnTo>
                        <a:lnTo>
                          <a:pt x="134" y="128"/>
                        </a:lnTo>
                        <a:lnTo>
                          <a:pt x="101" y="120"/>
                        </a:lnTo>
                        <a:lnTo>
                          <a:pt x="65" y="113"/>
                        </a:lnTo>
                        <a:lnTo>
                          <a:pt x="33" y="105"/>
                        </a:lnTo>
                        <a:lnTo>
                          <a:pt x="0" y="98"/>
                        </a:lnTo>
                        <a:lnTo>
                          <a:pt x="15" y="93"/>
                        </a:lnTo>
                        <a:lnTo>
                          <a:pt x="32" y="88"/>
                        </a:lnTo>
                        <a:lnTo>
                          <a:pt x="50" y="81"/>
                        </a:lnTo>
                        <a:lnTo>
                          <a:pt x="70" y="76"/>
                        </a:lnTo>
                        <a:lnTo>
                          <a:pt x="91" y="69"/>
                        </a:lnTo>
                        <a:lnTo>
                          <a:pt x="112" y="64"/>
                        </a:lnTo>
                        <a:lnTo>
                          <a:pt x="134" y="58"/>
                        </a:lnTo>
                        <a:lnTo>
                          <a:pt x="158" y="53"/>
                        </a:lnTo>
                        <a:lnTo>
                          <a:pt x="180" y="46"/>
                        </a:lnTo>
                        <a:lnTo>
                          <a:pt x="202" y="41"/>
                        </a:lnTo>
                        <a:lnTo>
                          <a:pt x="224" y="34"/>
                        </a:lnTo>
                        <a:lnTo>
                          <a:pt x="244" y="27"/>
                        </a:lnTo>
                        <a:lnTo>
                          <a:pt x="264" y="21"/>
                        </a:lnTo>
                        <a:lnTo>
                          <a:pt x="282" y="14"/>
                        </a:lnTo>
                        <a:lnTo>
                          <a:pt x="298" y="7"/>
                        </a:lnTo>
                        <a:lnTo>
                          <a:pt x="313" y="0"/>
                        </a:lnTo>
                        <a:close/>
                      </a:path>
                    </a:pathLst>
                  </a:custGeom>
                  <a:solidFill>
                    <a:srgbClr val="FFFFFF"/>
                  </a:solidFill>
                  <a:ln w="9525">
                    <a:noFill/>
                    <a:round/>
                    <a:headEnd/>
                    <a:tailEnd/>
                  </a:ln>
                </p:spPr>
                <p:txBody>
                  <a:bodyPr/>
                  <a:lstStyle/>
                  <a:p>
                    <a:endParaRPr lang="en-US" sz="1100" dirty="0"/>
                  </a:p>
                </p:txBody>
              </p:sp>
              <p:sp>
                <p:nvSpPr>
                  <p:cNvPr id="23" name="Freeform 61"/>
                  <p:cNvSpPr>
                    <a:spLocks/>
                  </p:cNvSpPr>
                  <p:nvPr/>
                </p:nvSpPr>
                <p:spPr bwMode="auto">
                  <a:xfrm>
                    <a:off x="2838" y="2292"/>
                    <a:ext cx="944" cy="1102"/>
                  </a:xfrm>
                  <a:custGeom>
                    <a:avLst/>
                    <a:gdLst>
                      <a:gd name="T0" fmla="*/ 1 w 1888"/>
                      <a:gd name="T1" fmla="*/ 1 h 2205"/>
                      <a:gd name="T2" fmla="*/ 1 w 1888"/>
                      <a:gd name="T3" fmla="*/ 1 h 2205"/>
                      <a:gd name="T4" fmla="*/ 1 w 1888"/>
                      <a:gd name="T5" fmla="*/ 0 h 2205"/>
                      <a:gd name="T6" fmla="*/ 1 w 1888"/>
                      <a:gd name="T7" fmla="*/ 0 h 2205"/>
                      <a:gd name="T8" fmla="*/ 1 w 1888"/>
                      <a:gd name="T9" fmla="*/ 0 h 2205"/>
                      <a:gd name="T10" fmla="*/ 1 w 1888"/>
                      <a:gd name="T11" fmla="*/ 0 h 2205"/>
                      <a:gd name="T12" fmla="*/ 1 w 1888"/>
                      <a:gd name="T13" fmla="*/ 0 h 2205"/>
                      <a:gd name="T14" fmla="*/ 1 w 1888"/>
                      <a:gd name="T15" fmla="*/ 0 h 2205"/>
                      <a:gd name="T16" fmla="*/ 1 w 1888"/>
                      <a:gd name="T17" fmla="*/ 0 h 2205"/>
                      <a:gd name="T18" fmla="*/ 1 w 1888"/>
                      <a:gd name="T19" fmla="*/ 0 h 2205"/>
                      <a:gd name="T20" fmla="*/ 1 w 1888"/>
                      <a:gd name="T21" fmla="*/ 0 h 2205"/>
                      <a:gd name="T22" fmla="*/ 1 w 1888"/>
                      <a:gd name="T23" fmla="*/ 0 h 2205"/>
                      <a:gd name="T24" fmla="*/ 1 w 1888"/>
                      <a:gd name="T25" fmla="*/ 0 h 2205"/>
                      <a:gd name="T26" fmla="*/ 1 w 1888"/>
                      <a:gd name="T27" fmla="*/ 0 h 2205"/>
                      <a:gd name="T28" fmla="*/ 1 w 1888"/>
                      <a:gd name="T29" fmla="*/ 0 h 2205"/>
                      <a:gd name="T30" fmla="*/ 1 w 1888"/>
                      <a:gd name="T31" fmla="*/ 0 h 2205"/>
                      <a:gd name="T32" fmla="*/ 1 w 1888"/>
                      <a:gd name="T33" fmla="*/ 0 h 2205"/>
                      <a:gd name="T34" fmla="*/ 1 w 1888"/>
                      <a:gd name="T35" fmla="*/ 0 h 2205"/>
                      <a:gd name="T36" fmla="*/ 1 w 1888"/>
                      <a:gd name="T37" fmla="*/ 0 h 2205"/>
                      <a:gd name="T38" fmla="*/ 1 w 1888"/>
                      <a:gd name="T39" fmla="*/ 0 h 2205"/>
                      <a:gd name="T40" fmla="*/ 1 w 1888"/>
                      <a:gd name="T41" fmla="*/ 0 h 2205"/>
                      <a:gd name="T42" fmla="*/ 1 w 1888"/>
                      <a:gd name="T43" fmla="*/ 0 h 2205"/>
                      <a:gd name="T44" fmla="*/ 1 w 1888"/>
                      <a:gd name="T45" fmla="*/ 0 h 2205"/>
                      <a:gd name="T46" fmla="*/ 1 w 1888"/>
                      <a:gd name="T47" fmla="*/ 0 h 2205"/>
                      <a:gd name="T48" fmla="*/ 1 w 1888"/>
                      <a:gd name="T49" fmla="*/ 0 h 2205"/>
                      <a:gd name="T50" fmla="*/ 1 w 1888"/>
                      <a:gd name="T51" fmla="*/ 0 h 2205"/>
                      <a:gd name="T52" fmla="*/ 1 w 1888"/>
                      <a:gd name="T53" fmla="*/ 0 h 2205"/>
                      <a:gd name="T54" fmla="*/ 1 w 1888"/>
                      <a:gd name="T55" fmla="*/ 0 h 2205"/>
                      <a:gd name="T56" fmla="*/ 1 w 1888"/>
                      <a:gd name="T57" fmla="*/ 0 h 2205"/>
                      <a:gd name="T58" fmla="*/ 1 w 1888"/>
                      <a:gd name="T59" fmla="*/ 0 h 2205"/>
                      <a:gd name="T60" fmla="*/ 1 w 1888"/>
                      <a:gd name="T61" fmla="*/ 0 h 2205"/>
                      <a:gd name="T62" fmla="*/ 1 w 1888"/>
                      <a:gd name="T63" fmla="*/ 0 h 2205"/>
                      <a:gd name="T64" fmla="*/ 1 w 1888"/>
                      <a:gd name="T65" fmla="*/ 0 h 2205"/>
                      <a:gd name="T66" fmla="*/ 1 w 1888"/>
                      <a:gd name="T67" fmla="*/ 0 h 2205"/>
                      <a:gd name="T68" fmla="*/ 1 w 1888"/>
                      <a:gd name="T69" fmla="*/ 0 h 2205"/>
                      <a:gd name="T70" fmla="*/ 1 w 1888"/>
                      <a:gd name="T71" fmla="*/ 0 h 2205"/>
                      <a:gd name="T72" fmla="*/ 1 w 1888"/>
                      <a:gd name="T73" fmla="*/ 0 h 2205"/>
                      <a:gd name="T74" fmla="*/ 1 w 1888"/>
                      <a:gd name="T75" fmla="*/ 0 h 2205"/>
                      <a:gd name="T76" fmla="*/ 1 w 1888"/>
                      <a:gd name="T77" fmla="*/ 0 h 2205"/>
                      <a:gd name="T78" fmla="*/ 1 w 1888"/>
                      <a:gd name="T79" fmla="*/ 0 h 2205"/>
                      <a:gd name="T80" fmla="*/ 1 w 1888"/>
                      <a:gd name="T81" fmla="*/ 0 h 2205"/>
                      <a:gd name="T82" fmla="*/ 1 w 1888"/>
                      <a:gd name="T83" fmla="*/ 0 h 2205"/>
                      <a:gd name="T84" fmla="*/ 1 w 1888"/>
                      <a:gd name="T85" fmla="*/ 0 h 2205"/>
                      <a:gd name="T86" fmla="*/ 1 w 1888"/>
                      <a:gd name="T87" fmla="*/ 1 h 2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8"/>
                      <a:gd name="T133" fmla="*/ 0 h 2205"/>
                      <a:gd name="T134" fmla="*/ 1888 w 1888"/>
                      <a:gd name="T135" fmla="*/ 2205 h 2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8" h="2205">
                        <a:moveTo>
                          <a:pt x="1099" y="2205"/>
                        </a:moveTo>
                        <a:lnTo>
                          <a:pt x="1070" y="2188"/>
                        </a:lnTo>
                        <a:lnTo>
                          <a:pt x="1026" y="2164"/>
                        </a:lnTo>
                        <a:lnTo>
                          <a:pt x="969" y="2136"/>
                        </a:lnTo>
                        <a:lnTo>
                          <a:pt x="900" y="2100"/>
                        </a:lnTo>
                        <a:lnTo>
                          <a:pt x="823" y="2060"/>
                        </a:lnTo>
                        <a:lnTo>
                          <a:pt x="740" y="2018"/>
                        </a:lnTo>
                        <a:lnTo>
                          <a:pt x="651" y="1972"/>
                        </a:lnTo>
                        <a:lnTo>
                          <a:pt x="562" y="1925"/>
                        </a:lnTo>
                        <a:lnTo>
                          <a:pt x="471" y="1878"/>
                        </a:lnTo>
                        <a:lnTo>
                          <a:pt x="382" y="1833"/>
                        </a:lnTo>
                        <a:lnTo>
                          <a:pt x="298" y="1789"/>
                        </a:lnTo>
                        <a:lnTo>
                          <a:pt x="219" y="1747"/>
                        </a:lnTo>
                        <a:lnTo>
                          <a:pt x="150" y="1710"/>
                        </a:lnTo>
                        <a:lnTo>
                          <a:pt x="91" y="1676"/>
                        </a:lnTo>
                        <a:lnTo>
                          <a:pt x="44" y="1651"/>
                        </a:lnTo>
                        <a:lnTo>
                          <a:pt x="12" y="1631"/>
                        </a:lnTo>
                        <a:lnTo>
                          <a:pt x="8" y="1597"/>
                        </a:lnTo>
                        <a:lnTo>
                          <a:pt x="7" y="1560"/>
                        </a:lnTo>
                        <a:lnTo>
                          <a:pt x="3" y="1523"/>
                        </a:lnTo>
                        <a:lnTo>
                          <a:pt x="2" y="1491"/>
                        </a:lnTo>
                        <a:lnTo>
                          <a:pt x="0" y="1427"/>
                        </a:lnTo>
                        <a:lnTo>
                          <a:pt x="2" y="1363"/>
                        </a:lnTo>
                        <a:lnTo>
                          <a:pt x="5" y="1298"/>
                        </a:lnTo>
                        <a:lnTo>
                          <a:pt x="12" y="1234"/>
                        </a:lnTo>
                        <a:lnTo>
                          <a:pt x="20" y="1170"/>
                        </a:lnTo>
                        <a:lnTo>
                          <a:pt x="32" y="1107"/>
                        </a:lnTo>
                        <a:lnTo>
                          <a:pt x="49" y="1044"/>
                        </a:lnTo>
                        <a:lnTo>
                          <a:pt x="67" y="981"/>
                        </a:lnTo>
                        <a:lnTo>
                          <a:pt x="81" y="944"/>
                        </a:lnTo>
                        <a:lnTo>
                          <a:pt x="93" y="907"/>
                        </a:lnTo>
                        <a:lnTo>
                          <a:pt x="108" y="872"/>
                        </a:lnTo>
                        <a:lnTo>
                          <a:pt x="123" y="837"/>
                        </a:lnTo>
                        <a:lnTo>
                          <a:pt x="140" y="801"/>
                        </a:lnTo>
                        <a:lnTo>
                          <a:pt x="160" y="768"/>
                        </a:lnTo>
                        <a:lnTo>
                          <a:pt x="182" y="736"/>
                        </a:lnTo>
                        <a:lnTo>
                          <a:pt x="205" y="704"/>
                        </a:lnTo>
                        <a:lnTo>
                          <a:pt x="231" y="672"/>
                        </a:lnTo>
                        <a:lnTo>
                          <a:pt x="254" y="640"/>
                        </a:lnTo>
                        <a:lnTo>
                          <a:pt x="276" y="606"/>
                        </a:lnTo>
                        <a:lnTo>
                          <a:pt x="299" y="574"/>
                        </a:lnTo>
                        <a:lnTo>
                          <a:pt x="325" y="544"/>
                        </a:lnTo>
                        <a:lnTo>
                          <a:pt x="350" y="515"/>
                        </a:lnTo>
                        <a:lnTo>
                          <a:pt x="380" y="490"/>
                        </a:lnTo>
                        <a:lnTo>
                          <a:pt x="414" y="466"/>
                        </a:lnTo>
                        <a:lnTo>
                          <a:pt x="434" y="453"/>
                        </a:lnTo>
                        <a:lnTo>
                          <a:pt x="456" y="441"/>
                        </a:lnTo>
                        <a:lnTo>
                          <a:pt x="476" y="428"/>
                        </a:lnTo>
                        <a:lnTo>
                          <a:pt x="496" y="416"/>
                        </a:lnTo>
                        <a:lnTo>
                          <a:pt x="517" y="404"/>
                        </a:lnTo>
                        <a:lnTo>
                          <a:pt x="537" y="394"/>
                        </a:lnTo>
                        <a:lnTo>
                          <a:pt x="559" y="382"/>
                        </a:lnTo>
                        <a:lnTo>
                          <a:pt x="579" y="370"/>
                        </a:lnTo>
                        <a:lnTo>
                          <a:pt x="584" y="370"/>
                        </a:lnTo>
                        <a:lnTo>
                          <a:pt x="594" y="367"/>
                        </a:lnTo>
                        <a:lnTo>
                          <a:pt x="607" y="362"/>
                        </a:lnTo>
                        <a:lnTo>
                          <a:pt x="623" y="355"/>
                        </a:lnTo>
                        <a:lnTo>
                          <a:pt x="638" y="345"/>
                        </a:lnTo>
                        <a:lnTo>
                          <a:pt x="649" y="335"/>
                        </a:lnTo>
                        <a:lnTo>
                          <a:pt x="660" y="323"/>
                        </a:lnTo>
                        <a:lnTo>
                          <a:pt x="663" y="310"/>
                        </a:lnTo>
                        <a:lnTo>
                          <a:pt x="665" y="234"/>
                        </a:lnTo>
                        <a:lnTo>
                          <a:pt x="668" y="157"/>
                        </a:lnTo>
                        <a:lnTo>
                          <a:pt x="670" y="81"/>
                        </a:lnTo>
                        <a:lnTo>
                          <a:pt x="670" y="5"/>
                        </a:lnTo>
                        <a:lnTo>
                          <a:pt x="673" y="4"/>
                        </a:lnTo>
                        <a:lnTo>
                          <a:pt x="675" y="2"/>
                        </a:lnTo>
                        <a:lnTo>
                          <a:pt x="678" y="2"/>
                        </a:lnTo>
                        <a:lnTo>
                          <a:pt x="681" y="0"/>
                        </a:lnTo>
                        <a:lnTo>
                          <a:pt x="708" y="7"/>
                        </a:lnTo>
                        <a:lnTo>
                          <a:pt x="734" y="15"/>
                        </a:lnTo>
                        <a:lnTo>
                          <a:pt x="761" y="20"/>
                        </a:lnTo>
                        <a:lnTo>
                          <a:pt x="784" y="27"/>
                        </a:lnTo>
                        <a:lnTo>
                          <a:pt x="808" y="32"/>
                        </a:lnTo>
                        <a:lnTo>
                          <a:pt x="826" y="36"/>
                        </a:lnTo>
                        <a:lnTo>
                          <a:pt x="841" y="39"/>
                        </a:lnTo>
                        <a:lnTo>
                          <a:pt x="851" y="41"/>
                        </a:lnTo>
                        <a:lnTo>
                          <a:pt x="917" y="54"/>
                        </a:lnTo>
                        <a:lnTo>
                          <a:pt x="981" y="69"/>
                        </a:lnTo>
                        <a:lnTo>
                          <a:pt x="1047" y="84"/>
                        </a:lnTo>
                        <a:lnTo>
                          <a:pt x="1110" y="101"/>
                        </a:lnTo>
                        <a:lnTo>
                          <a:pt x="1176" y="116"/>
                        </a:lnTo>
                        <a:lnTo>
                          <a:pt x="1240" y="133"/>
                        </a:lnTo>
                        <a:lnTo>
                          <a:pt x="1304" y="150"/>
                        </a:lnTo>
                        <a:lnTo>
                          <a:pt x="1370" y="168"/>
                        </a:lnTo>
                        <a:lnTo>
                          <a:pt x="1434" y="185"/>
                        </a:lnTo>
                        <a:lnTo>
                          <a:pt x="1497" y="202"/>
                        </a:lnTo>
                        <a:lnTo>
                          <a:pt x="1561" y="221"/>
                        </a:lnTo>
                        <a:lnTo>
                          <a:pt x="1627" y="237"/>
                        </a:lnTo>
                        <a:lnTo>
                          <a:pt x="1691" y="256"/>
                        </a:lnTo>
                        <a:lnTo>
                          <a:pt x="1755" y="273"/>
                        </a:lnTo>
                        <a:lnTo>
                          <a:pt x="1821" y="290"/>
                        </a:lnTo>
                        <a:lnTo>
                          <a:pt x="1884" y="306"/>
                        </a:lnTo>
                        <a:lnTo>
                          <a:pt x="1886" y="308"/>
                        </a:lnTo>
                        <a:lnTo>
                          <a:pt x="1886" y="310"/>
                        </a:lnTo>
                        <a:lnTo>
                          <a:pt x="1888" y="312"/>
                        </a:lnTo>
                        <a:lnTo>
                          <a:pt x="1888" y="399"/>
                        </a:lnTo>
                        <a:lnTo>
                          <a:pt x="1883" y="487"/>
                        </a:lnTo>
                        <a:lnTo>
                          <a:pt x="1869" y="572"/>
                        </a:lnTo>
                        <a:lnTo>
                          <a:pt x="1844" y="655"/>
                        </a:lnTo>
                        <a:lnTo>
                          <a:pt x="1839" y="665"/>
                        </a:lnTo>
                        <a:lnTo>
                          <a:pt x="1832" y="675"/>
                        </a:lnTo>
                        <a:lnTo>
                          <a:pt x="1826" y="683"/>
                        </a:lnTo>
                        <a:lnTo>
                          <a:pt x="1819" y="692"/>
                        </a:lnTo>
                        <a:lnTo>
                          <a:pt x="1809" y="699"/>
                        </a:lnTo>
                        <a:lnTo>
                          <a:pt x="1800" y="704"/>
                        </a:lnTo>
                        <a:lnTo>
                          <a:pt x="1792" y="709"/>
                        </a:lnTo>
                        <a:lnTo>
                          <a:pt x="1782" y="714"/>
                        </a:lnTo>
                        <a:lnTo>
                          <a:pt x="1731" y="737"/>
                        </a:lnTo>
                        <a:lnTo>
                          <a:pt x="1683" y="766"/>
                        </a:lnTo>
                        <a:lnTo>
                          <a:pt x="1635" y="794"/>
                        </a:lnTo>
                        <a:lnTo>
                          <a:pt x="1590" y="826"/>
                        </a:lnTo>
                        <a:lnTo>
                          <a:pt x="1546" y="860"/>
                        </a:lnTo>
                        <a:lnTo>
                          <a:pt x="1504" y="897"/>
                        </a:lnTo>
                        <a:lnTo>
                          <a:pt x="1466" y="936"/>
                        </a:lnTo>
                        <a:lnTo>
                          <a:pt x="1427" y="976"/>
                        </a:lnTo>
                        <a:lnTo>
                          <a:pt x="1391" y="1018"/>
                        </a:lnTo>
                        <a:lnTo>
                          <a:pt x="1358" y="1062"/>
                        </a:lnTo>
                        <a:lnTo>
                          <a:pt x="1326" y="1107"/>
                        </a:lnTo>
                        <a:lnTo>
                          <a:pt x="1296" y="1155"/>
                        </a:lnTo>
                        <a:lnTo>
                          <a:pt x="1269" y="1202"/>
                        </a:lnTo>
                        <a:lnTo>
                          <a:pt x="1243" y="1252"/>
                        </a:lnTo>
                        <a:lnTo>
                          <a:pt x="1222" y="1303"/>
                        </a:lnTo>
                        <a:lnTo>
                          <a:pt x="1201" y="1355"/>
                        </a:lnTo>
                        <a:lnTo>
                          <a:pt x="1168" y="1459"/>
                        </a:lnTo>
                        <a:lnTo>
                          <a:pt x="1142" y="1563"/>
                        </a:lnTo>
                        <a:lnTo>
                          <a:pt x="1122" y="1670"/>
                        </a:lnTo>
                        <a:lnTo>
                          <a:pt x="1110" y="1776"/>
                        </a:lnTo>
                        <a:lnTo>
                          <a:pt x="1102" y="1883"/>
                        </a:lnTo>
                        <a:lnTo>
                          <a:pt x="1097" y="1989"/>
                        </a:lnTo>
                        <a:lnTo>
                          <a:pt x="1097" y="2097"/>
                        </a:lnTo>
                        <a:lnTo>
                          <a:pt x="1099" y="2205"/>
                        </a:lnTo>
                        <a:close/>
                      </a:path>
                    </a:pathLst>
                  </a:custGeom>
                  <a:solidFill>
                    <a:srgbClr val="FFFFFF"/>
                  </a:solidFill>
                  <a:ln w="9525">
                    <a:noFill/>
                    <a:round/>
                    <a:headEnd/>
                    <a:tailEnd/>
                  </a:ln>
                </p:spPr>
                <p:txBody>
                  <a:bodyPr/>
                  <a:lstStyle/>
                  <a:p>
                    <a:endParaRPr lang="en-US" sz="1100" dirty="0"/>
                  </a:p>
                </p:txBody>
              </p:sp>
              <p:sp>
                <p:nvSpPr>
                  <p:cNvPr id="24" name="Freeform 62"/>
                  <p:cNvSpPr>
                    <a:spLocks/>
                  </p:cNvSpPr>
                  <p:nvPr/>
                </p:nvSpPr>
                <p:spPr bwMode="auto">
                  <a:xfrm>
                    <a:off x="3065" y="2548"/>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4" y="153"/>
                        </a:moveTo>
                        <a:lnTo>
                          <a:pt x="149" y="141"/>
                        </a:lnTo>
                        <a:lnTo>
                          <a:pt x="161" y="126"/>
                        </a:lnTo>
                        <a:lnTo>
                          <a:pt x="171" y="111"/>
                        </a:lnTo>
                        <a:lnTo>
                          <a:pt x="176" y="94"/>
                        </a:lnTo>
                        <a:lnTo>
                          <a:pt x="180" y="79"/>
                        </a:lnTo>
                        <a:lnTo>
                          <a:pt x="180" y="62"/>
                        </a:lnTo>
                        <a:lnTo>
                          <a:pt x="176" y="47"/>
                        </a:lnTo>
                        <a:lnTo>
                          <a:pt x="168" y="32"/>
                        </a:lnTo>
                        <a:lnTo>
                          <a:pt x="158" y="20"/>
                        </a:lnTo>
                        <a:lnTo>
                          <a:pt x="144" y="10"/>
                        </a:lnTo>
                        <a:lnTo>
                          <a:pt x="129" y="3"/>
                        </a:lnTo>
                        <a:lnTo>
                          <a:pt x="112" y="0"/>
                        </a:lnTo>
                        <a:lnTo>
                          <a:pt x="96" y="0"/>
                        </a:lnTo>
                        <a:lnTo>
                          <a:pt x="77" y="1"/>
                        </a:lnTo>
                        <a:lnTo>
                          <a:pt x="60" y="8"/>
                        </a:lnTo>
                        <a:lnTo>
                          <a:pt x="43" y="17"/>
                        </a:lnTo>
                        <a:lnTo>
                          <a:pt x="28" y="28"/>
                        </a:lnTo>
                        <a:lnTo>
                          <a:pt x="16" y="42"/>
                        </a:lnTo>
                        <a:lnTo>
                          <a:pt x="8" y="57"/>
                        </a:lnTo>
                        <a:lnTo>
                          <a:pt x="3" y="74"/>
                        </a:lnTo>
                        <a:lnTo>
                          <a:pt x="0" y="89"/>
                        </a:lnTo>
                        <a:lnTo>
                          <a:pt x="0" y="106"/>
                        </a:lnTo>
                        <a:lnTo>
                          <a:pt x="3" y="121"/>
                        </a:lnTo>
                        <a:lnTo>
                          <a:pt x="11" y="136"/>
                        </a:lnTo>
                        <a:lnTo>
                          <a:pt x="21" y="150"/>
                        </a:lnTo>
                        <a:lnTo>
                          <a:pt x="35" y="160"/>
                        </a:lnTo>
                        <a:lnTo>
                          <a:pt x="50" y="166"/>
                        </a:lnTo>
                        <a:lnTo>
                          <a:pt x="67" y="170"/>
                        </a:lnTo>
                        <a:lnTo>
                          <a:pt x="84" y="170"/>
                        </a:lnTo>
                        <a:lnTo>
                          <a:pt x="101" y="168"/>
                        </a:lnTo>
                        <a:lnTo>
                          <a:pt x="117" y="161"/>
                        </a:lnTo>
                        <a:lnTo>
                          <a:pt x="134" y="153"/>
                        </a:lnTo>
                        <a:close/>
                      </a:path>
                    </a:pathLst>
                  </a:custGeom>
                  <a:solidFill>
                    <a:srgbClr val="5F5F5F"/>
                  </a:solidFill>
                  <a:ln w="9525">
                    <a:noFill/>
                    <a:round/>
                    <a:headEnd/>
                    <a:tailEnd/>
                  </a:ln>
                </p:spPr>
                <p:txBody>
                  <a:bodyPr/>
                  <a:lstStyle/>
                  <a:p>
                    <a:endParaRPr lang="en-US" sz="1100" dirty="0"/>
                  </a:p>
                </p:txBody>
              </p:sp>
              <p:sp>
                <p:nvSpPr>
                  <p:cNvPr id="25" name="Freeform 63"/>
                  <p:cNvSpPr>
                    <a:spLocks/>
                  </p:cNvSpPr>
                  <p:nvPr/>
                </p:nvSpPr>
                <p:spPr bwMode="auto">
                  <a:xfrm>
                    <a:off x="3088" y="2706"/>
                    <a:ext cx="90" cy="85"/>
                  </a:xfrm>
                  <a:custGeom>
                    <a:avLst/>
                    <a:gdLst>
                      <a:gd name="T0" fmla="*/ 0 w 182"/>
                      <a:gd name="T1" fmla="*/ 1 h 170"/>
                      <a:gd name="T2" fmla="*/ 0 w 182"/>
                      <a:gd name="T3" fmla="*/ 1 h 170"/>
                      <a:gd name="T4" fmla="*/ 0 w 182"/>
                      <a:gd name="T5" fmla="*/ 1 h 170"/>
                      <a:gd name="T6" fmla="*/ 0 w 182"/>
                      <a:gd name="T7" fmla="*/ 1 h 170"/>
                      <a:gd name="T8" fmla="*/ 0 w 182"/>
                      <a:gd name="T9" fmla="*/ 1 h 170"/>
                      <a:gd name="T10" fmla="*/ 0 w 182"/>
                      <a:gd name="T11" fmla="*/ 1 h 170"/>
                      <a:gd name="T12" fmla="*/ 0 w 182"/>
                      <a:gd name="T13" fmla="*/ 1 h 170"/>
                      <a:gd name="T14" fmla="*/ 0 w 182"/>
                      <a:gd name="T15" fmla="*/ 1 h 170"/>
                      <a:gd name="T16" fmla="*/ 0 w 182"/>
                      <a:gd name="T17" fmla="*/ 1 h 170"/>
                      <a:gd name="T18" fmla="*/ 0 w 182"/>
                      <a:gd name="T19" fmla="*/ 1 h 170"/>
                      <a:gd name="T20" fmla="*/ 0 w 182"/>
                      <a:gd name="T21" fmla="*/ 1 h 170"/>
                      <a:gd name="T22" fmla="*/ 0 w 182"/>
                      <a:gd name="T23" fmla="*/ 1 h 170"/>
                      <a:gd name="T24" fmla="*/ 0 w 182"/>
                      <a:gd name="T25" fmla="*/ 1 h 170"/>
                      <a:gd name="T26" fmla="*/ 0 w 182"/>
                      <a:gd name="T27" fmla="*/ 1 h 170"/>
                      <a:gd name="T28" fmla="*/ 0 w 182"/>
                      <a:gd name="T29" fmla="*/ 1 h 170"/>
                      <a:gd name="T30" fmla="*/ 0 w 182"/>
                      <a:gd name="T31" fmla="*/ 1 h 170"/>
                      <a:gd name="T32" fmla="*/ 0 w 182"/>
                      <a:gd name="T33" fmla="*/ 1 h 170"/>
                      <a:gd name="T34" fmla="*/ 0 w 182"/>
                      <a:gd name="T35" fmla="*/ 1 h 170"/>
                      <a:gd name="T36" fmla="*/ 0 w 182"/>
                      <a:gd name="T37" fmla="*/ 1 h 170"/>
                      <a:gd name="T38" fmla="*/ 0 w 182"/>
                      <a:gd name="T39" fmla="*/ 1 h 170"/>
                      <a:gd name="T40" fmla="*/ 0 w 182"/>
                      <a:gd name="T41" fmla="*/ 0 h 170"/>
                      <a:gd name="T42" fmla="*/ 0 w 182"/>
                      <a:gd name="T43" fmla="*/ 0 h 170"/>
                      <a:gd name="T44" fmla="*/ 0 w 182"/>
                      <a:gd name="T45" fmla="*/ 1 h 170"/>
                      <a:gd name="T46" fmla="*/ 0 w 182"/>
                      <a:gd name="T47" fmla="*/ 1 h 170"/>
                      <a:gd name="T48" fmla="*/ 0 w 182"/>
                      <a:gd name="T49" fmla="*/ 1 h 170"/>
                      <a:gd name="T50" fmla="*/ 0 w 182"/>
                      <a:gd name="T51" fmla="*/ 1 h 170"/>
                      <a:gd name="T52" fmla="*/ 0 w 182"/>
                      <a:gd name="T53" fmla="*/ 1 h 170"/>
                      <a:gd name="T54" fmla="*/ 0 w 182"/>
                      <a:gd name="T55" fmla="*/ 1 h 170"/>
                      <a:gd name="T56" fmla="*/ 0 w 182"/>
                      <a:gd name="T57" fmla="*/ 1 h 170"/>
                      <a:gd name="T58" fmla="*/ 0 w 182"/>
                      <a:gd name="T59" fmla="*/ 1 h 170"/>
                      <a:gd name="T60" fmla="*/ 0 w 182"/>
                      <a:gd name="T61" fmla="*/ 1 h 170"/>
                      <a:gd name="T62" fmla="*/ 0 w 182"/>
                      <a:gd name="T63" fmla="*/ 1 h 170"/>
                      <a:gd name="T64" fmla="*/ 0 w 182"/>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70"/>
                      <a:gd name="T101" fmla="*/ 182 w 182"/>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70">
                        <a:moveTo>
                          <a:pt x="12" y="136"/>
                        </a:moveTo>
                        <a:lnTo>
                          <a:pt x="22" y="150"/>
                        </a:lnTo>
                        <a:lnTo>
                          <a:pt x="35" y="160"/>
                        </a:lnTo>
                        <a:lnTo>
                          <a:pt x="51" y="167"/>
                        </a:lnTo>
                        <a:lnTo>
                          <a:pt x="67" y="170"/>
                        </a:lnTo>
                        <a:lnTo>
                          <a:pt x="84" y="170"/>
                        </a:lnTo>
                        <a:lnTo>
                          <a:pt x="103" y="168"/>
                        </a:lnTo>
                        <a:lnTo>
                          <a:pt x="119" y="162"/>
                        </a:lnTo>
                        <a:lnTo>
                          <a:pt x="136" y="153"/>
                        </a:lnTo>
                        <a:lnTo>
                          <a:pt x="151" y="141"/>
                        </a:lnTo>
                        <a:lnTo>
                          <a:pt x="163" y="126"/>
                        </a:lnTo>
                        <a:lnTo>
                          <a:pt x="172" y="111"/>
                        </a:lnTo>
                        <a:lnTo>
                          <a:pt x="178" y="94"/>
                        </a:lnTo>
                        <a:lnTo>
                          <a:pt x="182" y="79"/>
                        </a:lnTo>
                        <a:lnTo>
                          <a:pt x="180" y="62"/>
                        </a:lnTo>
                        <a:lnTo>
                          <a:pt x="177" y="47"/>
                        </a:lnTo>
                        <a:lnTo>
                          <a:pt x="170" y="32"/>
                        </a:lnTo>
                        <a:lnTo>
                          <a:pt x="160" y="20"/>
                        </a:lnTo>
                        <a:lnTo>
                          <a:pt x="146" y="10"/>
                        </a:lnTo>
                        <a:lnTo>
                          <a:pt x="131" y="3"/>
                        </a:lnTo>
                        <a:lnTo>
                          <a:pt x="114" y="0"/>
                        </a:lnTo>
                        <a:lnTo>
                          <a:pt x="98" y="0"/>
                        </a:lnTo>
                        <a:lnTo>
                          <a:pt x="79" y="2"/>
                        </a:lnTo>
                        <a:lnTo>
                          <a:pt x="62" y="9"/>
                        </a:lnTo>
                        <a:lnTo>
                          <a:pt x="45" y="17"/>
                        </a:lnTo>
                        <a:lnTo>
                          <a:pt x="30" y="29"/>
                        </a:lnTo>
                        <a:lnTo>
                          <a:pt x="19" y="42"/>
                        </a:lnTo>
                        <a:lnTo>
                          <a:pt x="8" y="57"/>
                        </a:lnTo>
                        <a:lnTo>
                          <a:pt x="3" y="74"/>
                        </a:lnTo>
                        <a:lnTo>
                          <a:pt x="0" y="89"/>
                        </a:lnTo>
                        <a:lnTo>
                          <a:pt x="0" y="106"/>
                        </a:lnTo>
                        <a:lnTo>
                          <a:pt x="3" y="121"/>
                        </a:lnTo>
                        <a:lnTo>
                          <a:pt x="12" y="136"/>
                        </a:lnTo>
                        <a:close/>
                      </a:path>
                    </a:pathLst>
                  </a:custGeom>
                  <a:solidFill>
                    <a:srgbClr val="5F5F5F"/>
                  </a:solidFill>
                  <a:ln w="9525">
                    <a:noFill/>
                    <a:round/>
                    <a:headEnd/>
                    <a:tailEnd/>
                  </a:ln>
                </p:spPr>
                <p:txBody>
                  <a:bodyPr/>
                  <a:lstStyle/>
                  <a:p>
                    <a:endParaRPr lang="en-US" sz="1100" dirty="0"/>
                  </a:p>
                </p:txBody>
              </p:sp>
              <p:sp>
                <p:nvSpPr>
                  <p:cNvPr id="26" name="Freeform 64"/>
                  <p:cNvSpPr>
                    <a:spLocks/>
                  </p:cNvSpPr>
                  <p:nvPr/>
                </p:nvSpPr>
                <p:spPr bwMode="auto">
                  <a:xfrm>
                    <a:off x="2966" y="2655"/>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6" y="154"/>
                        </a:moveTo>
                        <a:lnTo>
                          <a:pt x="151" y="142"/>
                        </a:lnTo>
                        <a:lnTo>
                          <a:pt x="163" y="128"/>
                        </a:lnTo>
                        <a:lnTo>
                          <a:pt x="172" y="113"/>
                        </a:lnTo>
                        <a:lnTo>
                          <a:pt x="178" y="96"/>
                        </a:lnTo>
                        <a:lnTo>
                          <a:pt x="180" y="81"/>
                        </a:lnTo>
                        <a:lnTo>
                          <a:pt x="180" y="64"/>
                        </a:lnTo>
                        <a:lnTo>
                          <a:pt x="177" y="49"/>
                        </a:lnTo>
                        <a:lnTo>
                          <a:pt x="168" y="34"/>
                        </a:lnTo>
                        <a:lnTo>
                          <a:pt x="158" y="21"/>
                        </a:lnTo>
                        <a:lnTo>
                          <a:pt x="145" y="11"/>
                        </a:lnTo>
                        <a:lnTo>
                          <a:pt x="130" y="4"/>
                        </a:lnTo>
                        <a:lnTo>
                          <a:pt x="113" y="0"/>
                        </a:lnTo>
                        <a:lnTo>
                          <a:pt x="96" y="0"/>
                        </a:lnTo>
                        <a:lnTo>
                          <a:pt x="79" y="2"/>
                        </a:lnTo>
                        <a:lnTo>
                          <a:pt x="62" y="9"/>
                        </a:lnTo>
                        <a:lnTo>
                          <a:pt x="45" y="17"/>
                        </a:lnTo>
                        <a:lnTo>
                          <a:pt x="30" y="29"/>
                        </a:lnTo>
                        <a:lnTo>
                          <a:pt x="19" y="43"/>
                        </a:lnTo>
                        <a:lnTo>
                          <a:pt x="8" y="58"/>
                        </a:lnTo>
                        <a:lnTo>
                          <a:pt x="3" y="75"/>
                        </a:lnTo>
                        <a:lnTo>
                          <a:pt x="0" y="91"/>
                        </a:lnTo>
                        <a:lnTo>
                          <a:pt x="0" y="106"/>
                        </a:lnTo>
                        <a:lnTo>
                          <a:pt x="3" y="123"/>
                        </a:lnTo>
                        <a:lnTo>
                          <a:pt x="12" y="138"/>
                        </a:lnTo>
                        <a:lnTo>
                          <a:pt x="22" y="150"/>
                        </a:lnTo>
                        <a:lnTo>
                          <a:pt x="35" y="160"/>
                        </a:lnTo>
                        <a:lnTo>
                          <a:pt x="51" y="167"/>
                        </a:lnTo>
                        <a:lnTo>
                          <a:pt x="67" y="170"/>
                        </a:lnTo>
                        <a:lnTo>
                          <a:pt x="84" y="170"/>
                        </a:lnTo>
                        <a:lnTo>
                          <a:pt x="103" y="169"/>
                        </a:lnTo>
                        <a:lnTo>
                          <a:pt x="120" y="162"/>
                        </a:lnTo>
                        <a:lnTo>
                          <a:pt x="136" y="154"/>
                        </a:lnTo>
                        <a:close/>
                      </a:path>
                    </a:pathLst>
                  </a:custGeom>
                  <a:solidFill>
                    <a:srgbClr val="5F5F5F"/>
                  </a:solidFill>
                  <a:ln w="9525">
                    <a:noFill/>
                    <a:round/>
                    <a:headEnd/>
                    <a:tailEnd/>
                  </a:ln>
                </p:spPr>
                <p:txBody>
                  <a:bodyPr/>
                  <a:lstStyle/>
                  <a:p>
                    <a:endParaRPr lang="en-US" sz="1100" dirty="0"/>
                  </a:p>
                </p:txBody>
              </p:sp>
              <p:sp>
                <p:nvSpPr>
                  <p:cNvPr id="27" name="Freeform 65"/>
                  <p:cNvSpPr>
                    <a:spLocks/>
                  </p:cNvSpPr>
                  <p:nvPr/>
                </p:nvSpPr>
                <p:spPr bwMode="auto">
                  <a:xfrm>
                    <a:off x="3455" y="2676"/>
                    <a:ext cx="90" cy="86"/>
                  </a:xfrm>
                  <a:custGeom>
                    <a:avLst/>
                    <a:gdLst>
                      <a:gd name="T0" fmla="*/ 1 w 180"/>
                      <a:gd name="T1" fmla="*/ 1 h 171"/>
                      <a:gd name="T2" fmla="*/ 1 w 180"/>
                      <a:gd name="T3" fmla="*/ 1 h 171"/>
                      <a:gd name="T4" fmla="*/ 1 w 180"/>
                      <a:gd name="T5" fmla="*/ 1 h 171"/>
                      <a:gd name="T6" fmla="*/ 1 w 180"/>
                      <a:gd name="T7" fmla="*/ 1 h 171"/>
                      <a:gd name="T8" fmla="*/ 1 w 180"/>
                      <a:gd name="T9" fmla="*/ 1 h 171"/>
                      <a:gd name="T10" fmla="*/ 0 w 180"/>
                      <a:gd name="T11" fmla="*/ 1 h 171"/>
                      <a:gd name="T12" fmla="*/ 0 w 180"/>
                      <a:gd name="T13" fmla="*/ 1 h 171"/>
                      <a:gd name="T14" fmla="*/ 1 w 180"/>
                      <a:gd name="T15" fmla="*/ 1 h 171"/>
                      <a:gd name="T16" fmla="*/ 1 w 180"/>
                      <a:gd name="T17" fmla="*/ 1 h 171"/>
                      <a:gd name="T18" fmla="*/ 1 w 180"/>
                      <a:gd name="T19" fmla="*/ 1 h 171"/>
                      <a:gd name="T20" fmla="*/ 1 w 180"/>
                      <a:gd name="T21" fmla="*/ 1 h 171"/>
                      <a:gd name="T22" fmla="*/ 1 w 180"/>
                      <a:gd name="T23" fmla="*/ 1 h 171"/>
                      <a:gd name="T24" fmla="*/ 1 w 180"/>
                      <a:gd name="T25" fmla="*/ 1 h 171"/>
                      <a:gd name="T26" fmla="*/ 1 w 180"/>
                      <a:gd name="T27" fmla="*/ 1 h 171"/>
                      <a:gd name="T28" fmla="*/ 1 w 180"/>
                      <a:gd name="T29" fmla="*/ 1 h 171"/>
                      <a:gd name="T30" fmla="*/ 1 w 180"/>
                      <a:gd name="T31" fmla="*/ 1 h 171"/>
                      <a:gd name="T32" fmla="*/ 1 w 180"/>
                      <a:gd name="T33" fmla="*/ 1 h 171"/>
                      <a:gd name="T34" fmla="*/ 1 w 180"/>
                      <a:gd name="T35" fmla="*/ 1 h 171"/>
                      <a:gd name="T36" fmla="*/ 1 w 180"/>
                      <a:gd name="T37" fmla="*/ 1 h 171"/>
                      <a:gd name="T38" fmla="*/ 1 w 180"/>
                      <a:gd name="T39" fmla="*/ 1 h 171"/>
                      <a:gd name="T40" fmla="*/ 1 w 180"/>
                      <a:gd name="T41" fmla="*/ 1 h 171"/>
                      <a:gd name="T42" fmla="*/ 1 w 180"/>
                      <a:gd name="T43" fmla="*/ 1 h 171"/>
                      <a:gd name="T44" fmla="*/ 1 w 180"/>
                      <a:gd name="T45" fmla="*/ 1 h 171"/>
                      <a:gd name="T46" fmla="*/ 1 w 180"/>
                      <a:gd name="T47" fmla="*/ 1 h 171"/>
                      <a:gd name="T48" fmla="*/ 1 w 180"/>
                      <a:gd name="T49" fmla="*/ 1 h 171"/>
                      <a:gd name="T50" fmla="*/ 1 w 180"/>
                      <a:gd name="T51" fmla="*/ 1 h 171"/>
                      <a:gd name="T52" fmla="*/ 1 w 180"/>
                      <a:gd name="T53" fmla="*/ 1 h 171"/>
                      <a:gd name="T54" fmla="*/ 1 w 180"/>
                      <a:gd name="T55" fmla="*/ 1 h 171"/>
                      <a:gd name="T56" fmla="*/ 1 w 180"/>
                      <a:gd name="T57" fmla="*/ 0 h 171"/>
                      <a:gd name="T58" fmla="*/ 1 w 180"/>
                      <a:gd name="T59" fmla="*/ 0 h 171"/>
                      <a:gd name="T60" fmla="*/ 1 w 180"/>
                      <a:gd name="T61" fmla="*/ 1 h 171"/>
                      <a:gd name="T62" fmla="*/ 1 w 180"/>
                      <a:gd name="T63" fmla="*/ 1 h 171"/>
                      <a:gd name="T64" fmla="*/ 1 w 180"/>
                      <a:gd name="T65" fmla="*/ 1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1"/>
                      <a:gd name="T101" fmla="*/ 180 w 180"/>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1">
                        <a:moveTo>
                          <a:pt x="44" y="18"/>
                        </a:moveTo>
                        <a:lnTo>
                          <a:pt x="29" y="30"/>
                        </a:lnTo>
                        <a:lnTo>
                          <a:pt x="17" y="43"/>
                        </a:lnTo>
                        <a:lnTo>
                          <a:pt x="9" y="58"/>
                        </a:lnTo>
                        <a:lnTo>
                          <a:pt x="2" y="75"/>
                        </a:lnTo>
                        <a:lnTo>
                          <a:pt x="0" y="90"/>
                        </a:lnTo>
                        <a:lnTo>
                          <a:pt x="0" y="107"/>
                        </a:lnTo>
                        <a:lnTo>
                          <a:pt x="4" y="122"/>
                        </a:lnTo>
                        <a:lnTo>
                          <a:pt x="12" y="138"/>
                        </a:lnTo>
                        <a:lnTo>
                          <a:pt x="22" y="151"/>
                        </a:lnTo>
                        <a:lnTo>
                          <a:pt x="36" y="161"/>
                        </a:lnTo>
                        <a:lnTo>
                          <a:pt x="49" y="168"/>
                        </a:lnTo>
                        <a:lnTo>
                          <a:pt x="66" y="171"/>
                        </a:lnTo>
                        <a:lnTo>
                          <a:pt x="83" y="171"/>
                        </a:lnTo>
                        <a:lnTo>
                          <a:pt x="101" y="169"/>
                        </a:lnTo>
                        <a:lnTo>
                          <a:pt x="118" y="163"/>
                        </a:lnTo>
                        <a:lnTo>
                          <a:pt x="135" y="154"/>
                        </a:lnTo>
                        <a:lnTo>
                          <a:pt x="150" y="143"/>
                        </a:lnTo>
                        <a:lnTo>
                          <a:pt x="162" y="127"/>
                        </a:lnTo>
                        <a:lnTo>
                          <a:pt x="172" y="112"/>
                        </a:lnTo>
                        <a:lnTo>
                          <a:pt x="177" y="95"/>
                        </a:lnTo>
                        <a:lnTo>
                          <a:pt x="180" y="80"/>
                        </a:lnTo>
                        <a:lnTo>
                          <a:pt x="180" y="63"/>
                        </a:lnTo>
                        <a:lnTo>
                          <a:pt x="177" y="48"/>
                        </a:lnTo>
                        <a:lnTo>
                          <a:pt x="169" y="33"/>
                        </a:lnTo>
                        <a:lnTo>
                          <a:pt x="158" y="21"/>
                        </a:lnTo>
                        <a:lnTo>
                          <a:pt x="145" y="11"/>
                        </a:lnTo>
                        <a:lnTo>
                          <a:pt x="130" y="5"/>
                        </a:lnTo>
                        <a:lnTo>
                          <a:pt x="113" y="0"/>
                        </a:lnTo>
                        <a:lnTo>
                          <a:pt x="96" y="0"/>
                        </a:lnTo>
                        <a:lnTo>
                          <a:pt x="78" y="3"/>
                        </a:lnTo>
                        <a:lnTo>
                          <a:pt x="61" y="8"/>
                        </a:lnTo>
                        <a:lnTo>
                          <a:pt x="44" y="18"/>
                        </a:lnTo>
                        <a:close/>
                      </a:path>
                    </a:pathLst>
                  </a:custGeom>
                  <a:solidFill>
                    <a:srgbClr val="5F5F5F"/>
                  </a:solidFill>
                  <a:ln w="9525">
                    <a:noFill/>
                    <a:round/>
                    <a:headEnd/>
                    <a:tailEnd/>
                  </a:ln>
                </p:spPr>
                <p:txBody>
                  <a:bodyPr/>
                  <a:lstStyle/>
                  <a:p>
                    <a:endParaRPr lang="en-US" sz="1100" dirty="0"/>
                  </a:p>
                </p:txBody>
              </p:sp>
              <p:sp>
                <p:nvSpPr>
                  <p:cNvPr id="28" name="Freeform 66"/>
                  <p:cNvSpPr>
                    <a:spLocks/>
                  </p:cNvSpPr>
                  <p:nvPr/>
                </p:nvSpPr>
                <p:spPr bwMode="auto">
                  <a:xfrm>
                    <a:off x="3326" y="2635"/>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6" y="153"/>
                        </a:moveTo>
                        <a:lnTo>
                          <a:pt x="152" y="141"/>
                        </a:lnTo>
                        <a:lnTo>
                          <a:pt x="163" y="128"/>
                        </a:lnTo>
                        <a:lnTo>
                          <a:pt x="172" y="113"/>
                        </a:lnTo>
                        <a:lnTo>
                          <a:pt x="179" y="96"/>
                        </a:lnTo>
                        <a:lnTo>
                          <a:pt x="180" y="79"/>
                        </a:lnTo>
                        <a:lnTo>
                          <a:pt x="180" y="64"/>
                        </a:lnTo>
                        <a:lnTo>
                          <a:pt x="177" y="47"/>
                        </a:lnTo>
                        <a:lnTo>
                          <a:pt x="168" y="32"/>
                        </a:lnTo>
                        <a:lnTo>
                          <a:pt x="158" y="20"/>
                        </a:lnTo>
                        <a:lnTo>
                          <a:pt x="145" y="10"/>
                        </a:lnTo>
                        <a:lnTo>
                          <a:pt x="131" y="3"/>
                        </a:lnTo>
                        <a:lnTo>
                          <a:pt x="115" y="0"/>
                        </a:lnTo>
                        <a:lnTo>
                          <a:pt x="98" y="0"/>
                        </a:lnTo>
                        <a:lnTo>
                          <a:pt x="79" y="2"/>
                        </a:lnTo>
                        <a:lnTo>
                          <a:pt x="62" y="8"/>
                        </a:lnTo>
                        <a:lnTo>
                          <a:pt x="46" y="17"/>
                        </a:lnTo>
                        <a:lnTo>
                          <a:pt x="30" y="29"/>
                        </a:lnTo>
                        <a:lnTo>
                          <a:pt x="19" y="42"/>
                        </a:lnTo>
                        <a:lnTo>
                          <a:pt x="9" y="57"/>
                        </a:lnTo>
                        <a:lnTo>
                          <a:pt x="4" y="74"/>
                        </a:lnTo>
                        <a:lnTo>
                          <a:pt x="0" y="91"/>
                        </a:lnTo>
                        <a:lnTo>
                          <a:pt x="0" y="106"/>
                        </a:lnTo>
                        <a:lnTo>
                          <a:pt x="4" y="123"/>
                        </a:lnTo>
                        <a:lnTo>
                          <a:pt x="12" y="138"/>
                        </a:lnTo>
                        <a:lnTo>
                          <a:pt x="22" y="150"/>
                        </a:lnTo>
                        <a:lnTo>
                          <a:pt x="36" y="160"/>
                        </a:lnTo>
                        <a:lnTo>
                          <a:pt x="51" y="167"/>
                        </a:lnTo>
                        <a:lnTo>
                          <a:pt x="68" y="170"/>
                        </a:lnTo>
                        <a:lnTo>
                          <a:pt x="84" y="170"/>
                        </a:lnTo>
                        <a:lnTo>
                          <a:pt x="103" y="168"/>
                        </a:lnTo>
                        <a:lnTo>
                          <a:pt x="120" y="162"/>
                        </a:lnTo>
                        <a:lnTo>
                          <a:pt x="136" y="153"/>
                        </a:lnTo>
                        <a:close/>
                      </a:path>
                    </a:pathLst>
                  </a:custGeom>
                  <a:solidFill>
                    <a:srgbClr val="5F5F5F"/>
                  </a:solidFill>
                  <a:ln w="9525">
                    <a:noFill/>
                    <a:round/>
                    <a:headEnd/>
                    <a:tailEnd/>
                  </a:ln>
                </p:spPr>
                <p:txBody>
                  <a:bodyPr/>
                  <a:lstStyle/>
                  <a:p>
                    <a:endParaRPr lang="en-US" sz="1100" dirty="0"/>
                  </a:p>
                </p:txBody>
              </p:sp>
              <p:sp>
                <p:nvSpPr>
                  <p:cNvPr id="29" name="Freeform 67"/>
                  <p:cNvSpPr>
                    <a:spLocks/>
                  </p:cNvSpPr>
                  <p:nvPr/>
                </p:nvSpPr>
                <p:spPr bwMode="auto">
                  <a:xfrm>
                    <a:off x="3191" y="2590"/>
                    <a:ext cx="90" cy="85"/>
                  </a:xfrm>
                  <a:custGeom>
                    <a:avLst/>
                    <a:gdLst>
                      <a:gd name="T0" fmla="*/ 1 w 180"/>
                      <a:gd name="T1" fmla="*/ 1 h 170"/>
                      <a:gd name="T2" fmla="*/ 1 w 180"/>
                      <a:gd name="T3" fmla="*/ 1 h 170"/>
                      <a:gd name="T4" fmla="*/ 1 w 180"/>
                      <a:gd name="T5" fmla="*/ 1 h 170"/>
                      <a:gd name="T6" fmla="*/ 1 w 180"/>
                      <a:gd name="T7" fmla="*/ 1 h 170"/>
                      <a:gd name="T8" fmla="*/ 1 w 180"/>
                      <a:gd name="T9" fmla="*/ 0 h 170"/>
                      <a:gd name="T10" fmla="*/ 1 w 180"/>
                      <a:gd name="T11" fmla="*/ 0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1 h 170"/>
                      <a:gd name="T26" fmla="*/ 0 w 180"/>
                      <a:gd name="T27" fmla="*/ 1 h 170"/>
                      <a:gd name="T28" fmla="*/ 0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1 w 180"/>
                      <a:gd name="T43" fmla="*/ 1 h 170"/>
                      <a:gd name="T44" fmla="*/ 1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68" y="32"/>
                        </a:moveTo>
                        <a:lnTo>
                          <a:pt x="158" y="20"/>
                        </a:lnTo>
                        <a:lnTo>
                          <a:pt x="145" y="10"/>
                        </a:lnTo>
                        <a:lnTo>
                          <a:pt x="130" y="3"/>
                        </a:lnTo>
                        <a:lnTo>
                          <a:pt x="113" y="0"/>
                        </a:lnTo>
                        <a:lnTo>
                          <a:pt x="96" y="0"/>
                        </a:lnTo>
                        <a:lnTo>
                          <a:pt x="77" y="2"/>
                        </a:lnTo>
                        <a:lnTo>
                          <a:pt x="61" y="8"/>
                        </a:lnTo>
                        <a:lnTo>
                          <a:pt x="44" y="17"/>
                        </a:lnTo>
                        <a:lnTo>
                          <a:pt x="29" y="28"/>
                        </a:lnTo>
                        <a:lnTo>
                          <a:pt x="17" y="42"/>
                        </a:lnTo>
                        <a:lnTo>
                          <a:pt x="8" y="57"/>
                        </a:lnTo>
                        <a:lnTo>
                          <a:pt x="3" y="74"/>
                        </a:lnTo>
                        <a:lnTo>
                          <a:pt x="0" y="91"/>
                        </a:lnTo>
                        <a:lnTo>
                          <a:pt x="0" y="106"/>
                        </a:lnTo>
                        <a:lnTo>
                          <a:pt x="3" y="123"/>
                        </a:lnTo>
                        <a:lnTo>
                          <a:pt x="12" y="138"/>
                        </a:lnTo>
                        <a:lnTo>
                          <a:pt x="22" y="150"/>
                        </a:lnTo>
                        <a:lnTo>
                          <a:pt x="35" y="160"/>
                        </a:lnTo>
                        <a:lnTo>
                          <a:pt x="49" y="166"/>
                        </a:lnTo>
                        <a:lnTo>
                          <a:pt x="66" y="170"/>
                        </a:lnTo>
                        <a:lnTo>
                          <a:pt x="82" y="170"/>
                        </a:lnTo>
                        <a:lnTo>
                          <a:pt x="101" y="168"/>
                        </a:lnTo>
                        <a:lnTo>
                          <a:pt x="118" y="161"/>
                        </a:lnTo>
                        <a:lnTo>
                          <a:pt x="135" y="153"/>
                        </a:lnTo>
                        <a:lnTo>
                          <a:pt x="150" y="141"/>
                        </a:lnTo>
                        <a:lnTo>
                          <a:pt x="162" y="128"/>
                        </a:lnTo>
                        <a:lnTo>
                          <a:pt x="172" y="113"/>
                        </a:lnTo>
                        <a:lnTo>
                          <a:pt x="177" y="96"/>
                        </a:lnTo>
                        <a:lnTo>
                          <a:pt x="180" y="79"/>
                        </a:lnTo>
                        <a:lnTo>
                          <a:pt x="180" y="64"/>
                        </a:lnTo>
                        <a:lnTo>
                          <a:pt x="177" y="47"/>
                        </a:lnTo>
                        <a:lnTo>
                          <a:pt x="168" y="32"/>
                        </a:lnTo>
                        <a:close/>
                      </a:path>
                    </a:pathLst>
                  </a:custGeom>
                  <a:solidFill>
                    <a:srgbClr val="5F5F5F"/>
                  </a:solidFill>
                  <a:ln w="9525">
                    <a:noFill/>
                    <a:round/>
                    <a:headEnd/>
                    <a:tailEnd/>
                  </a:ln>
                </p:spPr>
                <p:txBody>
                  <a:bodyPr/>
                  <a:lstStyle/>
                  <a:p>
                    <a:endParaRPr lang="en-US" sz="1100" dirty="0"/>
                  </a:p>
                </p:txBody>
              </p:sp>
              <p:sp>
                <p:nvSpPr>
                  <p:cNvPr id="30" name="Freeform 68"/>
                  <p:cNvSpPr>
                    <a:spLocks/>
                  </p:cNvSpPr>
                  <p:nvPr/>
                </p:nvSpPr>
                <p:spPr bwMode="auto">
                  <a:xfrm>
                    <a:off x="3159" y="2888"/>
                    <a:ext cx="91" cy="86"/>
                  </a:xfrm>
                  <a:custGeom>
                    <a:avLst/>
                    <a:gdLst>
                      <a:gd name="T0" fmla="*/ 1 w 182"/>
                      <a:gd name="T1" fmla="*/ 1 h 171"/>
                      <a:gd name="T2" fmla="*/ 1 w 182"/>
                      <a:gd name="T3" fmla="*/ 1 h 171"/>
                      <a:gd name="T4" fmla="*/ 1 w 182"/>
                      <a:gd name="T5" fmla="*/ 1 h 171"/>
                      <a:gd name="T6" fmla="*/ 1 w 182"/>
                      <a:gd name="T7" fmla="*/ 1 h 171"/>
                      <a:gd name="T8" fmla="*/ 1 w 182"/>
                      <a:gd name="T9" fmla="*/ 1 h 171"/>
                      <a:gd name="T10" fmla="*/ 1 w 182"/>
                      <a:gd name="T11" fmla="*/ 1 h 171"/>
                      <a:gd name="T12" fmla="*/ 1 w 182"/>
                      <a:gd name="T13" fmla="*/ 1 h 171"/>
                      <a:gd name="T14" fmla="*/ 1 w 182"/>
                      <a:gd name="T15" fmla="*/ 1 h 171"/>
                      <a:gd name="T16" fmla="*/ 1 w 182"/>
                      <a:gd name="T17" fmla="*/ 1 h 171"/>
                      <a:gd name="T18" fmla="*/ 1 w 182"/>
                      <a:gd name="T19" fmla="*/ 1 h 171"/>
                      <a:gd name="T20" fmla="*/ 1 w 182"/>
                      <a:gd name="T21" fmla="*/ 1 h 171"/>
                      <a:gd name="T22" fmla="*/ 1 w 182"/>
                      <a:gd name="T23" fmla="*/ 1 h 171"/>
                      <a:gd name="T24" fmla="*/ 1 w 182"/>
                      <a:gd name="T25" fmla="*/ 1 h 171"/>
                      <a:gd name="T26" fmla="*/ 1 w 182"/>
                      <a:gd name="T27" fmla="*/ 1 h 171"/>
                      <a:gd name="T28" fmla="*/ 1 w 182"/>
                      <a:gd name="T29" fmla="*/ 1 h 171"/>
                      <a:gd name="T30" fmla="*/ 1 w 182"/>
                      <a:gd name="T31" fmla="*/ 1 h 171"/>
                      <a:gd name="T32" fmla="*/ 1 w 182"/>
                      <a:gd name="T33" fmla="*/ 1 h 171"/>
                      <a:gd name="T34" fmla="*/ 1 w 182"/>
                      <a:gd name="T35" fmla="*/ 1 h 171"/>
                      <a:gd name="T36" fmla="*/ 1 w 182"/>
                      <a:gd name="T37" fmla="*/ 1 h 171"/>
                      <a:gd name="T38" fmla="*/ 1 w 182"/>
                      <a:gd name="T39" fmla="*/ 1 h 171"/>
                      <a:gd name="T40" fmla="*/ 1 w 182"/>
                      <a:gd name="T41" fmla="*/ 0 h 171"/>
                      <a:gd name="T42" fmla="*/ 1 w 182"/>
                      <a:gd name="T43" fmla="*/ 0 h 171"/>
                      <a:gd name="T44" fmla="*/ 1 w 182"/>
                      <a:gd name="T45" fmla="*/ 1 h 171"/>
                      <a:gd name="T46" fmla="*/ 1 w 182"/>
                      <a:gd name="T47" fmla="*/ 1 h 171"/>
                      <a:gd name="T48" fmla="*/ 1 w 182"/>
                      <a:gd name="T49" fmla="*/ 1 h 171"/>
                      <a:gd name="T50" fmla="*/ 1 w 182"/>
                      <a:gd name="T51" fmla="*/ 1 h 171"/>
                      <a:gd name="T52" fmla="*/ 1 w 182"/>
                      <a:gd name="T53" fmla="*/ 1 h 171"/>
                      <a:gd name="T54" fmla="*/ 1 w 182"/>
                      <a:gd name="T55" fmla="*/ 1 h 171"/>
                      <a:gd name="T56" fmla="*/ 1 w 182"/>
                      <a:gd name="T57" fmla="*/ 1 h 171"/>
                      <a:gd name="T58" fmla="*/ 0 w 182"/>
                      <a:gd name="T59" fmla="*/ 1 h 171"/>
                      <a:gd name="T60" fmla="*/ 0 w 182"/>
                      <a:gd name="T61" fmla="*/ 1 h 171"/>
                      <a:gd name="T62" fmla="*/ 1 w 182"/>
                      <a:gd name="T63" fmla="*/ 1 h 171"/>
                      <a:gd name="T64" fmla="*/ 1 w 182"/>
                      <a:gd name="T65" fmla="*/ 1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71"/>
                      <a:gd name="T101" fmla="*/ 182 w 182"/>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71">
                        <a:moveTo>
                          <a:pt x="12" y="138"/>
                        </a:moveTo>
                        <a:lnTo>
                          <a:pt x="22" y="149"/>
                        </a:lnTo>
                        <a:lnTo>
                          <a:pt x="35" y="159"/>
                        </a:lnTo>
                        <a:lnTo>
                          <a:pt x="51" y="166"/>
                        </a:lnTo>
                        <a:lnTo>
                          <a:pt x="67" y="171"/>
                        </a:lnTo>
                        <a:lnTo>
                          <a:pt x="84" y="171"/>
                        </a:lnTo>
                        <a:lnTo>
                          <a:pt x="103" y="170"/>
                        </a:lnTo>
                        <a:lnTo>
                          <a:pt x="120" y="163"/>
                        </a:lnTo>
                        <a:lnTo>
                          <a:pt x="136" y="154"/>
                        </a:lnTo>
                        <a:lnTo>
                          <a:pt x="151" y="143"/>
                        </a:lnTo>
                        <a:lnTo>
                          <a:pt x="163" y="127"/>
                        </a:lnTo>
                        <a:lnTo>
                          <a:pt x="172" y="112"/>
                        </a:lnTo>
                        <a:lnTo>
                          <a:pt x="178" y="96"/>
                        </a:lnTo>
                        <a:lnTo>
                          <a:pt x="182" y="80"/>
                        </a:lnTo>
                        <a:lnTo>
                          <a:pt x="180" y="64"/>
                        </a:lnTo>
                        <a:lnTo>
                          <a:pt x="177" y="48"/>
                        </a:lnTo>
                        <a:lnTo>
                          <a:pt x="170" y="33"/>
                        </a:lnTo>
                        <a:lnTo>
                          <a:pt x="160" y="21"/>
                        </a:lnTo>
                        <a:lnTo>
                          <a:pt x="146" y="11"/>
                        </a:lnTo>
                        <a:lnTo>
                          <a:pt x="131" y="5"/>
                        </a:lnTo>
                        <a:lnTo>
                          <a:pt x="114" y="0"/>
                        </a:lnTo>
                        <a:lnTo>
                          <a:pt x="98" y="0"/>
                        </a:lnTo>
                        <a:lnTo>
                          <a:pt x="79" y="3"/>
                        </a:lnTo>
                        <a:lnTo>
                          <a:pt x="62" y="8"/>
                        </a:lnTo>
                        <a:lnTo>
                          <a:pt x="45" y="18"/>
                        </a:lnTo>
                        <a:lnTo>
                          <a:pt x="30" y="30"/>
                        </a:lnTo>
                        <a:lnTo>
                          <a:pt x="19" y="43"/>
                        </a:lnTo>
                        <a:lnTo>
                          <a:pt x="8" y="58"/>
                        </a:lnTo>
                        <a:lnTo>
                          <a:pt x="3" y="75"/>
                        </a:lnTo>
                        <a:lnTo>
                          <a:pt x="0" y="90"/>
                        </a:lnTo>
                        <a:lnTo>
                          <a:pt x="0" y="107"/>
                        </a:lnTo>
                        <a:lnTo>
                          <a:pt x="3" y="122"/>
                        </a:lnTo>
                        <a:lnTo>
                          <a:pt x="12" y="138"/>
                        </a:lnTo>
                        <a:close/>
                      </a:path>
                    </a:pathLst>
                  </a:custGeom>
                  <a:solidFill>
                    <a:srgbClr val="5F5F5F"/>
                  </a:solidFill>
                  <a:ln w="9525">
                    <a:noFill/>
                    <a:round/>
                    <a:headEnd/>
                    <a:tailEnd/>
                  </a:ln>
                </p:spPr>
                <p:txBody>
                  <a:bodyPr/>
                  <a:lstStyle/>
                  <a:p>
                    <a:endParaRPr lang="en-US" sz="1100" dirty="0"/>
                  </a:p>
                </p:txBody>
              </p:sp>
              <p:sp>
                <p:nvSpPr>
                  <p:cNvPr id="31" name="Freeform 69"/>
                  <p:cNvSpPr>
                    <a:spLocks/>
                  </p:cNvSpPr>
                  <p:nvPr/>
                </p:nvSpPr>
                <p:spPr bwMode="auto">
                  <a:xfrm>
                    <a:off x="3026" y="2840"/>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0 w 180"/>
                      <a:gd name="T11" fmla="*/ 1 h 170"/>
                      <a:gd name="T12" fmla="*/ 0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1 h 170"/>
                      <a:gd name="T26" fmla="*/ 1 w 180"/>
                      <a:gd name="T27" fmla="*/ 1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1 w 180"/>
                      <a:gd name="T43" fmla="*/ 1 h 170"/>
                      <a:gd name="T44" fmla="*/ 1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0 h 170"/>
                      <a:gd name="T58" fmla="*/ 1 w 180"/>
                      <a:gd name="T59" fmla="*/ 0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46" y="17"/>
                        </a:moveTo>
                        <a:lnTo>
                          <a:pt x="30" y="28"/>
                        </a:lnTo>
                        <a:lnTo>
                          <a:pt x="19" y="42"/>
                        </a:lnTo>
                        <a:lnTo>
                          <a:pt x="9" y="57"/>
                        </a:lnTo>
                        <a:lnTo>
                          <a:pt x="4" y="74"/>
                        </a:lnTo>
                        <a:lnTo>
                          <a:pt x="0" y="91"/>
                        </a:lnTo>
                        <a:lnTo>
                          <a:pt x="0" y="106"/>
                        </a:lnTo>
                        <a:lnTo>
                          <a:pt x="4" y="123"/>
                        </a:lnTo>
                        <a:lnTo>
                          <a:pt x="12" y="138"/>
                        </a:lnTo>
                        <a:lnTo>
                          <a:pt x="22" y="149"/>
                        </a:lnTo>
                        <a:lnTo>
                          <a:pt x="36" y="160"/>
                        </a:lnTo>
                        <a:lnTo>
                          <a:pt x="51" y="166"/>
                        </a:lnTo>
                        <a:lnTo>
                          <a:pt x="68" y="170"/>
                        </a:lnTo>
                        <a:lnTo>
                          <a:pt x="84" y="170"/>
                        </a:lnTo>
                        <a:lnTo>
                          <a:pt x="101" y="168"/>
                        </a:lnTo>
                        <a:lnTo>
                          <a:pt x="118" y="161"/>
                        </a:lnTo>
                        <a:lnTo>
                          <a:pt x="135" y="153"/>
                        </a:lnTo>
                        <a:lnTo>
                          <a:pt x="150" y="141"/>
                        </a:lnTo>
                        <a:lnTo>
                          <a:pt x="162" y="128"/>
                        </a:lnTo>
                        <a:lnTo>
                          <a:pt x="172" y="112"/>
                        </a:lnTo>
                        <a:lnTo>
                          <a:pt x="177" y="96"/>
                        </a:lnTo>
                        <a:lnTo>
                          <a:pt x="180" y="80"/>
                        </a:lnTo>
                        <a:lnTo>
                          <a:pt x="180" y="64"/>
                        </a:lnTo>
                        <a:lnTo>
                          <a:pt x="177" y="48"/>
                        </a:lnTo>
                        <a:lnTo>
                          <a:pt x="168" y="33"/>
                        </a:lnTo>
                        <a:lnTo>
                          <a:pt x="158" y="20"/>
                        </a:lnTo>
                        <a:lnTo>
                          <a:pt x="145" y="10"/>
                        </a:lnTo>
                        <a:lnTo>
                          <a:pt x="130" y="3"/>
                        </a:lnTo>
                        <a:lnTo>
                          <a:pt x="113" y="0"/>
                        </a:lnTo>
                        <a:lnTo>
                          <a:pt x="96" y="0"/>
                        </a:lnTo>
                        <a:lnTo>
                          <a:pt x="79" y="1"/>
                        </a:lnTo>
                        <a:lnTo>
                          <a:pt x="62" y="8"/>
                        </a:lnTo>
                        <a:lnTo>
                          <a:pt x="46" y="17"/>
                        </a:lnTo>
                        <a:close/>
                      </a:path>
                    </a:pathLst>
                  </a:custGeom>
                  <a:solidFill>
                    <a:srgbClr val="5F5F5F"/>
                  </a:solidFill>
                  <a:ln w="9525">
                    <a:noFill/>
                    <a:round/>
                    <a:headEnd/>
                    <a:tailEnd/>
                  </a:ln>
                </p:spPr>
                <p:txBody>
                  <a:bodyPr/>
                  <a:lstStyle/>
                  <a:p>
                    <a:endParaRPr lang="en-US" sz="1100" dirty="0"/>
                  </a:p>
                </p:txBody>
              </p:sp>
              <p:sp>
                <p:nvSpPr>
                  <p:cNvPr id="32" name="Freeform 70"/>
                  <p:cNvSpPr>
                    <a:spLocks/>
                  </p:cNvSpPr>
                  <p:nvPr/>
                </p:nvSpPr>
                <p:spPr bwMode="auto">
                  <a:xfrm>
                    <a:off x="2902" y="2784"/>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6" y="153"/>
                        </a:moveTo>
                        <a:lnTo>
                          <a:pt x="152" y="141"/>
                        </a:lnTo>
                        <a:lnTo>
                          <a:pt x="163" y="128"/>
                        </a:lnTo>
                        <a:lnTo>
                          <a:pt x="172" y="112"/>
                        </a:lnTo>
                        <a:lnTo>
                          <a:pt x="179" y="96"/>
                        </a:lnTo>
                        <a:lnTo>
                          <a:pt x="180" y="79"/>
                        </a:lnTo>
                        <a:lnTo>
                          <a:pt x="180" y="64"/>
                        </a:lnTo>
                        <a:lnTo>
                          <a:pt x="177" y="47"/>
                        </a:lnTo>
                        <a:lnTo>
                          <a:pt x="168" y="32"/>
                        </a:lnTo>
                        <a:lnTo>
                          <a:pt x="158" y="20"/>
                        </a:lnTo>
                        <a:lnTo>
                          <a:pt x="145" y="10"/>
                        </a:lnTo>
                        <a:lnTo>
                          <a:pt x="130" y="3"/>
                        </a:lnTo>
                        <a:lnTo>
                          <a:pt x="115" y="0"/>
                        </a:lnTo>
                        <a:lnTo>
                          <a:pt x="98" y="0"/>
                        </a:lnTo>
                        <a:lnTo>
                          <a:pt x="79" y="1"/>
                        </a:lnTo>
                        <a:lnTo>
                          <a:pt x="62" y="8"/>
                        </a:lnTo>
                        <a:lnTo>
                          <a:pt x="46" y="16"/>
                        </a:lnTo>
                        <a:lnTo>
                          <a:pt x="30" y="28"/>
                        </a:lnTo>
                        <a:lnTo>
                          <a:pt x="19" y="42"/>
                        </a:lnTo>
                        <a:lnTo>
                          <a:pt x="9" y="57"/>
                        </a:lnTo>
                        <a:lnTo>
                          <a:pt x="4" y="74"/>
                        </a:lnTo>
                        <a:lnTo>
                          <a:pt x="0" y="89"/>
                        </a:lnTo>
                        <a:lnTo>
                          <a:pt x="0" y="106"/>
                        </a:lnTo>
                        <a:lnTo>
                          <a:pt x="4" y="121"/>
                        </a:lnTo>
                        <a:lnTo>
                          <a:pt x="12" y="136"/>
                        </a:lnTo>
                        <a:lnTo>
                          <a:pt x="22" y="149"/>
                        </a:lnTo>
                        <a:lnTo>
                          <a:pt x="36" y="159"/>
                        </a:lnTo>
                        <a:lnTo>
                          <a:pt x="51" y="166"/>
                        </a:lnTo>
                        <a:lnTo>
                          <a:pt x="67" y="170"/>
                        </a:lnTo>
                        <a:lnTo>
                          <a:pt x="84" y="170"/>
                        </a:lnTo>
                        <a:lnTo>
                          <a:pt x="103" y="168"/>
                        </a:lnTo>
                        <a:lnTo>
                          <a:pt x="120" y="161"/>
                        </a:lnTo>
                        <a:lnTo>
                          <a:pt x="136" y="153"/>
                        </a:lnTo>
                        <a:close/>
                      </a:path>
                    </a:pathLst>
                  </a:custGeom>
                  <a:solidFill>
                    <a:srgbClr val="5F5F5F"/>
                  </a:solidFill>
                  <a:ln w="9525">
                    <a:noFill/>
                    <a:round/>
                    <a:headEnd/>
                    <a:tailEnd/>
                  </a:ln>
                </p:spPr>
                <p:txBody>
                  <a:bodyPr/>
                  <a:lstStyle/>
                  <a:p>
                    <a:endParaRPr lang="en-US" sz="1100" dirty="0"/>
                  </a:p>
                </p:txBody>
              </p:sp>
              <p:sp>
                <p:nvSpPr>
                  <p:cNvPr id="33" name="Freeform 71"/>
                  <p:cNvSpPr>
                    <a:spLocks/>
                  </p:cNvSpPr>
                  <p:nvPr/>
                </p:nvSpPr>
                <p:spPr bwMode="auto">
                  <a:xfrm>
                    <a:off x="3356" y="2794"/>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0 w 180"/>
                      <a:gd name="T11" fmla="*/ 1 h 170"/>
                      <a:gd name="T12" fmla="*/ 0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1 h 170"/>
                      <a:gd name="T26" fmla="*/ 1 w 180"/>
                      <a:gd name="T27" fmla="*/ 1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1 w 180"/>
                      <a:gd name="T43" fmla="*/ 1 h 170"/>
                      <a:gd name="T44" fmla="*/ 1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0 h 170"/>
                      <a:gd name="T58" fmla="*/ 1 w 180"/>
                      <a:gd name="T59" fmla="*/ 0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45" y="17"/>
                        </a:moveTo>
                        <a:lnTo>
                          <a:pt x="30" y="28"/>
                        </a:lnTo>
                        <a:lnTo>
                          <a:pt x="18" y="42"/>
                        </a:lnTo>
                        <a:lnTo>
                          <a:pt x="8" y="57"/>
                        </a:lnTo>
                        <a:lnTo>
                          <a:pt x="3" y="74"/>
                        </a:lnTo>
                        <a:lnTo>
                          <a:pt x="0" y="91"/>
                        </a:lnTo>
                        <a:lnTo>
                          <a:pt x="0" y="106"/>
                        </a:lnTo>
                        <a:lnTo>
                          <a:pt x="3" y="123"/>
                        </a:lnTo>
                        <a:lnTo>
                          <a:pt x="12" y="138"/>
                        </a:lnTo>
                        <a:lnTo>
                          <a:pt x="22" y="150"/>
                        </a:lnTo>
                        <a:lnTo>
                          <a:pt x="35" y="160"/>
                        </a:lnTo>
                        <a:lnTo>
                          <a:pt x="50" y="166"/>
                        </a:lnTo>
                        <a:lnTo>
                          <a:pt x="67" y="170"/>
                        </a:lnTo>
                        <a:lnTo>
                          <a:pt x="84" y="170"/>
                        </a:lnTo>
                        <a:lnTo>
                          <a:pt x="102" y="168"/>
                        </a:lnTo>
                        <a:lnTo>
                          <a:pt x="119" y="161"/>
                        </a:lnTo>
                        <a:lnTo>
                          <a:pt x="136" y="153"/>
                        </a:lnTo>
                        <a:lnTo>
                          <a:pt x="151" y="141"/>
                        </a:lnTo>
                        <a:lnTo>
                          <a:pt x="163" y="128"/>
                        </a:lnTo>
                        <a:lnTo>
                          <a:pt x="171" y="113"/>
                        </a:lnTo>
                        <a:lnTo>
                          <a:pt x="178" y="96"/>
                        </a:lnTo>
                        <a:lnTo>
                          <a:pt x="180" y="81"/>
                        </a:lnTo>
                        <a:lnTo>
                          <a:pt x="180" y="64"/>
                        </a:lnTo>
                        <a:lnTo>
                          <a:pt x="176" y="49"/>
                        </a:lnTo>
                        <a:lnTo>
                          <a:pt x="168" y="33"/>
                        </a:lnTo>
                        <a:lnTo>
                          <a:pt x="158" y="20"/>
                        </a:lnTo>
                        <a:lnTo>
                          <a:pt x="144" y="10"/>
                        </a:lnTo>
                        <a:lnTo>
                          <a:pt x="129" y="3"/>
                        </a:lnTo>
                        <a:lnTo>
                          <a:pt x="113" y="0"/>
                        </a:lnTo>
                        <a:lnTo>
                          <a:pt x="96" y="0"/>
                        </a:lnTo>
                        <a:lnTo>
                          <a:pt x="79" y="1"/>
                        </a:lnTo>
                        <a:lnTo>
                          <a:pt x="62" y="8"/>
                        </a:lnTo>
                        <a:lnTo>
                          <a:pt x="45" y="17"/>
                        </a:lnTo>
                        <a:close/>
                      </a:path>
                    </a:pathLst>
                  </a:custGeom>
                  <a:solidFill>
                    <a:srgbClr val="5F5F5F"/>
                  </a:solidFill>
                  <a:ln w="9525">
                    <a:noFill/>
                    <a:round/>
                    <a:headEnd/>
                    <a:tailEnd/>
                  </a:ln>
                </p:spPr>
                <p:txBody>
                  <a:bodyPr/>
                  <a:lstStyle/>
                  <a:p>
                    <a:endParaRPr lang="en-US" sz="1100" dirty="0"/>
                  </a:p>
                </p:txBody>
              </p:sp>
              <p:sp>
                <p:nvSpPr>
                  <p:cNvPr id="34" name="Freeform 72"/>
                  <p:cNvSpPr>
                    <a:spLocks/>
                  </p:cNvSpPr>
                  <p:nvPr/>
                </p:nvSpPr>
                <p:spPr bwMode="auto">
                  <a:xfrm>
                    <a:off x="3221" y="2752"/>
                    <a:ext cx="91" cy="85"/>
                  </a:xfrm>
                  <a:custGeom>
                    <a:avLst/>
                    <a:gdLst>
                      <a:gd name="T0" fmla="*/ 1 w 181"/>
                      <a:gd name="T1" fmla="*/ 1 h 170"/>
                      <a:gd name="T2" fmla="*/ 1 w 181"/>
                      <a:gd name="T3" fmla="*/ 1 h 170"/>
                      <a:gd name="T4" fmla="*/ 1 w 181"/>
                      <a:gd name="T5" fmla="*/ 1 h 170"/>
                      <a:gd name="T6" fmla="*/ 1 w 181"/>
                      <a:gd name="T7" fmla="*/ 1 h 170"/>
                      <a:gd name="T8" fmla="*/ 1 w 181"/>
                      <a:gd name="T9" fmla="*/ 1 h 170"/>
                      <a:gd name="T10" fmla="*/ 1 w 181"/>
                      <a:gd name="T11" fmla="*/ 1 h 170"/>
                      <a:gd name="T12" fmla="*/ 1 w 181"/>
                      <a:gd name="T13" fmla="*/ 1 h 170"/>
                      <a:gd name="T14" fmla="*/ 1 w 181"/>
                      <a:gd name="T15" fmla="*/ 1 h 170"/>
                      <a:gd name="T16" fmla="*/ 1 w 181"/>
                      <a:gd name="T17" fmla="*/ 1 h 170"/>
                      <a:gd name="T18" fmla="*/ 1 w 181"/>
                      <a:gd name="T19" fmla="*/ 1 h 170"/>
                      <a:gd name="T20" fmla="*/ 1 w 181"/>
                      <a:gd name="T21" fmla="*/ 1 h 170"/>
                      <a:gd name="T22" fmla="*/ 1 w 181"/>
                      <a:gd name="T23" fmla="*/ 1 h 170"/>
                      <a:gd name="T24" fmla="*/ 1 w 181"/>
                      <a:gd name="T25" fmla="*/ 0 h 170"/>
                      <a:gd name="T26" fmla="*/ 1 w 181"/>
                      <a:gd name="T27" fmla="*/ 0 h 170"/>
                      <a:gd name="T28" fmla="*/ 1 w 181"/>
                      <a:gd name="T29" fmla="*/ 1 h 170"/>
                      <a:gd name="T30" fmla="*/ 1 w 181"/>
                      <a:gd name="T31" fmla="*/ 1 h 170"/>
                      <a:gd name="T32" fmla="*/ 1 w 181"/>
                      <a:gd name="T33" fmla="*/ 1 h 170"/>
                      <a:gd name="T34" fmla="*/ 1 w 181"/>
                      <a:gd name="T35" fmla="*/ 1 h 170"/>
                      <a:gd name="T36" fmla="*/ 1 w 181"/>
                      <a:gd name="T37" fmla="*/ 1 h 170"/>
                      <a:gd name="T38" fmla="*/ 1 w 181"/>
                      <a:gd name="T39" fmla="*/ 1 h 170"/>
                      <a:gd name="T40" fmla="*/ 1 w 181"/>
                      <a:gd name="T41" fmla="*/ 1 h 170"/>
                      <a:gd name="T42" fmla="*/ 0 w 181"/>
                      <a:gd name="T43" fmla="*/ 1 h 170"/>
                      <a:gd name="T44" fmla="*/ 0 w 181"/>
                      <a:gd name="T45" fmla="*/ 1 h 170"/>
                      <a:gd name="T46" fmla="*/ 1 w 181"/>
                      <a:gd name="T47" fmla="*/ 1 h 170"/>
                      <a:gd name="T48" fmla="*/ 1 w 181"/>
                      <a:gd name="T49" fmla="*/ 1 h 170"/>
                      <a:gd name="T50" fmla="*/ 1 w 181"/>
                      <a:gd name="T51" fmla="*/ 1 h 170"/>
                      <a:gd name="T52" fmla="*/ 1 w 181"/>
                      <a:gd name="T53" fmla="*/ 1 h 170"/>
                      <a:gd name="T54" fmla="*/ 1 w 181"/>
                      <a:gd name="T55" fmla="*/ 1 h 170"/>
                      <a:gd name="T56" fmla="*/ 1 w 181"/>
                      <a:gd name="T57" fmla="*/ 1 h 170"/>
                      <a:gd name="T58" fmla="*/ 1 w 181"/>
                      <a:gd name="T59" fmla="*/ 1 h 170"/>
                      <a:gd name="T60" fmla="*/ 1 w 181"/>
                      <a:gd name="T61" fmla="*/ 1 h 170"/>
                      <a:gd name="T62" fmla="*/ 1 w 181"/>
                      <a:gd name="T63" fmla="*/ 1 h 170"/>
                      <a:gd name="T64" fmla="*/ 1 w 181"/>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170"/>
                      <a:gd name="T101" fmla="*/ 181 w 181"/>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170">
                        <a:moveTo>
                          <a:pt x="136" y="153"/>
                        </a:moveTo>
                        <a:lnTo>
                          <a:pt x="151" y="141"/>
                        </a:lnTo>
                        <a:lnTo>
                          <a:pt x="163" y="128"/>
                        </a:lnTo>
                        <a:lnTo>
                          <a:pt x="171" y="112"/>
                        </a:lnTo>
                        <a:lnTo>
                          <a:pt x="178" y="96"/>
                        </a:lnTo>
                        <a:lnTo>
                          <a:pt x="181" y="80"/>
                        </a:lnTo>
                        <a:lnTo>
                          <a:pt x="180" y="64"/>
                        </a:lnTo>
                        <a:lnTo>
                          <a:pt x="176" y="48"/>
                        </a:lnTo>
                        <a:lnTo>
                          <a:pt x="170" y="33"/>
                        </a:lnTo>
                        <a:lnTo>
                          <a:pt x="159" y="20"/>
                        </a:lnTo>
                        <a:lnTo>
                          <a:pt x="146" y="10"/>
                        </a:lnTo>
                        <a:lnTo>
                          <a:pt x="131" y="3"/>
                        </a:lnTo>
                        <a:lnTo>
                          <a:pt x="114" y="0"/>
                        </a:lnTo>
                        <a:lnTo>
                          <a:pt x="97" y="0"/>
                        </a:lnTo>
                        <a:lnTo>
                          <a:pt x="79" y="1"/>
                        </a:lnTo>
                        <a:lnTo>
                          <a:pt x="62" y="8"/>
                        </a:lnTo>
                        <a:lnTo>
                          <a:pt x="45" y="16"/>
                        </a:lnTo>
                        <a:lnTo>
                          <a:pt x="30" y="28"/>
                        </a:lnTo>
                        <a:lnTo>
                          <a:pt x="18" y="42"/>
                        </a:lnTo>
                        <a:lnTo>
                          <a:pt x="8" y="57"/>
                        </a:lnTo>
                        <a:lnTo>
                          <a:pt x="3" y="74"/>
                        </a:lnTo>
                        <a:lnTo>
                          <a:pt x="0" y="91"/>
                        </a:lnTo>
                        <a:lnTo>
                          <a:pt x="0" y="106"/>
                        </a:lnTo>
                        <a:lnTo>
                          <a:pt x="3" y="123"/>
                        </a:lnTo>
                        <a:lnTo>
                          <a:pt x="11" y="138"/>
                        </a:lnTo>
                        <a:lnTo>
                          <a:pt x="21" y="149"/>
                        </a:lnTo>
                        <a:lnTo>
                          <a:pt x="35" y="160"/>
                        </a:lnTo>
                        <a:lnTo>
                          <a:pt x="50" y="166"/>
                        </a:lnTo>
                        <a:lnTo>
                          <a:pt x="67" y="170"/>
                        </a:lnTo>
                        <a:lnTo>
                          <a:pt x="84" y="170"/>
                        </a:lnTo>
                        <a:lnTo>
                          <a:pt x="102" y="168"/>
                        </a:lnTo>
                        <a:lnTo>
                          <a:pt x="119" y="161"/>
                        </a:lnTo>
                        <a:lnTo>
                          <a:pt x="136" y="153"/>
                        </a:lnTo>
                        <a:close/>
                      </a:path>
                    </a:pathLst>
                  </a:custGeom>
                  <a:solidFill>
                    <a:srgbClr val="5F5F5F"/>
                  </a:solidFill>
                  <a:ln w="9525">
                    <a:noFill/>
                    <a:round/>
                    <a:headEnd/>
                    <a:tailEnd/>
                  </a:ln>
                </p:spPr>
                <p:txBody>
                  <a:bodyPr/>
                  <a:lstStyle/>
                  <a:p>
                    <a:endParaRPr lang="en-US" sz="1100" dirty="0"/>
                  </a:p>
                </p:txBody>
              </p:sp>
              <p:sp>
                <p:nvSpPr>
                  <p:cNvPr id="35" name="Freeform 73"/>
                  <p:cNvSpPr>
                    <a:spLocks/>
                  </p:cNvSpPr>
                  <p:nvPr/>
                </p:nvSpPr>
                <p:spPr bwMode="auto">
                  <a:xfrm>
                    <a:off x="3286" y="2937"/>
                    <a:ext cx="91" cy="85"/>
                  </a:xfrm>
                  <a:custGeom>
                    <a:avLst/>
                    <a:gdLst>
                      <a:gd name="T0" fmla="*/ 1 w 182"/>
                      <a:gd name="T1" fmla="*/ 1 h 170"/>
                      <a:gd name="T2" fmla="*/ 1 w 182"/>
                      <a:gd name="T3" fmla="*/ 1 h 170"/>
                      <a:gd name="T4" fmla="*/ 1 w 182"/>
                      <a:gd name="T5" fmla="*/ 1 h 170"/>
                      <a:gd name="T6" fmla="*/ 1 w 182"/>
                      <a:gd name="T7" fmla="*/ 1 h 170"/>
                      <a:gd name="T8" fmla="*/ 1 w 182"/>
                      <a:gd name="T9" fmla="*/ 1 h 170"/>
                      <a:gd name="T10" fmla="*/ 0 w 182"/>
                      <a:gd name="T11" fmla="*/ 1 h 170"/>
                      <a:gd name="T12" fmla="*/ 0 w 182"/>
                      <a:gd name="T13" fmla="*/ 1 h 170"/>
                      <a:gd name="T14" fmla="*/ 1 w 182"/>
                      <a:gd name="T15" fmla="*/ 1 h 170"/>
                      <a:gd name="T16" fmla="*/ 1 w 182"/>
                      <a:gd name="T17" fmla="*/ 1 h 170"/>
                      <a:gd name="T18" fmla="*/ 1 w 182"/>
                      <a:gd name="T19" fmla="*/ 1 h 170"/>
                      <a:gd name="T20" fmla="*/ 1 w 182"/>
                      <a:gd name="T21" fmla="*/ 1 h 170"/>
                      <a:gd name="T22" fmla="*/ 1 w 182"/>
                      <a:gd name="T23" fmla="*/ 1 h 170"/>
                      <a:gd name="T24" fmla="*/ 1 w 182"/>
                      <a:gd name="T25" fmla="*/ 1 h 170"/>
                      <a:gd name="T26" fmla="*/ 1 w 182"/>
                      <a:gd name="T27" fmla="*/ 1 h 170"/>
                      <a:gd name="T28" fmla="*/ 1 w 182"/>
                      <a:gd name="T29" fmla="*/ 1 h 170"/>
                      <a:gd name="T30" fmla="*/ 1 w 182"/>
                      <a:gd name="T31" fmla="*/ 1 h 170"/>
                      <a:gd name="T32" fmla="*/ 1 w 182"/>
                      <a:gd name="T33" fmla="*/ 1 h 170"/>
                      <a:gd name="T34" fmla="*/ 1 w 182"/>
                      <a:gd name="T35" fmla="*/ 1 h 170"/>
                      <a:gd name="T36" fmla="*/ 1 w 182"/>
                      <a:gd name="T37" fmla="*/ 1 h 170"/>
                      <a:gd name="T38" fmla="*/ 1 w 182"/>
                      <a:gd name="T39" fmla="*/ 1 h 170"/>
                      <a:gd name="T40" fmla="*/ 1 w 182"/>
                      <a:gd name="T41" fmla="*/ 1 h 170"/>
                      <a:gd name="T42" fmla="*/ 1 w 182"/>
                      <a:gd name="T43" fmla="*/ 1 h 170"/>
                      <a:gd name="T44" fmla="*/ 1 w 182"/>
                      <a:gd name="T45" fmla="*/ 1 h 170"/>
                      <a:gd name="T46" fmla="*/ 1 w 182"/>
                      <a:gd name="T47" fmla="*/ 1 h 170"/>
                      <a:gd name="T48" fmla="*/ 1 w 182"/>
                      <a:gd name="T49" fmla="*/ 1 h 170"/>
                      <a:gd name="T50" fmla="*/ 1 w 182"/>
                      <a:gd name="T51" fmla="*/ 1 h 170"/>
                      <a:gd name="T52" fmla="*/ 1 w 182"/>
                      <a:gd name="T53" fmla="*/ 1 h 170"/>
                      <a:gd name="T54" fmla="*/ 1 w 182"/>
                      <a:gd name="T55" fmla="*/ 1 h 170"/>
                      <a:gd name="T56" fmla="*/ 1 w 182"/>
                      <a:gd name="T57" fmla="*/ 0 h 170"/>
                      <a:gd name="T58" fmla="*/ 1 w 182"/>
                      <a:gd name="T59" fmla="*/ 0 h 170"/>
                      <a:gd name="T60" fmla="*/ 1 w 182"/>
                      <a:gd name="T61" fmla="*/ 1 h 170"/>
                      <a:gd name="T62" fmla="*/ 1 w 182"/>
                      <a:gd name="T63" fmla="*/ 1 h 170"/>
                      <a:gd name="T64" fmla="*/ 1 w 182"/>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70"/>
                      <a:gd name="T101" fmla="*/ 182 w 182"/>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70">
                        <a:moveTo>
                          <a:pt x="46" y="17"/>
                        </a:moveTo>
                        <a:lnTo>
                          <a:pt x="30" y="29"/>
                        </a:lnTo>
                        <a:lnTo>
                          <a:pt x="19" y="42"/>
                        </a:lnTo>
                        <a:lnTo>
                          <a:pt x="9" y="57"/>
                        </a:lnTo>
                        <a:lnTo>
                          <a:pt x="3" y="74"/>
                        </a:lnTo>
                        <a:lnTo>
                          <a:pt x="0" y="89"/>
                        </a:lnTo>
                        <a:lnTo>
                          <a:pt x="0" y="106"/>
                        </a:lnTo>
                        <a:lnTo>
                          <a:pt x="3" y="121"/>
                        </a:lnTo>
                        <a:lnTo>
                          <a:pt x="12" y="137"/>
                        </a:lnTo>
                        <a:lnTo>
                          <a:pt x="22" y="150"/>
                        </a:lnTo>
                        <a:lnTo>
                          <a:pt x="35" y="160"/>
                        </a:lnTo>
                        <a:lnTo>
                          <a:pt x="51" y="167"/>
                        </a:lnTo>
                        <a:lnTo>
                          <a:pt x="67" y="170"/>
                        </a:lnTo>
                        <a:lnTo>
                          <a:pt x="84" y="170"/>
                        </a:lnTo>
                        <a:lnTo>
                          <a:pt x="103" y="168"/>
                        </a:lnTo>
                        <a:lnTo>
                          <a:pt x="120" y="162"/>
                        </a:lnTo>
                        <a:lnTo>
                          <a:pt x="136" y="153"/>
                        </a:lnTo>
                        <a:lnTo>
                          <a:pt x="152" y="142"/>
                        </a:lnTo>
                        <a:lnTo>
                          <a:pt x="163" y="128"/>
                        </a:lnTo>
                        <a:lnTo>
                          <a:pt x="172" y="113"/>
                        </a:lnTo>
                        <a:lnTo>
                          <a:pt x="178" y="96"/>
                        </a:lnTo>
                        <a:lnTo>
                          <a:pt x="182" y="79"/>
                        </a:lnTo>
                        <a:lnTo>
                          <a:pt x="180" y="64"/>
                        </a:lnTo>
                        <a:lnTo>
                          <a:pt x="177" y="47"/>
                        </a:lnTo>
                        <a:lnTo>
                          <a:pt x="170" y="32"/>
                        </a:lnTo>
                        <a:lnTo>
                          <a:pt x="160" y="20"/>
                        </a:lnTo>
                        <a:lnTo>
                          <a:pt x="147" y="10"/>
                        </a:lnTo>
                        <a:lnTo>
                          <a:pt x="131" y="4"/>
                        </a:lnTo>
                        <a:lnTo>
                          <a:pt x="115" y="0"/>
                        </a:lnTo>
                        <a:lnTo>
                          <a:pt x="98" y="0"/>
                        </a:lnTo>
                        <a:lnTo>
                          <a:pt x="79" y="2"/>
                        </a:lnTo>
                        <a:lnTo>
                          <a:pt x="62" y="9"/>
                        </a:lnTo>
                        <a:lnTo>
                          <a:pt x="46" y="17"/>
                        </a:lnTo>
                        <a:close/>
                      </a:path>
                    </a:pathLst>
                  </a:custGeom>
                  <a:solidFill>
                    <a:srgbClr val="5F5F5F"/>
                  </a:solidFill>
                  <a:ln w="9525">
                    <a:noFill/>
                    <a:round/>
                    <a:headEnd/>
                    <a:tailEnd/>
                  </a:ln>
                </p:spPr>
                <p:txBody>
                  <a:bodyPr/>
                  <a:lstStyle/>
                  <a:p>
                    <a:endParaRPr lang="en-US" sz="1100" dirty="0"/>
                  </a:p>
                </p:txBody>
              </p:sp>
              <p:sp>
                <p:nvSpPr>
                  <p:cNvPr id="36" name="Freeform 74"/>
                  <p:cNvSpPr>
                    <a:spLocks/>
                  </p:cNvSpPr>
                  <p:nvPr/>
                </p:nvSpPr>
                <p:spPr bwMode="auto">
                  <a:xfrm>
                    <a:off x="2893" y="2912"/>
                    <a:ext cx="451" cy="356"/>
                  </a:xfrm>
                  <a:custGeom>
                    <a:avLst/>
                    <a:gdLst>
                      <a:gd name="T0" fmla="*/ 1 w 902"/>
                      <a:gd name="T1" fmla="*/ 0 h 712"/>
                      <a:gd name="T2" fmla="*/ 0 w 902"/>
                      <a:gd name="T3" fmla="*/ 1 h 712"/>
                      <a:gd name="T4" fmla="*/ 1 w 902"/>
                      <a:gd name="T5" fmla="*/ 1 h 712"/>
                      <a:gd name="T6" fmla="*/ 1 w 902"/>
                      <a:gd name="T7" fmla="*/ 1 h 712"/>
                      <a:gd name="T8" fmla="*/ 1 w 902"/>
                      <a:gd name="T9" fmla="*/ 1 h 712"/>
                      <a:gd name="T10" fmla="*/ 1 w 902"/>
                      <a:gd name="T11" fmla="*/ 1 h 712"/>
                      <a:gd name="T12" fmla="*/ 1 w 902"/>
                      <a:gd name="T13" fmla="*/ 1 h 712"/>
                      <a:gd name="T14" fmla="*/ 1 w 902"/>
                      <a:gd name="T15" fmla="*/ 1 h 712"/>
                      <a:gd name="T16" fmla="*/ 1 w 902"/>
                      <a:gd name="T17" fmla="*/ 1 h 712"/>
                      <a:gd name="T18" fmla="*/ 1 w 902"/>
                      <a:gd name="T19" fmla="*/ 1 h 712"/>
                      <a:gd name="T20" fmla="*/ 1 w 902"/>
                      <a:gd name="T21" fmla="*/ 1 h 712"/>
                      <a:gd name="T22" fmla="*/ 1 w 902"/>
                      <a:gd name="T23" fmla="*/ 1 h 712"/>
                      <a:gd name="T24" fmla="*/ 1 w 902"/>
                      <a:gd name="T25" fmla="*/ 1 h 712"/>
                      <a:gd name="T26" fmla="*/ 1 w 902"/>
                      <a:gd name="T27" fmla="*/ 1 h 712"/>
                      <a:gd name="T28" fmla="*/ 1 w 902"/>
                      <a:gd name="T29" fmla="*/ 1 h 712"/>
                      <a:gd name="T30" fmla="*/ 1 w 902"/>
                      <a:gd name="T31" fmla="*/ 1 h 712"/>
                      <a:gd name="T32" fmla="*/ 1 w 902"/>
                      <a:gd name="T33" fmla="*/ 1 h 712"/>
                      <a:gd name="T34" fmla="*/ 1 w 902"/>
                      <a:gd name="T35" fmla="*/ 1 h 712"/>
                      <a:gd name="T36" fmla="*/ 1 w 902"/>
                      <a:gd name="T37" fmla="*/ 1 h 712"/>
                      <a:gd name="T38" fmla="*/ 1 w 902"/>
                      <a:gd name="T39" fmla="*/ 1 h 712"/>
                      <a:gd name="T40" fmla="*/ 1 w 902"/>
                      <a:gd name="T41" fmla="*/ 1 h 712"/>
                      <a:gd name="T42" fmla="*/ 1 w 902"/>
                      <a:gd name="T43" fmla="*/ 1 h 712"/>
                      <a:gd name="T44" fmla="*/ 1 w 902"/>
                      <a:gd name="T45" fmla="*/ 1 h 712"/>
                      <a:gd name="T46" fmla="*/ 1 w 902"/>
                      <a:gd name="T47" fmla="*/ 1 h 712"/>
                      <a:gd name="T48" fmla="*/ 1 w 902"/>
                      <a:gd name="T49" fmla="*/ 1 h 712"/>
                      <a:gd name="T50" fmla="*/ 1 w 902"/>
                      <a:gd name="T51" fmla="*/ 1 h 712"/>
                      <a:gd name="T52" fmla="*/ 1 w 902"/>
                      <a:gd name="T53" fmla="*/ 1 h 712"/>
                      <a:gd name="T54" fmla="*/ 1 w 902"/>
                      <a:gd name="T55" fmla="*/ 1 h 712"/>
                      <a:gd name="T56" fmla="*/ 1 w 902"/>
                      <a:gd name="T57" fmla="*/ 1 h 712"/>
                      <a:gd name="T58" fmla="*/ 1 w 902"/>
                      <a:gd name="T59" fmla="*/ 1 h 712"/>
                      <a:gd name="T60" fmla="*/ 1 w 902"/>
                      <a:gd name="T61" fmla="*/ 1 h 712"/>
                      <a:gd name="T62" fmla="*/ 1 w 902"/>
                      <a:gd name="T63" fmla="*/ 1 h 712"/>
                      <a:gd name="T64" fmla="*/ 1 w 902"/>
                      <a:gd name="T65" fmla="*/ 1 h 712"/>
                      <a:gd name="T66" fmla="*/ 1 w 902"/>
                      <a:gd name="T67" fmla="*/ 1 h 712"/>
                      <a:gd name="T68" fmla="*/ 1 w 902"/>
                      <a:gd name="T69" fmla="*/ 1 h 712"/>
                      <a:gd name="T70" fmla="*/ 1 w 902"/>
                      <a:gd name="T71" fmla="*/ 1 h 712"/>
                      <a:gd name="T72" fmla="*/ 1 w 902"/>
                      <a:gd name="T73" fmla="*/ 1 h 712"/>
                      <a:gd name="T74" fmla="*/ 1 w 902"/>
                      <a:gd name="T75" fmla="*/ 1 h 712"/>
                      <a:gd name="T76" fmla="*/ 1 w 902"/>
                      <a:gd name="T77" fmla="*/ 1 h 712"/>
                      <a:gd name="T78" fmla="*/ 1 w 902"/>
                      <a:gd name="T79" fmla="*/ 1 h 712"/>
                      <a:gd name="T80" fmla="*/ 1 w 902"/>
                      <a:gd name="T81" fmla="*/ 1 h 712"/>
                      <a:gd name="T82" fmla="*/ 1 w 902"/>
                      <a:gd name="T83" fmla="*/ 1 h 712"/>
                      <a:gd name="T84" fmla="*/ 1 w 902"/>
                      <a:gd name="T85" fmla="*/ 1 h 712"/>
                      <a:gd name="T86" fmla="*/ 1 w 902"/>
                      <a:gd name="T87" fmla="*/ 1 h 712"/>
                      <a:gd name="T88" fmla="*/ 1 w 902"/>
                      <a:gd name="T89" fmla="*/ 1 h 712"/>
                      <a:gd name="T90" fmla="*/ 1 w 902"/>
                      <a:gd name="T91" fmla="*/ 1 h 712"/>
                      <a:gd name="T92" fmla="*/ 1 w 902"/>
                      <a:gd name="T93" fmla="*/ 1 h 712"/>
                      <a:gd name="T94" fmla="*/ 1 w 902"/>
                      <a:gd name="T95" fmla="*/ 1 h 712"/>
                      <a:gd name="T96" fmla="*/ 1 w 902"/>
                      <a:gd name="T97" fmla="*/ 1 h 712"/>
                      <a:gd name="T98" fmla="*/ 1 w 902"/>
                      <a:gd name="T99" fmla="*/ 0 h 7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2"/>
                      <a:gd name="T151" fmla="*/ 0 h 712"/>
                      <a:gd name="T152" fmla="*/ 902 w 902"/>
                      <a:gd name="T153" fmla="*/ 712 h 7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2" h="712">
                        <a:moveTo>
                          <a:pt x="17" y="0"/>
                        </a:moveTo>
                        <a:lnTo>
                          <a:pt x="0" y="292"/>
                        </a:lnTo>
                        <a:lnTo>
                          <a:pt x="22" y="302"/>
                        </a:lnTo>
                        <a:lnTo>
                          <a:pt x="49" y="313"/>
                        </a:lnTo>
                        <a:lnTo>
                          <a:pt x="79" y="329"/>
                        </a:lnTo>
                        <a:lnTo>
                          <a:pt x="116" y="345"/>
                        </a:lnTo>
                        <a:lnTo>
                          <a:pt x="157" y="366"/>
                        </a:lnTo>
                        <a:lnTo>
                          <a:pt x="199" y="387"/>
                        </a:lnTo>
                        <a:lnTo>
                          <a:pt x="246" y="409"/>
                        </a:lnTo>
                        <a:lnTo>
                          <a:pt x="293" y="433"/>
                        </a:lnTo>
                        <a:lnTo>
                          <a:pt x="342" y="458"/>
                        </a:lnTo>
                        <a:lnTo>
                          <a:pt x="392" y="483"/>
                        </a:lnTo>
                        <a:lnTo>
                          <a:pt x="443" y="509"/>
                        </a:lnTo>
                        <a:lnTo>
                          <a:pt x="493" y="534"/>
                        </a:lnTo>
                        <a:lnTo>
                          <a:pt x="542" y="557"/>
                        </a:lnTo>
                        <a:lnTo>
                          <a:pt x="589" y="583"/>
                        </a:lnTo>
                        <a:lnTo>
                          <a:pt x="635" y="605"/>
                        </a:lnTo>
                        <a:lnTo>
                          <a:pt x="677" y="626"/>
                        </a:lnTo>
                        <a:lnTo>
                          <a:pt x="710" y="643"/>
                        </a:lnTo>
                        <a:lnTo>
                          <a:pt x="742" y="658"/>
                        </a:lnTo>
                        <a:lnTo>
                          <a:pt x="773" y="674"/>
                        </a:lnTo>
                        <a:lnTo>
                          <a:pt x="798" y="687"/>
                        </a:lnTo>
                        <a:lnTo>
                          <a:pt x="820" y="697"/>
                        </a:lnTo>
                        <a:lnTo>
                          <a:pt x="837" y="705"/>
                        </a:lnTo>
                        <a:lnTo>
                          <a:pt x="847" y="711"/>
                        </a:lnTo>
                        <a:lnTo>
                          <a:pt x="850" y="712"/>
                        </a:lnTo>
                        <a:lnTo>
                          <a:pt x="852" y="699"/>
                        </a:lnTo>
                        <a:lnTo>
                          <a:pt x="857" y="663"/>
                        </a:lnTo>
                        <a:lnTo>
                          <a:pt x="865" y="610"/>
                        </a:lnTo>
                        <a:lnTo>
                          <a:pt x="875" y="551"/>
                        </a:lnTo>
                        <a:lnTo>
                          <a:pt x="885" y="490"/>
                        </a:lnTo>
                        <a:lnTo>
                          <a:pt x="894" y="438"/>
                        </a:lnTo>
                        <a:lnTo>
                          <a:pt x="901" y="399"/>
                        </a:lnTo>
                        <a:lnTo>
                          <a:pt x="902" y="386"/>
                        </a:lnTo>
                        <a:lnTo>
                          <a:pt x="857" y="371"/>
                        </a:lnTo>
                        <a:lnTo>
                          <a:pt x="803" y="352"/>
                        </a:lnTo>
                        <a:lnTo>
                          <a:pt x="742" y="327"/>
                        </a:lnTo>
                        <a:lnTo>
                          <a:pt x="675" y="300"/>
                        </a:lnTo>
                        <a:lnTo>
                          <a:pt x="604" y="268"/>
                        </a:lnTo>
                        <a:lnTo>
                          <a:pt x="532" y="236"/>
                        </a:lnTo>
                        <a:lnTo>
                          <a:pt x="456" y="202"/>
                        </a:lnTo>
                        <a:lnTo>
                          <a:pt x="384" y="170"/>
                        </a:lnTo>
                        <a:lnTo>
                          <a:pt x="312" y="137"/>
                        </a:lnTo>
                        <a:lnTo>
                          <a:pt x="244" y="106"/>
                        </a:lnTo>
                        <a:lnTo>
                          <a:pt x="184" y="78"/>
                        </a:lnTo>
                        <a:lnTo>
                          <a:pt x="130" y="53"/>
                        </a:lnTo>
                        <a:lnTo>
                          <a:pt x="84" y="31"/>
                        </a:lnTo>
                        <a:lnTo>
                          <a:pt x="49" y="14"/>
                        </a:lnTo>
                        <a:lnTo>
                          <a:pt x="26" y="4"/>
                        </a:lnTo>
                        <a:lnTo>
                          <a:pt x="17" y="0"/>
                        </a:lnTo>
                        <a:close/>
                      </a:path>
                    </a:pathLst>
                  </a:custGeom>
                  <a:solidFill>
                    <a:srgbClr val="5F5F5F"/>
                  </a:solidFill>
                  <a:ln w="9525">
                    <a:noFill/>
                    <a:round/>
                    <a:headEnd/>
                    <a:tailEnd/>
                  </a:ln>
                </p:spPr>
                <p:txBody>
                  <a:bodyPr/>
                  <a:lstStyle/>
                  <a:p>
                    <a:endParaRPr lang="en-US" sz="1100" dirty="0"/>
                  </a:p>
                </p:txBody>
              </p:sp>
              <p:sp>
                <p:nvSpPr>
                  <p:cNvPr id="37" name="Freeform 75"/>
                  <p:cNvSpPr>
                    <a:spLocks/>
                  </p:cNvSpPr>
                  <p:nvPr/>
                </p:nvSpPr>
                <p:spPr bwMode="auto">
                  <a:xfrm>
                    <a:off x="3183" y="2318"/>
                    <a:ext cx="543" cy="335"/>
                  </a:xfrm>
                  <a:custGeom>
                    <a:avLst/>
                    <a:gdLst>
                      <a:gd name="T0" fmla="*/ 1 w 1085"/>
                      <a:gd name="T1" fmla="*/ 1 h 670"/>
                      <a:gd name="T2" fmla="*/ 1 w 1085"/>
                      <a:gd name="T3" fmla="*/ 1 h 670"/>
                      <a:gd name="T4" fmla="*/ 1 w 1085"/>
                      <a:gd name="T5" fmla="*/ 1 h 670"/>
                      <a:gd name="T6" fmla="*/ 1 w 1085"/>
                      <a:gd name="T7" fmla="*/ 1 h 670"/>
                      <a:gd name="T8" fmla="*/ 1 w 1085"/>
                      <a:gd name="T9" fmla="*/ 1 h 670"/>
                      <a:gd name="T10" fmla="*/ 1 w 1085"/>
                      <a:gd name="T11" fmla="*/ 1 h 670"/>
                      <a:gd name="T12" fmla="*/ 1 w 1085"/>
                      <a:gd name="T13" fmla="*/ 1 h 670"/>
                      <a:gd name="T14" fmla="*/ 1 w 1085"/>
                      <a:gd name="T15" fmla="*/ 1 h 670"/>
                      <a:gd name="T16" fmla="*/ 1 w 1085"/>
                      <a:gd name="T17" fmla="*/ 1 h 670"/>
                      <a:gd name="T18" fmla="*/ 1 w 1085"/>
                      <a:gd name="T19" fmla="*/ 1 h 670"/>
                      <a:gd name="T20" fmla="*/ 1 w 1085"/>
                      <a:gd name="T21" fmla="*/ 1 h 670"/>
                      <a:gd name="T22" fmla="*/ 1 w 1085"/>
                      <a:gd name="T23" fmla="*/ 1 h 670"/>
                      <a:gd name="T24" fmla="*/ 1 w 1085"/>
                      <a:gd name="T25" fmla="*/ 1 h 670"/>
                      <a:gd name="T26" fmla="*/ 1 w 1085"/>
                      <a:gd name="T27" fmla="*/ 1 h 670"/>
                      <a:gd name="T28" fmla="*/ 1 w 1085"/>
                      <a:gd name="T29" fmla="*/ 1 h 670"/>
                      <a:gd name="T30" fmla="*/ 1 w 1085"/>
                      <a:gd name="T31" fmla="*/ 1 h 670"/>
                      <a:gd name="T32" fmla="*/ 1 w 1085"/>
                      <a:gd name="T33" fmla="*/ 1 h 670"/>
                      <a:gd name="T34" fmla="*/ 1 w 1085"/>
                      <a:gd name="T35" fmla="*/ 1 h 670"/>
                      <a:gd name="T36" fmla="*/ 1 w 1085"/>
                      <a:gd name="T37" fmla="*/ 1 h 670"/>
                      <a:gd name="T38" fmla="*/ 1 w 1085"/>
                      <a:gd name="T39" fmla="*/ 1 h 670"/>
                      <a:gd name="T40" fmla="*/ 1 w 1085"/>
                      <a:gd name="T41" fmla="*/ 1 h 670"/>
                      <a:gd name="T42" fmla="*/ 1 w 1085"/>
                      <a:gd name="T43" fmla="*/ 1 h 670"/>
                      <a:gd name="T44" fmla="*/ 1 w 1085"/>
                      <a:gd name="T45" fmla="*/ 1 h 670"/>
                      <a:gd name="T46" fmla="*/ 1 w 1085"/>
                      <a:gd name="T47" fmla="*/ 1 h 670"/>
                      <a:gd name="T48" fmla="*/ 1 w 1085"/>
                      <a:gd name="T49" fmla="*/ 1 h 670"/>
                      <a:gd name="T50" fmla="*/ 1 w 1085"/>
                      <a:gd name="T51" fmla="*/ 1 h 670"/>
                      <a:gd name="T52" fmla="*/ 1 w 1085"/>
                      <a:gd name="T53" fmla="*/ 1 h 670"/>
                      <a:gd name="T54" fmla="*/ 1 w 1085"/>
                      <a:gd name="T55" fmla="*/ 1 h 670"/>
                      <a:gd name="T56" fmla="*/ 1 w 1085"/>
                      <a:gd name="T57" fmla="*/ 1 h 670"/>
                      <a:gd name="T58" fmla="*/ 1 w 1085"/>
                      <a:gd name="T59" fmla="*/ 1 h 670"/>
                      <a:gd name="T60" fmla="*/ 1 w 1085"/>
                      <a:gd name="T61" fmla="*/ 1 h 670"/>
                      <a:gd name="T62" fmla="*/ 1 w 1085"/>
                      <a:gd name="T63" fmla="*/ 1 h 670"/>
                      <a:gd name="T64" fmla="*/ 1 w 1085"/>
                      <a:gd name="T65" fmla="*/ 1 h 670"/>
                      <a:gd name="T66" fmla="*/ 1 w 1085"/>
                      <a:gd name="T67" fmla="*/ 1 h 670"/>
                      <a:gd name="T68" fmla="*/ 1 w 1085"/>
                      <a:gd name="T69" fmla="*/ 1 h 670"/>
                      <a:gd name="T70" fmla="*/ 1 w 1085"/>
                      <a:gd name="T71" fmla="*/ 1 h 670"/>
                      <a:gd name="T72" fmla="*/ 1 w 1085"/>
                      <a:gd name="T73" fmla="*/ 1 h 670"/>
                      <a:gd name="T74" fmla="*/ 1 w 1085"/>
                      <a:gd name="T75" fmla="*/ 1 h 670"/>
                      <a:gd name="T76" fmla="*/ 1 w 1085"/>
                      <a:gd name="T77" fmla="*/ 1 h 670"/>
                      <a:gd name="T78" fmla="*/ 1 w 1085"/>
                      <a:gd name="T79" fmla="*/ 1 h 670"/>
                      <a:gd name="T80" fmla="*/ 1 w 1085"/>
                      <a:gd name="T81" fmla="*/ 1 h 670"/>
                      <a:gd name="T82" fmla="*/ 1 w 1085"/>
                      <a:gd name="T83" fmla="*/ 1 h 670"/>
                      <a:gd name="T84" fmla="*/ 1 w 1085"/>
                      <a:gd name="T85" fmla="*/ 1 h 670"/>
                      <a:gd name="T86" fmla="*/ 1 w 1085"/>
                      <a:gd name="T87" fmla="*/ 1 h 670"/>
                      <a:gd name="T88" fmla="*/ 1 w 1085"/>
                      <a:gd name="T89" fmla="*/ 1 h 670"/>
                      <a:gd name="T90" fmla="*/ 1 w 1085"/>
                      <a:gd name="T91" fmla="*/ 1 h 670"/>
                      <a:gd name="T92" fmla="*/ 1 w 1085"/>
                      <a:gd name="T93" fmla="*/ 1 h 670"/>
                      <a:gd name="T94" fmla="*/ 1 w 1085"/>
                      <a:gd name="T95" fmla="*/ 1 h 670"/>
                      <a:gd name="T96" fmla="*/ 1 w 1085"/>
                      <a:gd name="T97" fmla="*/ 1 h 670"/>
                      <a:gd name="T98" fmla="*/ 1 w 1085"/>
                      <a:gd name="T99" fmla="*/ 1 h 670"/>
                      <a:gd name="T100" fmla="*/ 1 w 1085"/>
                      <a:gd name="T101" fmla="*/ 1 h 6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5"/>
                      <a:gd name="T154" fmla="*/ 0 h 670"/>
                      <a:gd name="T155" fmla="*/ 1085 w 1085"/>
                      <a:gd name="T156" fmla="*/ 670 h 6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5" h="670">
                        <a:moveTo>
                          <a:pt x="190" y="41"/>
                        </a:moveTo>
                        <a:lnTo>
                          <a:pt x="190" y="155"/>
                        </a:lnTo>
                        <a:lnTo>
                          <a:pt x="234" y="167"/>
                        </a:lnTo>
                        <a:lnTo>
                          <a:pt x="283" y="180"/>
                        </a:lnTo>
                        <a:lnTo>
                          <a:pt x="340" y="196"/>
                        </a:lnTo>
                        <a:lnTo>
                          <a:pt x="400" y="211"/>
                        </a:lnTo>
                        <a:lnTo>
                          <a:pt x="464" y="229"/>
                        </a:lnTo>
                        <a:lnTo>
                          <a:pt x="530" y="246"/>
                        </a:lnTo>
                        <a:lnTo>
                          <a:pt x="595" y="263"/>
                        </a:lnTo>
                        <a:lnTo>
                          <a:pt x="661" y="281"/>
                        </a:lnTo>
                        <a:lnTo>
                          <a:pt x="723" y="298"/>
                        </a:lnTo>
                        <a:lnTo>
                          <a:pt x="782" y="313"/>
                        </a:lnTo>
                        <a:lnTo>
                          <a:pt x="836" y="328"/>
                        </a:lnTo>
                        <a:lnTo>
                          <a:pt x="883" y="342"/>
                        </a:lnTo>
                        <a:lnTo>
                          <a:pt x="922" y="354"/>
                        </a:lnTo>
                        <a:lnTo>
                          <a:pt x="951" y="362"/>
                        </a:lnTo>
                        <a:lnTo>
                          <a:pt x="969" y="367"/>
                        </a:lnTo>
                        <a:lnTo>
                          <a:pt x="976" y="371"/>
                        </a:lnTo>
                        <a:lnTo>
                          <a:pt x="966" y="413"/>
                        </a:lnTo>
                        <a:lnTo>
                          <a:pt x="957" y="456"/>
                        </a:lnTo>
                        <a:lnTo>
                          <a:pt x="951" y="498"/>
                        </a:lnTo>
                        <a:lnTo>
                          <a:pt x="940" y="542"/>
                        </a:lnTo>
                        <a:lnTo>
                          <a:pt x="932" y="539"/>
                        </a:lnTo>
                        <a:lnTo>
                          <a:pt x="922" y="534"/>
                        </a:lnTo>
                        <a:lnTo>
                          <a:pt x="913" y="530"/>
                        </a:lnTo>
                        <a:lnTo>
                          <a:pt x="903" y="527"/>
                        </a:lnTo>
                        <a:lnTo>
                          <a:pt x="895" y="524"/>
                        </a:lnTo>
                        <a:lnTo>
                          <a:pt x="885" y="519"/>
                        </a:lnTo>
                        <a:lnTo>
                          <a:pt x="876" y="515"/>
                        </a:lnTo>
                        <a:lnTo>
                          <a:pt x="866" y="512"/>
                        </a:lnTo>
                        <a:lnTo>
                          <a:pt x="870" y="493"/>
                        </a:lnTo>
                        <a:lnTo>
                          <a:pt x="873" y="473"/>
                        </a:lnTo>
                        <a:lnTo>
                          <a:pt x="878" y="455"/>
                        </a:lnTo>
                        <a:lnTo>
                          <a:pt x="883" y="436"/>
                        </a:lnTo>
                        <a:lnTo>
                          <a:pt x="885" y="423"/>
                        </a:lnTo>
                        <a:lnTo>
                          <a:pt x="885" y="409"/>
                        </a:lnTo>
                        <a:lnTo>
                          <a:pt x="882" y="397"/>
                        </a:lnTo>
                        <a:lnTo>
                          <a:pt x="876" y="386"/>
                        </a:lnTo>
                        <a:lnTo>
                          <a:pt x="870" y="377"/>
                        </a:lnTo>
                        <a:lnTo>
                          <a:pt x="861" y="367"/>
                        </a:lnTo>
                        <a:lnTo>
                          <a:pt x="850" y="362"/>
                        </a:lnTo>
                        <a:lnTo>
                          <a:pt x="838" y="357"/>
                        </a:lnTo>
                        <a:lnTo>
                          <a:pt x="824" y="355"/>
                        </a:lnTo>
                        <a:lnTo>
                          <a:pt x="813" y="355"/>
                        </a:lnTo>
                        <a:lnTo>
                          <a:pt x="799" y="359"/>
                        </a:lnTo>
                        <a:lnTo>
                          <a:pt x="789" y="364"/>
                        </a:lnTo>
                        <a:lnTo>
                          <a:pt x="779" y="371"/>
                        </a:lnTo>
                        <a:lnTo>
                          <a:pt x="770" y="379"/>
                        </a:lnTo>
                        <a:lnTo>
                          <a:pt x="764" y="391"/>
                        </a:lnTo>
                        <a:lnTo>
                          <a:pt x="759" y="403"/>
                        </a:lnTo>
                        <a:lnTo>
                          <a:pt x="754" y="419"/>
                        </a:lnTo>
                        <a:lnTo>
                          <a:pt x="750" y="435"/>
                        </a:lnTo>
                        <a:lnTo>
                          <a:pt x="745" y="450"/>
                        </a:lnTo>
                        <a:lnTo>
                          <a:pt x="742" y="466"/>
                        </a:lnTo>
                        <a:lnTo>
                          <a:pt x="733" y="463"/>
                        </a:lnTo>
                        <a:lnTo>
                          <a:pt x="725" y="461"/>
                        </a:lnTo>
                        <a:lnTo>
                          <a:pt x="717" y="458"/>
                        </a:lnTo>
                        <a:lnTo>
                          <a:pt x="710" y="455"/>
                        </a:lnTo>
                        <a:lnTo>
                          <a:pt x="701" y="453"/>
                        </a:lnTo>
                        <a:lnTo>
                          <a:pt x="693" y="450"/>
                        </a:lnTo>
                        <a:lnTo>
                          <a:pt x="685" y="448"/>
                        </a:lnTo>
                        <a:lnTo>
                          <a:pt x="676" y="445"/>
                        </a:lnTo>
                        <a:lnTo>
                          <a:pt x="678" y="433"/>
                        </a:lnTo>
                        <a:lnTo>
                          <a:pt x="681" y="419"/>
                        </a:lnTo>
                        <a:lnTo>
                          <a:pt x="685" y="408"/>
                        </a:lnTo>
                        <a:lnTo>
                          <a:pt x="690" y="396"/>
                        </a:lnTo>
                        <a:lnTo>
                          <a:pt x="696" y="371"/>
                        </a:lnTo>
                        <a:lnTo>
                          <a:pt x="691" y="347"/>
                        </a:lnTo>
                        <a:lnTo>
                          <a:pt x="678" y="325"/>
                        </a:lnTo>
                        <a:lnTo>
                          <a:pt x="658" y="310"/>
                        </a:lnTo>
                        <a:lnTo>
                          <a:pt x="644" y="307"/>
                        </a:lnTo>
                        <a:lnTo>
                          <a:pt x="632" y="305"/>
                        </a:lnTo>
                        <a:lnTo>
                          <a:pt x="619" y="307"/>
                        </a:lnTo>
                        <a:lnTo>
                          <a:pt x="607" y="308"/>
                        </a:lnTo>
                        <a:lnTo>
                          <a:pt x="597" y="315"/>
                        </a:lnTo>
                        <a:lnTo>
                          <a:pt x="587" y="322"/>
                        </a:lnTo>
                        <a:lnTo>
                          <a:pt x="579" y="332"/>
                        </a:lnTo>
                        <a:lnTo>
                          <a:pt x="572" y="344"/>
                        </a:lnTo>
                        <a:lnTo>
                          <a:pt x="565" y="359"/>
                        </a:lnTo>
                        <a:lnTo>
                          <a:pt x="560" y="374"/>
                        </a:lnTo>
                        <a:lnTo>
                          <a:pt x="555" y="389"/>
                        </a:lnTo>
                        <a:lnTo>
                          <a:pt x="552" y="406"/>
                        </a:lnTo>
                        <a:lnTo>
                          <a:pt x="545" y="404"/>
                        </a:lnTo>
                        <a:lnTo>
                          <a:pt x="538" y="401"/>
                        </a:lnTo>
                        <a:lnTo>
                          <a:pt x="530" y="399"/>
                        </a:lnTo>
                        <a:lnTo>
                          <a:pt x="523" y="396"/>
                        </a:lnTo>
                        <a:lnTo>
                          <a:pt x="516" y="394"/>
                        </a:lnTo>
                        <a:lnTo>
                          <a:pt x="508" y="392"/>
                        </a:lnTo>
                        <a:lnTo>
                          <a:pt x="501" y="389"/>
                        </a:lnTo>
                        <a:lnTo>
                          <a:pt x="495" y="387"/>
                        </a:lnTo>
                        <a:lnTo>
                          <a:pt x="498" y="374"/>
                        </a:lnTo>
                        <a:lnTo>
                          <a:pt x="503" y="360"/>
                        </a:lnTo>
                        <a:lnTo>
                          <a:pt x="506" y="347"/>
                        </a:lnTo>
                        <a:lnTo>
                          <a:pt x="510" y="334"/>
                        </a:lnTo>
                        <a:lnTo>
                          <a:pt x="511" y="320"/>
                        </a:lnTo>
                        <a:lnTo>
                          <a:pt x="510" y="308"/>
                        </a:lnTo>
                        <a:lnTo>
                          <a:pt x="505" y="297"/>
                        </a:lnTo>
                        <a:lnTo>
                          <a:pt x="500" y="285"/>
                        </a:lnTo>
                        <a:lnTo>
                          <a:pt x="491" y="275"/>
                        </a:lnTo>
                        <a:lnTo>
                          <a:pt x="481" y="268"/>
                        </a:lnTo>
                        <a:lnTo>
                          <a:pt x="471" y="261"/>
                        </a:lnTo>
                        <a:lnTo>
                          <a:pt x="458" y="258"/>
                        </a:lnTo>
                        <a:lnTo>
                          <a:pt x="444" y="256"/>
                        </a:lnTo>
                        <a:lnTo>
                          <a:pt x="432" y="258"/>
                        </a:lnTo>
                        <a:lnTo>
                          <a:pt x="420" y="263"/>
                        </a:lnTo>
                        <a:lnTo>
                          <a:pt x="409" y="268"/>
                        </a:lnTo>
                        <a:lnTo>
                          <a:pt x="399" y="276"/>
                        </a:lnTo>
                        <a:lnTo>
                          <a:pt x="392" y="286"/>
                        </a:lnTo>
                        <a:lnTo>
                          <a:pt x="385" y="297"/>
                        </a:lnTo>
                        <a:lnTo>
                          <a:pt x="382" y="310"/>
                        </a:lnTo>
                        <a:lnTo>
                          <a:pt x="380" y="322"/>
                        </a:lnTo>
                        <a:lnTo>
                          <a:pt x="377" y="332"/>
                        </a:lnTo>
                        <a:lnTo>
                          <a:pt x="373" y="342"/>
                        </a:lnTo>
                        <a:lnTo>
                          <a:pt x="370" y="352"/>
                        </a:lnTo>
                        <a:lnTo>
                          <a:pt x="362" y="350"/>
                        </a:lnTo>
                        <a:lnTo>
                          <a:pt x="353" y="349"/>
                        </a:lnTo>
                        <a:lnTo>
                          <a:pt x="345" y="345"/>
                        </a:lnTo>
                        <a:lnTo>
                          <a:pt x="338" y="344"/>
                        </a:lnTo>
                        <a:lnTo>
                          <a:pt x="330" y="342"/>
                        </a:lnTo>
                        <a:lnTo>
                          <a:pt x="321" y="339"/>
                        </a:lnTo>
                        <a:lnTo>
                          <a:pt x="313" y="337"/>
                        </a:lnTo>
                        <a:lnTo>
                          <a:pt x="304" y="335"/>
                        </a:lnTo>
                        <a:lnTo>
                          <a:pt x="309" y="318"/>
                        </a:lnTo>
                        <a:lnTo>
                          <a:pt x="313" y="302"/>
                        </a:lnTo>
                        <a:lnTo>
                          <a:pt x="316" y="286"/>
                        </a:lnTo>
                        <a:lnTo>
                          <a:pt x="320" y="270"/>
                        </a:lnTo>
                        <a:lnTo>
                          <a:pt x="320" y="256"/>
                        </a:lnTo>
                        <a:lnTo>
                          <a:pt x="318" y="244"/>
                        </a:lnTo>
                        <a:lnTo>
                          <a:pt x="314" y="233"/>
                        </a:lnTo>
                        <a:lnTo>
                          <a:pt x="308" y="221"/>
                        </a:lnTo>
                        <a:lnTo>
                          <a:pt x="299" y="212"/>
                        </a:lnTo>
                        <a:lnTo>
                          <a:pt x="289" y="204"/>
                        </a:lnTo>
                        <a:lnTo>
                          <a:pt x="279" y="199"/>
                        </a:lnTo>
                        <a:lnTo>
                          <a:pt x="266" y="196"/>
                        </a:lnTo>
                        <a:lnTo>
                          <a:pt x="252" y="196"/>
                        </a:lnTo>
                        <a:lnTo>
                          <a:pt x="240" y="197"/>
                        </a:lnTo>
                        <a:lnTo>
                          <a:pt x="229" y="201"/>
                        </a:lnTo>
                        <a:lnTo>
                          <a:pt x="217" y="207"/>
                        </a:lnTo>
                        <a:lnTo>
                          <a:pt x="208" y="216"/>
                        </a:lnTo>
                        <a:lnTo>
                          <a:pt x="200" y="226"/>
                        </a:lnTo>
                        <a:lnTo>
                          <a:pt x="195" y="236"/>
                        </a:lnTo>
                        <a:lnTo>
                          <a:pt x="192" y="249"/>
                        </a:lnTo>
                        <a:lnTo>
                          <a:pt x="188" y="261"/>
                        </a:lnTo>
                        <a:lnTo>
                          <a:pt x="187" y="275"/>
                        </a:lnTo>
                        <a:lnTo>
                          <a:pt x="183" y="286"/>
                        </a:lnTo>
                        <a:lnTo>
                          <a:pt x="180" y="300"/>
                        </a:lnTo>
                        <a:lnTo>
                          <a:pt x="170" y="297"/>
                        </a:lnTo>
                        <a:lnTo>
                          <a:pt x="161" y="295"/>
                        </a:lnTo>
                        <a:lnTo>
                          <a:pt x="151" y="291"/>
                        </a:lnTo>
                        <a:lnTo>
                          <a:pt x="143" y="290"/>
                        </a:lnTo>
                        <a:lnTo>
                          <a:pt x="134" y="286"/>
                        </a:lnTo>
                        <a:lnTo>
                          <a:pt x="124" y="285"/>
                        </a:lnTo>
                        <a:lnTo>
                          <a:pt x="116" y="281"/>
                        </a:lnTo>
                        <a:lnTo>
                          <a:pt x="106" y="280"/>
                        </a:lnTo>
                        <a:lnTo>
                          <a:pt x="111" y="244"/>
                        </a:lnTo>
                        <a:lnTo>
                          <a:pt x="116" y="209"/>
                        </a:lnTo>
                        <a:lnTo>
                          <a:pt x="121" y="174"/>
                        </a:lnTo>
                        <a:lnTo>
                          <a:pt x="126" y="138"/>
                        </a:lnTo>
                        <a:lnTo>
                          <a:pt x="131" y="140"/>
                        </a:lnTo>
                        <a:lnTo>
                          <a:pt x="138" y="142"/>
                        </a:lnTo>
                        <a:lnTo>
                          <a:pt x="145" y="143"/>
                        </a:lnTo>
                        <a:lnTo>
                          <a:pt x="153" y="147"/>
                        </a:lnTo>
                        <a:lnTo>
                          <a:pt x="163" y="148"/>
                        </a:lnTo>
                        <a:lnTo>
                          <a:pt x="171" y="150"/>
                        </a:lnTo>
                        <a:lnTo>
                          <a:pt x="182" y="153"/>
                        </a:lnTo>
                        <a:lnTo>
                          <a:pt x="190" y="155"/>
                        </a:lnTo>
                        <a:lnTo>
                          <a:pt x="190" y="41"/>
                        </a:lnTo>
                        <a:lnTo>
                          <a:pt x="160" y="32"/>
                        </a:lnTo>
                        <a:lnTo>
                          <a:pt x="131" y="26"/>
                        </a:lnTo>
                        <a:lnTo>
                          <a:pt x="104" y="19"/>
                        </a:lnTo>
                        <a:lnTo>
                          <a:pt x="82" y="12"/>
                        </a:lnTo>
                        <a:lnTo>
                          <a:pt x="64" y="7"/>
                        </a:lnTo>
                        <a:lnTo>
                          <a:pt x="49" y="4"/>
                        </a:lnTo>
                        <a:lnTo>
                          <a:pt x="40" y="0"/>
                        </a:lnTo>
                        <a:lnTo>
                          <a:pt x="37" y="0"/>
                        </a:lnTo>
                        <a:lnTo>
                          <a:pt x="32" y="44"/>
                        </a:lnTo>
                        <a:lnTo>
                          <a:pt x="22" y="148"/>
                        </a:lnTo>
                        <a:lnTo>
                          <a:pt x="10" y="266"/>
                        </a:lnTo>
                        <a:lnTo>
                          <a:pt x="0" y="355"/>
                        </a:lnTo>
                        <a:lnTo>
                          <a:pt x="1016" y="670"/>
                        </a:lnTo>
                        <a:lnTo>
                          <a:pt x="1023" y="631"/>
                        </a:lnTo>
                        <a:lnTo>
                          <a:pt x="1033" y="579"/>
                        </a:lnTo>
                        <a:lnTo>
                          <a:pt x="1043" y="517"/>
                        </a:lnTo>
                        <a:lnTo>
                          <a:pt x="1055" y="453"/>
                        </a:lnTo>
                        <a:lnTo>
                          <a:pt x="1067" y="391"/>
                        </a:lnTo>
                        <a:lnTo>
                          <a:pt x="1075" y="339"/>
                        </a:lnTo>
                        <a:lnTo>
                          <a:pt x="1082" y="302"/>
                        </a:lnTo>
                        <a:lnTo>
                          <a:pt x="1085" y="285"/>
                        </a:lnTo>
                        <a:lnTo>
                          <a:pt x="1053" y="275"/>
                        </a:lnTo>
                        <a:lnTo>
                          <a:pt x="1013" y="265"/>
                        </a:lnTo>
                        <a:lnTo>
                          <a:pt x="967" y="251"/>
                        </a:lnTo>
                        <a:lnTo>
                          <a:pt x="917" y="238"/>
                        </a:lnTo>
                        <a:lnTo>
                          <a:pt x="861" y="221"/>
                        </a:lnTo>
                        <a:lnTo>
                          <a:pt x="802" y="206"/>
                        </a:lnTo>
                        <a:lnTo>
                          <a:pt x="740" y="189"/>
                        </a:lnTo>
                        <a:lnTo>
                          <a:pt x="676" y="170"/>
                        </a:lnTo>
                        <a:lnTo>
                          <a:pt x="611" y="153"/>
                        </a:lnTo>
                        <a:lnTo>
                          <a:pt x="545" y="135"/>
                        </a:lnTo>
                        <a:lnTo>
                          <a:pt x="479" y="118"/>
                        </a:lnTo>
                        <a:lnTo>
                          <a:pt x="415" y="101"/>
                        </a:lnTo>
                        <a:lnTo>
                          <a:pt x="353" y="84"/>
                        </a:lnTo>
                        <a:lnTo>
                          <a:pt x="294" y="69"/>
                        </a:lnTo>
                        <a:lnTo>
                          <a:pt x="240" y="54"/>
                        </a:lnTo>
                        <a:lnTo>
                          <a:pt x="190" y="41"/>
                        </a:lnTo>
                        <a:close/>
                      </a:path>
                    </a:pathLst>
                  </a:custGeom>
                  <a:solidFill>
                    <a:srgbClr val="5F5F5F"/>
                  </a:solidFill>
                  <a:ln w="9525">
                    <a:noFill/>
                    <a:round/>
                    <a:headEnd/>
                    <a:tailEnd/>
                  </a:ln>
                </p:spPr>
                <p:txBody>
                  <a:bodyPr/>
                  <a:lstStyle/>
                  <a:p>
                    <a:endParaRPr lang="en-US" sz="1100" dirty="0"/>
                  </a:p>
                </p:txBody>
              </p:sp>
            </p:grpSp>
          </p:grpSp>
        </p:grpSp>
        <p:sp>
          <p:nvSpPr>
            <p:cNvPr id="50" name="Rectangle 49"/>
            <p:cNvSpPr/>
            <p:nvPr/>
          </p:nvSpPr>
          <p:spPr>
            <a:xfrm>
              <a:off x="7678337" y="3352800"/>
              <a:ext cx="1895354" cy="1752600"/>
            </a:xfrm>
            <a:prstGeom prst="rect">
              <a:avLst/>
            </a:prstGeom>
            <a:noFill/>
          </p:spPr>
          <p:txBody>
            <a:bodyPr wrap="none" lIns="91440" tIns="45720" rIns="91440" bIns="45720">
              <a:prstTxWarp prst="textButton">
                <a:avLst/>
              </a:prstTxWarp>
              <a:spAutoFit/>
            </a:bodyPr>
            <a:lstStyle/>
            <a:p>
              <a:pPr algn="ctr"/>
              <a:r>
                <a:rPr lang="en-US" sz="2800" b="1" dirty="0" smtClean="0">
                  <a:ln w="10541" cmpd="sng">
                    <a:solidFill>
                      <a:schemeClr val="accent1">
                        <a:shade val="88000"/>
                        <a:satMod val="110000"/>
                      </a:schemeClr>
                    </a:solidFill>
                    <a:prstDash val="solid"/>
                  </a:ln>
                  <a:solidFill>
                    <a:srgbClr val="002060"/>
                  </a:solidFill>
                </a:rPr>
                <a:t>Transactional</a:t>
              </a:r>
            </a:p>
            <a:p>
              <a:pPr algn="ctr"/>
              <a:endParaRPr lang="en-US" sz="2800" b="1" cap="none" spc="0" dirty="0">
                <a:ln w="10541" cmpd="sng">
                  <a:solidFill>
                    <a:schemeClr val="accent1">
                      <a:shade val="88000"/>
                      <a:satMod val="110000"/>
                    </a:schemeClr>
                  </a:solidFill>
                  <a:prstDash val="solid"/>
                </a:ln>
                <a:solidFill>
                  <a:srgbClr val="002060"/>
                </a:solidFill>
                <a:effectLst/>
              </a:endParaRPr>
            </a:p>
            <a:p>
              <a:pPr algn="ctr"/>
              <a:r>
                <a:rPr lang="en-US" sz="2800" b="1" dirty="0" smtClean="0">
                  <a:ln w="10541" cmpd="sng">
                    <a:solidFill>
                      <a:schemeClr val="accent1">
                        <a:shade val="88000"/>
                        <a:satMod val="110000"/>
                      </a:schemeClr>
                    </a:solidFill>
                    <a:prstDash val="solid"/>
                  </a:ln>
                  <a:solidFill>
                    <a:srgbClr val="002060"/>
                  </a:solidFill>
                </a:rPr>
                <a:t>Value Exchange</a:t>
              </a:r>
              <a:endParaRPr lang="en-US" sz="2800" b="1" cap="none" spc="0" dirty="0">
                <a:ln w="10541" cmpd="sng">
                  <a:solidFill>
                    <a:schemeClr val="accent1">
                      <a:shade val="88000"/>
                      <a:satMod val="110000"/>
                    </a:schemeClr>
                  </a:solidFill>
                  <a:prstDash val="solid"/>
                </a:ln>
                <a:solidFill>
                  <a:srgbClr val="002060"/>
                </a:solidFill>
                <a:effectLst/>
              </a:endParaRPr>
            </a:p>
          </p:txBody>
        </p:sp>
      </p:grpSp>
      <p:grpSp>
        <p:nvGrpSpPr>
          <p:cNvPr id="65" name="Group 64"/>
          <p:cNvGrpSpPr/>
          <p:nvPr/>
        </p:nvGrpSpPr>
        <p:grpSpPr>
          <a:xfrm>
            <a:off x="6364947" y="4025676"/>
            <a:ext cx="1464631" cy="1381382"/>
            <a:chOff x="6487546" y="4959034"/>
            <a:chExt cx="1816380" cy="1630680"/>
          </a:xfrm>
        </p:grpSpPr>
        <p:sp>
          <p:nvSpPr>
            <p:cNvPr id="51" name="Rectangle 50"/>
            <p:cNvSpPr/>
            <p:nvPr/>
          </p:nvSpPr>
          <p:spPr>
            <a:xfrm>
              <a:off x="6487546" y="4959034"/>
              <a:ext cx="1816380" cy="1630680"/>
            </a:xfrm>
            <a:prstGeom prst="rect">
              <a:avLst/>
            </a:prstGeom>
            <a:noFill/>
          </p:spPr>
          <p:txBody>
            <a:bodyPr wrap="none" lIns="91440" tIns="45720" rIns="91440" bIns="45720">
              <a:prstTxWarp prst="textButton">
                <a:avLst/>
              </a:prstTxWarp>
              <a:spAutoFit/>
            </a:bodyPr>
            <a:lstStyle/>
            <a:p>
              <a:pPr algn="ctr"/>
              <a:r>
                <a:rPr lang="en-US" sz="2800" b="1" dirty="0" smtClean="0">
                  <a:ln w="10541" cmpd="sng">
                    <a:solidFill>
                      <a:srgbClr val="FF0000"/>
                    </a:solidFill>
                    <a:prstDash val="solid"/>
                  </a:ln>
                  <a:solidFill>
                    <a:srgbClr val="800000"/>
                  </a:solidFill>
                </a:rPr>
                <a:t> Adversarial </a:t>
              </a:r>
            </a:p>
            <a:p>
              <a:pPr algn="ctr"/>
              <a:endParaRPr lang="en-US" sz="2800" b="1" cap="none" spc="0" dirty="0">
                <a:ln w="10541" cmpd="sng">
                  <a:solidFill>
                    <a:srgbClr val="FF0000"/>
                  </a:solidFill>
                  <a:prstDash val="solid"/>
                </a:ln>
                <a:solidFill>
                  <a:srgbClr val="800000"/>
                </a:solidFill>
                <a:effectLst/>
              </a:endParaRPr>
            </a:p>
            <a:p>
              <a:pPr algn="ctr"/>
              <a:r>
                <a:rPr lang="en-US" sz="2800" b="1" dirty="0" smtClean="0">
                  <a:ln w="10541" cmpd="sng">
                    <a:solidFill>
                      <a:srgbClr val="FF0000"/>
                    </a:solidFill>
                    <a:prstDash val="solid"/>
                  </a:ln>
                  <a:solidFill>
                    <a:srgbClr val="800000"/>
                  </a:solidFill>
                </a:rPr>
                <a:t>V</a:t>
              </a:r>
              <a:r>
                <a:rPr lang="en-US" sz="2200" b="1" dirty="0" smtClean="0">
                  <a:ln w="10541" cmpd="sng">
                    <a:solidFill>
                      <a:srgbClr val="FF0000"/>
                    </a:solidFill>
                    <a:prstDash val="solid"/>
                  </a:ln>
                  <a:solidFill>
                    <a:srgbClr val="800000"/>
                  </a:solidFill>
                </a:rPr>
                <a:t>alue</a:t>
              </a:r>
              <a:r>
                <a:rPr lang="en-US" sz="2800" b="1" dirty="0" smtClean="0">
                  <a:ln w="10541" cmpd="sng">
                    <a:solidFill>
                      <a:srgbClr val="FF0000"/>
                    </a:solidFill>
                    <a:prstDash val="solid"/>
                  </a:ln>
                  <a:solidFill>
                    <a:srgbClr val="800000"/>
                  </a:solidFill>
                </a:rPr>
                <a:t> D</a:t>
              </a:r>
              <a:r>
                <a:rPr lang="en-US" sz="2200" b="1" dirty="0" smtClean="0">
                  <a:ln w="10541" cmpd="sng">
                    <a:solidFill>
                      <a:srgbClr val="FF0000"/>
                    </a:solidFill>
                    <a:prstDash val="solid"/>
                  </a:ln>
                  <a:solidFill>
                    <a:srgbClr val="800000"/>
                  </a:solidFill>
                </a:rPr>
                <a:t>epreciation</a:t>
              </a:r>
              <a:endParaRPr lang="en-US" sz="2200" b="1" cap="none" spc="0" dirty="0">
                <a:ln w="10541" cmpd="sng">
                  <a:solidFill>
                    <a:srgbClr val="FF0000"/>
                  </a:solidFill>
                  <a:prstDash val="solid"/>
                </a:ln>
                <a:solidFill>
                  <a:srgbClr val="800000"/>
                </a:solidFill>
                <a:effectLst/>
              </a:endParaRPr>
            </a:p>
          </p:txBody>
        </p:sp>
        <p:grpSp>
          <p:nvGrpSpPr>
            <p:cNvPr id="52" name="Group 55"/>
            <p:cNvGrpSpPr/>
            <p:nvPr/>
          </p:nvGrpSpPr>
          <p:grpSpPr>
            <a:xfrm>
              <a:off x="6745959" y="5120349"/>
              <a:ext cx="1367448" cy="1226019"/>
              <a:chOff x="1728569" y="4946180"/>
              <a:chExt cx="1319431" cy="1226019"/>
            </a:xfrm>
          </p:grpSpPr>
          <p:grpSp>
            <p:nvGrpSpPr>
              <p:cNvPr id="53" name="Group 115"/>
              <p:cNvGrpSpPr/>
              <p:nvPr/>
            </p:nvGrpSpPr>
            <p:grpSpPr>
              <a:xfrm>
                <a:off x="1728569" y="4946180"/>
                <a:ext cx="1319431" cy="1226019"/>
                <a:chOff x="6223823" y="5058699"/>
                <a:chExt cx="963056" cy="932802"/>
              </a:xfrm>
            </p:grpSpPr>
            <p:grpSp>
              <p:nvGrpSpPr>
                <p:cNvPr id="55" name="Group 14"/>
                <p:cNvGrpSpPr>
                  <a:grpSpLocks/>
                </p:cNvGrpSpPr>
                <p:nvPr/>
              </p:nvGrpSpPr>
              <p:grpSpPr bwMode="auto">
                <a:xfrm>
                  <a:off x="6223823" y="5058699"/>
                  <a:ext cx="963056" cy="932802"/>
                  <a:chOff x="612" y="2146"/>
                  <a:chExt cx="1638" cy="1587"/>
                </a:xfrm>
              </p:grpSpPr>
              <p:sp>
                <p:nvSpPr>
                  <p:cNvPr id="57" name="Oval 15"/>
                  <p:cNvSpPr>
                    <a:spLocks noChangeArrowheads="1"/>
                  </p:cNvSpPr>
                  <p:nvPr/>
                </p:nvSpPr>
                <p:spPr bwMode="auto">
                  <a:xfrm>
                    <a:off x="612" y="2146"/>
                    <a:ext cx="1638" cy="1587"/>
                  </a:xfrm>
                  <a:prstGeom prst="ellipse">
                    <a:avLst/>
                  </a:prstGeom>
                  <a:solidFill>
                    <a:srgbClr val="FF0000"/>
                  </a:solidFill>
                  <a:ln w="12700">
                    <a:solidFill>
                      <a:srgbClr val="000000"/>
                    </a:solidFill>
                    <a:round/>
                    <a:headEnd/>
                    <a:tailEnd/>
                  </a:ln>
                </p:spPr>
                <p:txBody>
                  <a:bodyPr/>
                  <a:lstStyle/>
                  <a:p>
                    <a:endParaRPr lang="en-US" sz="1100" dirty="0"/>
                  </a:p>
                </p:txBody>
              </p:sp>
              <p:sp>
                <p:nvSpPr>
                  <p:cNvPr id="58" name="Oval 16"/>
                  <p:cNvSpPr>
                    <a:spLocks noChangeArrowheads="1"/>
                  </p:cNvSpPr>
                  <p:nvPr/>
                </p:nvSpPr>
                <p:spPr bwMode="auto">
                  <a:xfrm>
                    <a:off x="782" y="2288"/>
                    <a:ext cx="1304" cy="1305"/>
                  </a:xfrm>
                  <a:prstGeom prst="ellipse">
                    <a:avLst/>
                  </a:prstGeom>
                  <a:solidFill>
                    <a:srgbClr val="FFFFFF"/>
                  </a:solidFill>
                  <a:ln w="12700">
                    <a:solidFill>
                      <a:srgbClr val="000000"/>
                    </a:solidFill>
                    <a:round/>
                    <a:headEnd/>
                    <a:tailEnd/>
                  </a:ln>
                </p:spPr>
                <p:txBody>
                  <a:bodyPr/>
                  <a:lstStyle/>
                  <a:p>
                    <a:endParaRPr lang="en-US" sz="1100" dirty="0"/>
                  </a:p>
                </p:txBody>
              </p:sp>
            </p:grpSp>
            <p:sp>
              <p:nvSpPr>
                <p:cNvPr id="56" name="Freeform 63"/>
                <p:cNvSpPr>
                  <a:spLocks/>
                </p:cNvSpPr>
                <p:nvPr/>
              </p:nvSpPr>
              <p:spPr bwMode="auto">
                <a:xfrm>
                  <a:off x="6352843" y="5337644"/>
                  <a:ext cx="334522" cy="327726"/>
                </a:xfrm>
                <a:custGeom>
                  <a:avLst/>
                  <a:gdLst>
                    <a:gd name="T0" fmla="*/ 2147483647 w 180"/>
                    <a:gd name="T1" fmla="*/ 2147483647 h 187"/>
                    <a:gd name="T2" fmla="*/ 2147483647 w 180"/>
                    <a:gd name="T3" fmla="*/ 2147483647 h 187"/>
                    <a:gd name="T4" fmla="*/ 2147483647 w 180"/>
                    <a:gd name="T5" fmla="*/ 2147483647 h 187"/>
                    <a:gd name="T6" fmla="*/ 2147483647 w 180"/>
                    <a:gd name="T7" fmla="*/ 2147483647 h 187"/>
                    <a:gd name="T8" fmla="*/ 2147483647 w 180"/>
                    <a:gd name="T9" fmla="*/ 2147483647 h 187"/>
                    <a:gd name="T10" fmla="*/ 2147483647 w 180"/>
                    <a:gd name="T11" fmla="*/ 2147483647 h 187"/>
                    <a:gd name="T12" fmla="*/ 2147483647 w 180"/>
                    <a:gd name="T13" fmla="*/ 2147483647 h 187"/>
                    <a:gd name="T14" fmla="*/ 2147483647 w 180"/>
                    <a:gd name="T15" fmla="*/ 2147483647 h 187"/>
                    <a:gd name="T16" fmla="*/ 2147483647 w 180"/>
                    <a:gd name="T17" fmla="*/ 2147483647 h 187"/>
                    <a:gd name="T18" fmla="*/ 0 w 180"/>
                    <a:gd name="T19" fmla="*/ 2147483647 h 187"/>
                    <a:gd name="T20" fmla="*/ 2147483647 w 180"/>
                    <a:gd name="T21" fmla="*/ 2147483647 h 187"/>
                    <a:gd name="T22" fmla="*/ 2147483647 w 180"/>
                    <a:gd name="T23" fmla="*/ 2147483647 h 187"/>
                    <a:gd name="T24" fmla="*/ 2147483647 w 180"/>
                    <a:gd name="T25" fmla="*/ 2147483647 h 187"/>
                    <a:gd name="T26" fmla="*/ 2147483647 w 180"/>
                    <a:gd name="T27" fmla="*/ 2147483647 h 187"/>
                    <a:gd name="T28" fmla="*/ 2147483647 w 180"/>
                    <a:gd name="T29" fmla="*/ 2147483647 h 187"/>
                    <a:gd name="T30" fmla="*/ 2147483647 w 180"/>
                    <a:gd name="T31" fmla="*/ 0 h 187"/>
                    <a:gd name="T32" fmla="*/ 2147483647 w 180"/>
                    <a:gd name="T33" fmla="*/ 2147483647 h 187"/>
                    <a:gd name="T34" fmla="*/ 2147483647 w 180"/>
                    <a:gd name="T35" fmla="*/ 2147483647 h 187"/>
                    <a:gd name="T36" fmla="*/ 2147483647 w 180"/>
                    <a:gd name="T37" fmla="*/ 2147483647 h 187"/>
                    <a:gd name="T38" fmla="*/ 2147483647 w 180"/>
                    <a:gd name="T39" fmla="*/ 2147483647 h 187"/>
                    <a:gd name="T40" fmla="*/ 2147483647 w 180"/>
                    <a:gd name="T41" fmla="*/ 2147483647 h 187"/>
                    <a:gd name="T42" fmla="*/ 2147483647 w 180"/>
                    <a:gd name="T43" fmla="*/ 2147483647 h 187"/>
                    <a:gd name="T44" fmla="*/ 2147483647 w 180"/>
                    <a:gd name="T45" fmla="*/ 2147483647 h 187"/>
                    <a:gd name="T46" fmla="*/ 2147483647 w 180"/>
                    <a:gd name="T47" fmla="*/ 2147483647 h 187"/>
                    <a:gd name="T48" fmla="*/ 2147483647 w 180"/>
                    <a:gd name="T49" fmla="*/ 2147483647 h 187"/>
                    <a:gd name="T50" fmla="*/ 2147483647 w 180"/>
                    <a:gd name="T51" fmla="*/ 2147483647 h 187"/>
                    <a:gd name="T52" fmla="*/ 2147483647 w 180"/>
                    <a:gd name="T53" fmla="*/ 2147483647 h 1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0"/>
                    <a:gd name="T82" fmla="*/ 0 h 187"/>
                    <a:gd name="T83" fmla="*/ 180 w 180"/>
                    <a:gd name="T84" fmla="*/ 187 h 1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0" h="187">
                      <a:moveTo>
                        <a:pt x="119" y="121"/>
                      </a:moveTo>
                      <a:lnTo>
                        <a:pt x="116" y="101"/>
                      </a:lnTo>
                      <a:lnTo>
                        <a:pt x="108" y="79"/>
                      </a:lnTo>
                      <a:lnTo>
                        <a:pt x="95" y="72"/>
                      </a:lnTo>
                      <a:cubicBezTo>
                        <a:pt x="90" y="70"/>
                        <a:pt x="84" y="64"/>
                        <a:pt x="79" y="64"/>
                      </a:cubicBezTo>
                      <a:cubicBezTo>
                        <a:pt x="74" y="64"/>
                        <a:pt x="67" y="69"/>
                        <a:pt x="63" y="72"/>
                      </a:cubicBezTo>
                      <a:lnTo>
                        <a:pt x="53" y="79"/>
                      </a:lnTo>
                      <a:lnTo>
                        <a:pt x="42" y="101"/>
                      </a:lnTo>
                      <a:lnTo>
                        <a:pt x="40" y="121"/>
                      </a:lnTo>
                      <a:lnTo>
                        <a:pt x="0" y="121"/>
                      </a:lnTo>
                      <a:lnTo>
                        <a:pt x="2" y="101"/>
                      </a:lnTo>
                      <a:lnTo>
                        <a:pt x="6" y="79"/>
                      </a:lnTo>
                      <a:lnTo>
                        <a:pt x="13" y="58"/>
                      </a:lnTo>
                      <a:lnTo>
                        <a:pt x="23" y="36"/>
                      </a:lnTo>
                      <a:cubicBezTo>
                        <a:pt x="29" y="27"/>
                        <a:pt x="38" y="12"/>
                        <a:pt x="47" y="6"/>
                      </a:cubicBezTo>
                      <a:cubicBezTo>
                        <a:pt x="56" y="0"/>
                        <a:pt x="68" y="0"/>
                        <a:pt x="79" y="0"/>
                      </a:cubicBezTo>
                      <a:cubicBezTo>
                        <a:pt x="90" y="0"/>
                        <a:pt x="102" y="0"/>
                        <a:pt x="111" y="6"/>
                      </a:cubicBezTo>
                      <a:cubicBezTo>
                        <a:pt x="120" y="12"/>
                        <a:pt x="129" y="27"/>
                        <a:pt x="135" y="36"/>
                      </a:cubicBezTo>
                      <a:lnTo>
                        <a:pt x="146" y="58"/>
                      </a:lnTo>
                      <a:lnTo>
                        <a:pt x="153" y="79"/>
                      </a:lnTo>
                      <a:lnTo>
                        <a:pt x="156" y="101"/>
                      </a:lnTo>
                      <a:lnTo>
                        <a:pt x="159" y="121"/>
                      </a:lnTo>
                      <a:lnTo>
                        <a:pt x="180" y="121"/>
                      </a:lnTo>
                      <a:lnTo>
                        <a:pt x="140" y="187"/>
                      </a:lnTo>
                      <a:lnTo>
                        <a:pt x="100" y="121"/>
                      </a:lnTo>
                      <a:lnTo>
                        <a:pt x="119" y="121"/>
                      </a:lnTo>
                    </a:path>
                  </a:pathLst>
                </a:custGeom>
                <a:solidFill>
                  <a:srgbClr val="FFFF00"/>
                </a:solidFill>
                <a:ln w="12700" cap="rnd" cmpd="sng">
                  <a:solidFill>
                    <a:srgbClr val="003366"/>
                  </a:solidFill>
                  <a:prstDash val="solid"/>
                  <a:round/>
                  <a:headEnd type="none" w="med" len="med"/>
                  <a:tailEnd type="none" w="med" len="med"/>
                </a:ln>
              </p:spPr>
              <p:txBody>
                <a:bodyPr/>
                <a:lstStyle/>
                <a:p>
                  <a:endParaRPr lang="en-US" sz="1200" dirty="0"/>
                </a:p>
              </p:txBody>
            </p:sp>
          </p:grpSp>
          <p:sp>
            <p:nvSpPr>
              <p:cNvPr id="54" name="Freeform 64"/>
              <p:cNvSpPr>
                <a:spLocks/>
              </p:cNvSpPr>
              <p:nvPr/>
            </p:nvSpPr>
            <p:spPr bwMode="auto">
              <a:xfrm>
                <a:off x="2393156" y="5314951"/>
                <a:ext cx="468032" cy="428624"/>
              </a:xfrm>
              <a:custGeom>
                <a:avLst/>
                <a:gdLst>
                  <a:gd name="T0" fmla="*/ 2147483647 w 185"/>
                  <a:gd name="T1" fmla="*/ 2147483647 h 187"/>
                  <a:gd name="T2" fmla="*/ 2147483647 w 185"/>
                  <a:gd name="T3" fmla="*/ 2147483647 h 187"/>
                  <a:gd name="T4" fmla="*/ 2147483647 w 185"/>
                  <a:gd name="T5" fmla="*/ 2147483647 h 187"/>
                  <a:gd name="T6" fmla="*/ 2147483647 w 185"/>
                  <a:gd name="T7" fmla="*/ 2147483647 h 187"/>
                  <a:gd name="T8" fmla="*/ 2147483647 w 185"/>
                  <a:gd name="T9" fmla="*/ 2147483647 h 187"/>
                  <a:gd name="T10" fmla="*/ 2147483647 w 185"/>
                  <a:gd name="T11" fmla="*/ 2147483647 h 187"/>
                  <a:gd name="T12" fmla="*/ 2147483647 w 185"/>
                  <a:gd name="T13" fmla="*/ 2147483647 h 187"/>
                  <a:gd name="T14" fmla="*/ 2147483647 w 185"/>
                  <a:gd name="T15" fmla="*/ 2147483647 h 187"/>
                  <a:gd name="T16" fmla="*/ 2147483647 w 185"/>
                  <a:gd name="T17" fmla="*/ 2147483647 h 187"/>
                  <a:gd name="T18" fmla="*/ 2147483647 w 185"/>
                  <a:gd name="T19" fmla="*/ 2147483647 h 187"/>
                  <a:gd name="T20" fmla="*/ 2147483647 w 185"/>
                  <a:gd name="T21" fmla="*/ 2147483647 h 187"/>
                  <a:gd name="T22" fmla="*/ 2147483647 w 185"/>
                  <a:gd name="T23" fmla="*/ 2147483647 h 187"/>
                  <a:gd name="T24" fmla="*/ 2147483647 w 185"/>
                  <a:gd name="T25" fmla="*/ 2147483647 h 187"/>
                  <a:gd name="T26" fmla="*/ 2147483647 w 185"/>
                  <a:gd name="T27" fmla="*/ 2147483647 h 187"/>
                  <a:gd name="T28" fmla="*/ 2147483647 w 185"/>
                  <a:gd name="T29" fmla="*/ 0 h 187"/>
                  <a:gd name="T30" fmla="*/ 2147483647 w 185"/>
                  <a:gd name="T31" fmla="*/ 2147483647 h 187"/>
                  <a:gd name="T32" fmla="*/ 2147483647 w 185"/>
                  <a:gd name="T33" fmla="*/ 2147483647 h 187"/>
                  <a:gd name="T34" fmla="*/ 2147483647 w 185"/>
                  <a:gd name="T35" fmla="*/ 2147483647 h 187"/>
                  <a:gd name="T36" fmla="*/ 2147483647 w 185"/>
                  <a:gd name="T37" fmla="*/ 2147483647 h 187"/>
                  <a:gd name="T38" fmla="*/ 2147483647 w 185"/>
                  <a:gd name="T39" fmla="*/ 2147483647 h 187"/>
                  <a:gd name="T40" fmla="*/ 0 w 185"/>
                  <a:gd name="T41" fmla="*/ 2147483647 h 187"/>
                  <a:gd name="T42" fmla="*/ 2147483647 w 185"/>
                  <a:gd name="T43" fmla="*/ 2147483647 h 187"/>
                  <a:gd name="T44" fmla="*/ 2147483647 w 185"/>
                  <a:gd name="T45" fmla="*/ 2147483647 h 187"/>
                  <a:gd name="T46" fmla="*/ 2147483647 w 185"/>
                  <a:gd name="T47" fmla="*/ 2147483647 h 187"/>
                  <a:gd name="T48" fmla="*/ 2147483647 w 185"/>
                  <a:gd name="T49" fmla="*/ 2147483647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5"/>
                  <a:gd name="T76" fmla="*/ 0 h 187"/>
                  <a:gd name="T77" fmla="*/ 185 w 185"/>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5" h="187">
                    <a:moveTo>
                      <a:pt x="62" y="121"/>
                    </a:moveTo>
                    <a:lnTo>
                      <a:pt x="64" y="101"/>
                    </a:lnTo>
                    <a:lnTo>
                      <a:pt x="73" y="79"/>
                    </a:lnTo>
                    <a:lnTo>
                      <a:pt x="85" y="72"/>
                    </a:lnTo>
                    <a:cubicBezTo>
                      <a:pt x="90" y="70"/>
                      <a:pt x="97" y="64"/>
                      <a:pt x="103" y="64"/>
                    </a:cubicBezTo>
                    <a:cubicBezTo>
                      <a:pt x="109" y="64"/>
                      <a:pt x="116" y="70"/>
                      <a:pt x="121" y="72"/>
                    </a:cubicBezTo>
                    <a:lnTo>
                      <a:pt x="132" y="79"/>
                    </a:lnTo>
                    <a:lnTo>
                      <a:pt x="141" y="101"/>
                    </a:lnTo>
                    <a:lnTo>
                      <a:pt x="144" y="121"/>
                    </a:lnTo>
                    <a:lnTo>
                      <a:pt x="185" y="121"/>
                    </a:lnTo>
                    <a:lnTo>
                      <a:pt x="181" y="101"/>
                    </a:lnTo>
                    <a:lnTo>
                      <a:pt x="179" y="79"/>
                    </a:lnTo>
                    <a:lnTo>
                      <a:pt x="161" y="36"/>
                    </a:lnTo>
                    <a:cubicBezTo>
                      <a:pt x="161" y="36"/>
                      <a:pt x="135" y="6"/>
                      <a:pt x="135" y="6"/>
                    </a:cubicBezTo>
                    <a:cubicBezTo>
                      <a:pt x="135" y="6"/>
                      <a:pt x="114" y="0"/>
                      <a:pt x="103" y="0"/>
                    </a:cubicBezTo>
                    <a:cubicBezTo>
                      <a:pt x="92" y="0"/>
                      <a:pt x="80" y="0"/>
                      <a:pt x="70" y="6"/>
                    </a:cubicBezTo>
                    <a:cubicBezTo>
                      <a:pt x="60" y="12"/>
                      <a:pt x="51" y="24"/>
                      <a:pt x="44" y="36"/>
                    </a:cubicBezTo>
                    <a:lnTo>
                      <a:pt x="26" y="79"/>
                    </a:lnTo>
                    <a:lnTo>
                      <a:pt x="24" y="101"/>
                    </a:lnTo>
                    <a:lnTo>
                      <a:pt x="20" y="121"/>
                    </a:lnTo>
                    <a:lnTo>
                      <a:pt x="0" y="121"/>
                    </a:lnTo>
                    <a:lnTo>
                      <a:pt x="41" y="187"/>
                    </a:lnTo>
                    <a:lnTo>
                      <a:pt x="82" y="121"/>
                    </a:lnTo>
                    <a:lnTo>
                      <a:pt x="62" y="121"/>
                    </a:lnTo>
                  </a:path>
                </a:pathLst>
              </a:custGeom>
              <a:solidFill>
                <a:srgbClr val="336699"/>
              </a:solidFill>
              <a:ln w="12700" cap="rnd" cmpd="sng">
                <a:solidFill>
                  <a:srgbClr val="003366"/>
                </a:solidFill>
                <a:prstDash val="solid"/>
                <a:round/>
                <a:headEnd type="none" w="med" len="med"/>
                <a:tailEnd type="none" w="med" len="med"/>
              </a:ln>
            </p:spPr>
            <p:txBody>
              <a:bodyPr/>
              <a:lstStyle/>
              <a:p>
                <a:endParaRPr lang="en-US" sz="1200" dirty="0"/>
              </a:p>
            </p:txBody>
          </p:sp>
        </p:grpSp>
      </p:grpSp>
      <p:sp>
        <p:nvSpPr>
          <p:cNvPr id="59" name="Left Arrow 58"/>
          <p:cNvSpPr/>
          <p:nvPr/>
        </p:nvSpPr>
        <p:spPr>
          <a:xfrm>
            <a:off x="7925871" y="4426293"/>
            <a:ext cx="2297421" cy="959663"/>
          </a:xfrm>
          <a:prstGeom prst="leftArrow">
            <a:avLst>
              <a:gd name="adj1" fmla="val 68683"/>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Generally Avoid</a:t>
            </a:r>
            <a:br>
              <a:rPr lang="en-US" sz="2000" dirty="0" smtClean="0"/>
            </a:br>
            <a:r>
              <a:rPr lang="en-US" sz="2000" dirty="0" smtClean="0"/>
              <a:t>Zero-Sum Game</a:t>
            </a:r>
            <a:endParaRPr lang="en-US" sz="2000" dirty="0"/>
          </a:p>
        </p:txBody>
      </p:sp>
      <p:sp>
        <p:nvSpPr>
          <p:cNvPr id="60" name="Left Arrow 59"/>
          <p:cNvSpPr/>
          <p:nvPr/>
        </p:nvSpPr>
        <p:spPr>
          <a:xfrm>
            <a:off x="9338873" y="2989626"/>
            <a:ext cx="2853128" cy="1047137"/>
          </a:xfrm>
          <a:prstGeom prst="leftArrow">
            <a:avLst>
              <a:gd name="adj1" fmla="val 73347"/>
              <a:gd name="adj2" fmla="val 4817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2000" dirty="0" smtClean="0"/>
              <a:t>Use in Simple, Highly Repetitive, Stand Apart</a:t>
            </a:r>
            <a:br>
              <a:rPr lang="en-US" sz="2000" dirty="0" smtClean="0"/>
            </a:br>
            <a:r>
              <a:rPr lang="en-US" sz="2000" dirty="0" smtClean="0"/>
              <a:t>Competitive Systems</a:t>
            </a:r>
            <a:endParaRPr lang="en-US" sz="2000" dirty="0"/>
          </a:p>
        </p:txBody>
      </p:sp>
      <p:sp>
        <p:nvSpPr>
          <p:cNvPr id="61" name="Right Arrow 60"/>
          <p:cNvSpPr/>
          <p:nvPr/>
        </p:nvSpPr>
        <p:spPr>
          <a:xfrm>
            <a:off x="6727329" y="1502775"/>
            <a:ext cx="2931752" cy="1283110"/>
          </a:xfrm>
          <a:prstGeom prst="rightArrow">
            <a:avLst>
              <a:gd name="adj1" fmla="val 64085"/>
              <a:gd name="adj2" fmla="val 5000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2000" dirty="0"/>
              <a:t>Use in Complex, Changing</a:t>
            </a:r>
            <a:r>
              <a:rPr lang="en-US" sz="2000" dirty="0" smtClean="0"/>
              <a:t>, Innovative, </a:t>
            </a:r>
            <a:r>
              <a:rPr lang="en-US" sz="2000" dirty="0"/>
              <a:t>Interconnected Systems</a:t>
            </a:r>
          </a:p>
        </p:txBody>
      </p:sp>
      <p:grpSp>
        <p:nvGrpSpPr>
          <p:cNvPr id="68" name="Group 67"/>
          <p:cNvGrpSpPr/>
          <p:nvPr/>
        </p:nvGrpSpPr>
        <p:grpSpPr>
          <a:xfrm>
            <a:off x="2161030" y="5552899"/>
            <a:ext cx="8978034" cy="1249846"/>
            <a:chOff x="4267200" y="4094889"/>
            <a:chExt cx="7422776" cy="1183341"/>
          </a:xfrm>
        </p:grpSpPr>
        <p:sp>
          <p:nvSpPr>
            <p:cNvPr id="69" name="Plaque 68"/>
            <p:cNvSpPr/>
            <p:nvPr/>
          </p:nvSpPr>
          <p:spPr>
            <a:xfrm>
              <a:off x="4267200" y="4094889"/>
              <a:ext cx="7422776" cy="1183341"/>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4392707" y="4105833"/>
              <a:ext cx="7228542" cy="1136459"/>
            </a:xfrm>
            <a:prstGeom prst="rect">
              <a:avLst/>
            </a:prstGeom>
            <a:noFill/>
          </p:spPr>
          <p:txBody>
            <a:bodyPr wrap="square" rtlCol="0">
              <a:spAutoFit/>
            </a:bodyPr>
            <a:lstStyle/>
            <a:p>
              <a:r>
                <a:rPr lang="en-US" b="1" dirty="0" smtClean="0"/>
                <a:t>Key Actions</a:t>
              </a:r>
              <a:r>
                <a:rPr lang="en-US" dirty="0" smtClean="0"/>
                <a:t>: 	Master the Strategies &amp; Practices of Collaborative Value Creation</a:t>
              </a:r>
            </a:p>
            <a:p>
              <a:r>
                <a:rPr lang="en-US" dirty="0" smtClean="0"/>
                <a:t>		Leaders Focus Time &amp; Energy on Culture – Mindsets/Beliefs drive Action</a:t>
              </a:r>
            </a:p>
            <a:p>
              <a:r>
                <a:rPr lang="en-US" b="1" dirty="0" smtClean="0">
                  <a:solidFill>
                    <a:srgbClr val="C00000"/>
                  </a:solidFill>
                </a:rPr>
                <a:t>Key Messages</a:t>
              </a:r>
              <a:r>
                <a:rPr lang="en-US" dirty="0" smtClean="0">
                  <a:solidFill>
                    <a:srgbClr val="C00000"/>
                  </a:solidFill>
                </a:rPr>
                <a:t>: 	Never Operate Alliances in the Lower Zones or with Muddled Mindsets</a:t>
              </a:r>
            </a:p>
            <a:p>
              <a:r>
                <a:rPr lang="en-US" dirty="0" smtClean="0">
                  <a:solidFill>
                    <a:srgbClr val="C00000"/>
                  </a:solidFill>
                </a:rPr>
                <a:t>		Transactional Deal-Making Mindsets undermines Alliances &amp; Complexity</a:t>
              </a:r>
              <a:endParaRPr lang="en-US" dirty="0">
                <a:solidFill>
                  <a:srgbClr val="C00000"/>
                </a:solidFill>
              </a:endParaRPr>
            </a:p>
          </p:txBody>
        </p:sp>
      </p:grpSp>
      <p:sp>
        <p:nvSpPr>
          <p:cNvPr id="75" name="Rectangle 74"/>
          <p:cNvSpPr/>
          <p:nvPr/>
        </p:nvSpPr>
        <p:spPr>
          <a:xfrm>
            <a:off x="16624" y="49875"/>
            <a:ext cx="1413779" cy="101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4-D Leadership (open).png"/>
          <p:cNvPicPr>
            <a:picLocks noChangeAspect="1"/>
          </p:cNvPicPr>
          <p:nvPr/>
        </p:nvPicPr>
        <p:blipFill>
          <a:blip r:embed="rId5" cstate="print"/>
          <a:stretch>
            <a:fillRect/>
          </a:stretch>
        </p:blipFill>
        <p:spPr>
          <a:xfrm>
            <a:off x="0" y="33274"/>
            <a:ext cx="1492784" cy="1330036"/>
          </a:xfrm>
          <a:prstGeom prst="rect">
            <a:avLst/>
          </a:prstGeom>
        </p:spPr>
      </p:pic>
      <p:grpSp>
        <p:nvGrpSpPr>
          <p:cNvPr id="2" name="Group 1"/>
          <p:cNvGrpSpPr/>
          <p:nvPr/>
        </p:nvGrpSpPr>
        <p:grpSpPr>
          <a:xfrm>
            <a:off x="10255766" y="3905008"/>
            <a:ext cx="1884757" cy="1708786"/>
            <a:chOff x="10255766" y="3905008"/>
            <a:chExt cx="1884757" cy="1708786"/>
          </a:xfrm>
        </p:grpSpPr>
        <p:sp>
          <p:nvSpPr>
            <p:cNvPr id="66" name="Cloud 65"/>
            <p:cNvSpPr/>
            <p:nvPr/>
          </p:nvSpPr>
          <p:spPr>
            <a:xfrm>
              <a:off x="10255766" y="3905008"/>
              <a:ext cx="1884757" cy="1708786"/>
            </a:xfrm>
            <a:prstGeom prst="cloud">
              <a:avLst/>
            </a:prstGeom>
            <a:gradFill flip="none" rotWithShape="1">
              <a:gsLst>
                <a:gs pos="34000">
                  <a:schemeClr val="bg2">
                    <a:lumMod val="25000"/>
                  </a:schemeClr>
                </a:gs>
                <a:gs pos="48000">
                  <a:schemeClr val="bg2">
                    <a:lumMod val="75000"/>
                    <a:shade val="67500"/>
                    <a:satMod val="115000"/>
                  </a:schemeClr>
                </a:gs>
                <a:gs pos="86000">
                  <a:schemeClr val="bg2">
                    <a:lumMod val="90000"/>
                  </a:schemeClr>
                </a:gs>
              </a:gsLst>
              <a:path path="circle">
                <a:fillToRect l="50000" t="50000" r="50000" b="50000"/>
              </a:path>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10507347" y="4111576"/>
              <a:ext cx="1464631" cy="1381382"/>
              <a:chOff x="10507347" y="4111576"/>
              <a:chExt cx="1464631" cy="1381382"/>
            </a:xfrm>
          </p:grpSpPr>
          <p:pic>
            <p:nvPicPr>
              <p:cNvPr id="72" name="Picture 1"/>
              <p:cNvPicPr>
                <a:picLocks noChangeAspect="1" noChangeArrowheads="1"/>
              </p:cNvPicPr>
              <p:nvPr/>
            </p:nvPicPr>
            <p:blipFill>
              <a:blip r:embed="rId6" cstate="print"/>
              <a:srcRect/>
              <a:stretch>
                <a:fillRect/>
              </a:stretch>
            </p:blipFill>
            <p:spPr bwMode="auto">
              <a:xfrm>
                <a:off x="10680537" y="4198129"/>
                <a:ext cx="1151055" cy="1101441"/>
              </a:xfrm>
              <a:prstGeom prst="rect">
                <a:avLst/>
              </a:prstGeom>
              <a:noFill/>
              <a:ln w="9525">
                <a:noFill/>
                <a:miter lim="800000"/>
                <a:headEnd/>
                <a:tailEnd/>
              </a:ln>
            </p:spPr>
          </p:pic>
          <p:sp>
            <p:nvSpPr>
              <p:cNvPr id="73" name="Rectangle 72"/>
              <p:cNvSpPr/>
              <p:nvPr/>
            </p:nvSpPr>
            <p:spPr>
              <a:xfrm>
                <a:off x="10507347" y="4111576"/>
                <a:ext cx="1464631" cy="1381382"/>
              </a:xfrm>
              <a:prstGeom prst="rect">
                <a:avLst/>
              </a:prstGeom>
              <a:noFill/>
            </p:spPr>
            <p:txBody>
              <a:bodyPr wrap="none" lIns="91440" tIns="45720" rIns="91440" bIns="45720">
                <a:prstTxWarp prst="textButton">
                  <a:avLst/>
                </a:prstTxWarp>
                <a:spAutoFit/>
              </a:bodyPr>
              <a:lstStyle/>
              <a:p>
                <a:pPr algn="ctr"/>
                <a:r>
                  <a:rPr lang="en-US" sz="2800" b="1" dirty="0" smtClean="0">
                    <a:ln w="10541" cmpd="sng">
                      <a:solidFill>
                        <a:schemeClr val="accent4">
                          <a:lumMod val="50000"/>
                        </a:schemeClr>
                      </a:solidFill>
                      <a:prstDash val="solid"/>
                    </a:ln>
                    <a:solidFill>
                      <a:srgbClr val="FFFF00"/>
                    </a:solidFill>
                  </a:rPr>
                  <a:t> BEWARE! </a:t>
                </a:r>
              </a:p>
              <a:p>
                <a:pPr algn="ctr"/>
                <a:endParaRPr lang="en-US" sz="2800" b="1" cap="none" spc="0" dirty="0">
                  <a:ln w="10541" cmpd="sng">
                    <a:solidFill>
                      <a:schemeClr val="accent4">
                        <a:lumMod val="50000"/>
                      </a:schemeClr>
                    </a:solidFill>
                    <a:prstDash val="solid"/>
                  </a:ln>
                  <a:solidFill>
                    <a:srgbClr val="FFFF00"/>
                  </a:solidFill>
                  <a:effectLst/>
                </a:endParaRPr>
              </a:p>
              <a:p>
                <a:pPr algn="ctr"/>
                <a:r>
                  <a:rPr lang="en-US" sz="2800" b="1" dirty="0" smtClean="0">
                    <a:ln w="10541" cmpd="sng">
                      <a:solidFill>
                        <a:schemeClr val="accent4">
                          <a:lumMod val="50000"/>
                        </a:schemeClr>
                      </a:solidFill>
                      <a:prstDash val="solid"/>
                    </a:ln>
                    <a:solidFill>
                      <a:srgbClr val="FFFF00"/>
                    </a:solidFill>
                  </a:rPr>
                  <a:t>M</a:t>
                </a:r>
                <a:r>
                  <a:rPr lang="en-US" sz="2200" b="1" dirty="0" smtClean="0">
                    <a:ln w="10541" cmpd="sng">
                      <a:solidFill>
                        <a:schemeClr val="accent4">
                          <a:lumMod val="50000"/>
                        </a:schemeClr>
                      </a:solidFill>
                      <a:prstDash val="solid"/>
                    </a:ln>
                    <a:solidFill>
                      <a:srgbClr val="FFFF00"/>
                    </a:solidFill>
                  </a:rPr>
                  <a:t>uddled </a:t>
                </a:r>
                <a:r>
                  <a:rPr lang="en-US" sz="2800" b="1" dirty="0" smtClean="0">
                    <a:ln w="10541" cmpd="sng">
                      <a:solidFill>
                        <a:schemeClr val="accent4">
                          <a:lumMod val="50000"/>
                        </a:schemeClr>
                      </a:solidFill>
                      <a:prstDash val="solid"/>
                    </a:ln>
                    <a:solidFill>
                      <a:srgbClr val="FFFF00"/>
                    </a:solidFill>
                  </a:rPr>
                  <a:t>C</a:t>
                </a:r>
                <a:r>
                  <a:rPr lang="en-US" sz="2200" b="1" dirty="0" smtClean="0">
                    <a:ln w="10541" cmpd="sng">
                      <a:solidFill>
                        <a:schemeClr val="accent4">
                          <a:lumMod val="50000"/>
                        </a:schemeClr>
                      </a:solidFill>
                      <a:prstDash val="solid"/>
                    </a:ln>
                    <a:solidFill>
                      <a:srgbClr val="FFFF00"/>
                    </a:solidFill>
                  </a:rPr>
                  <a:t>ulture</a:t>
                </a:r>
                <a:endParaRPr lang="en-US" sz="2200" b="1" cap="none" spc="0" dirty="0">
                  <a:ln w="10541" cmpd="sng">
                    <a:solidFill>
                      <a:schemeClr val="accent4">
                        <a:lumMod val="50000"/>
                      </a:schemeClr>
                    </a:solidFill>
                    <a:prstDash val="solid"/>
                  </a:ln>
                  <a:solidFill>
                    <a:srgbClr val="FFFF00"/>
                  </a:solidFill>
                  <a:effectLst/>
                </a:endParaRPr>
              </a:p>
            </p:txBody>
          </p:sp>
        </p:grpSp>
      </p:grpSp>
      <p:sp>
        <p:nvSpPr>
          <p:cNvPr id="78" name="Slide Number Placeholder 3"/>
          <p:cNvSpPr>
            <a:spLocks noGrp="1"/>
          </p:cNvSpPr>
          <p:nvPr>
            <p:ph type="sldNum" sz="quarter" idx="10"/>
          </p:nvPr>
        </p:nvSpPr>
        <p:spPr>
          <a:xfrm>
            <a:off x="10873046" y="6500551"/>
            <a:ext cx="692394" cy="407323"/>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13</a:t>
            </a:fld>
            <a:endParaRPr lang="en-US" dirty="0">
              <a:solidFill>
                <a:srgbClr val="000000"/>
              </a:solidFill>
            </a:endParaRPr>
          </a:p>
        </p:txBody>
      </p:sp>
      <p:grpSp>
        <p:nvGrpSpPr>
          <p:cNvPr id="100" name="Group 99"/>
          <p:cNvGrpSpPr/>
          <p:nvPr/>
        </p:nvGrpSpPr>
        <p:grpSpPr>
          <a:xfrm>
            <a:off x="0" y="2357120"/>
            <a:ext cx="1564640" cy="4064000"/>
            <a:chOff x="0" y="2357120"/>
            <a:chExt cx="1564640" cy="4064000"/>
          </a:xfrm>
        </p:grpSpPr>
        <p:grpSp>
          <p:nvGrpSpPr>
            <p:cNvPr id="82" name="Group 81"/>
            <p:cNvGrpSpPr/>
            <p:nvPr/>
          </p:nvGrpSpPr>
          <p:grpSpPr>
            <a:xfrm>
              <a:off x="40639" y="5019040"/>
              <a:ext cx="1524001" cy="1402080"/>
              <a:chOff x="10208027" y="1748550"/>
              <a:chExt cx="1845426" cy="1640793"/>
            </a:xfrm>
          </p:grpSpPr>
          <p:grpSp>
            <p:nvGrpSpPr>
              <p:cNvPr id="83" name="Group 31"/>
              <p:cNvGrpSpPr>
                <a:grpSpLocks/>
              </p:cNvGrpSpPr>
              <p:nvPr/>
            </p:nvGrpSpPr>
            <p:grpSpPr bwMode="auto">
              <a:xfrm>
                <a:off x="10213787" y="1748550"/>
                <a:ext cx="1799772" cy="1640793"/>
                <a:chOff x="1692" y="1124"/>
                <a:chExt cx="2683" cy="1793"/>
              </a:xfrm>
            </p:grpSpPr>
            <p:sp>
              <p:nvSpPr>
                <p:cNvPr id="85" name="Line 16"/>
                <p:cNvSpPr>
                  <a:spLocks noChangeShapeType="1"/>
                </p:cNvSpPr>
                <p:nvPr/>
              </p:nvSpPr>
              <p:spPr bwMode="auto">
                <a:xfrm>
                  <a:off x="3478" y="1136"/>
                  <a:ext cx="1" cy="1777"/>
                </a:xfrm>
                <a:prstGeom prst="line">
                  <a:avLst/>
                </a:prstGeom>
                <a:noFill/>
                <a:ln w="12700">
                  <a:solidFill>
                    <a:schemeClr val="tx1"/>
                  </a:solidFill>
                  <a:round/>
                  <a:headEnd/>
                  <a:tailEnd/>
                </a:ln>
                <a:effectLst/>
              </p:spPr>
              <p:txBody>
                <a:bodyPr wrap="none" anchor="ctr"/>
                <a:lstStyle/>
                <a:p>
                  <a:endParaRPr lang="en-US">
                    <a:solidFill>
                      <a:srgbClr val="000000"/>
                    </a:solidFill>
                  </a:endParaRPr>
                </a:p>
              </p:txBody>
            </p:sp>
            <p:grpSp>
              <p:nvGrpSpPr>
                <p:cNvPr id="86" name="Group 30"/>
                <p:cNvGrpSpPr>
                  <a:grpSpLocks/>
                </p:cNvGrpSpPr>
                <p:nvPr/>
              </p:nvGrpSpPr>
              <p:grpSpPr bwMode="auto">
                <a:xfrm>
                  <a:off x="1692" y="1124"/>
                  <a:ext cx="2683" cy="1793"/>
                  <a:chOff x="1692" y="1124"/>
                  <a:chExt cx="2683" cy="1793"/>
                </a:xfrm>
              </p:grpSpPr>
              <p:sp>
                <p:nvSpPr>
                  <p:cNvPr id="87" name="Rectangle 17"/>
                  <p:cNvSpPr>
                    <a:spLocks noChangeArrowheads="1"/>
                  </p:cNvSpPr>
                  <p:nvPr/>
                </p:nvSpPr>
                <p:spPr bwMode="auto">
                  <a:xfrm>
                    <a:off x="1692" y="1124"/>
                    <a:ext cx="2683" cy="1793"/>
                  </a:xfrm>
                  <a:prstGeom prst="rect">
                    <a:avLst/>
                  </a:prstGeom>
                  <a:noFill/>
                  <a:ln w="12700">
                    <a:solidFill>
                      <a:schemeClr val="tx1"/>
                    </a:solidFill>
                    <a:miter lim="800000"/>
                    <a:headEnd/>
                    <a:tailEnd/>
                  </a:ln>
                  <a:effectLst/>
                </p:spPr>
                <p:txBody>
                  <a:bodyPr wrap="none" anchor="ctr"/>
                  <a:lstStyle/>
                  <a:p>
                    <a:endParaRPr lang="en-US">
                      <a:solidFill>
                        <a:srgbClr val="000000"/>
                      </a:solidFill>
                    </a:endParaRPr>
                  </a:p>
                </p:txBody>
              </p:sp>
              <p:sp>
                <p:nvSpPr>
                  <p:cNvPr id="88" name="Line 18"/>
                  <p:cNvSpPr>
                    <a:spLocks noChangeShapeType="1"/>
                  </p:cNvSpPr>
                  <p:nvPr/>
                </p:nvSpPr>
                <p:spPr bwMode="auto">
                  <a:xfrm>
                    <a:off x="1694" y="1746"/>
                    <a:ext cx="2675" cy="0"/>
                  </a:xfrm>
                  <a:prstGeom prst="line">
                    <a:avLst/>
                  </a:prstGeom>
                  <a:noFill/>
                  <a:ln w="12700">
                    <a:solidFill>
                      <a:schemeClr val="tx1"/>
                    </a:solidFill>
                    <a:round/>
                    <a:headEnd/>
                    <a:tailEnd/>
                  </a:ln>
                  <a:effectLst/>
                </p:spPr>
                <p:txBody>
                  <a:bodyPr wrap="none" anchor="ctr"/>
                  <a:lstStyle/>
                  <a:p>
                    <a:endParaRPr lang="en-US">
                      <a:solidFill>
                        <a:srgbClr val="000000"/>
                      </a:solidFill>
                    </a:endParaRPr>
                  </a:p>
                </p:txBody>
              </p:sp>
              <p:sp>
                <p:nvSpPr>
                  <p:cNvPr id="89" name="Line 19"/>
                  <p:cNvSpPr>
                    <a:spLocks noChangeShapeType="1"/>
                  </p:cNvSpPr>
                  <p:nvPr/>
                </p:nvSpPr>
                <p:spPr bwMode="auto">
                  <a:xfrm>
                    <a:off x="1708" y="2317"/>
                    <a:ext cx="2661" cy="0"/>
                  </a:xfrm>
                  <a:prstGeom prst="line">
                    <a:avLst/>
                  </a:prstGeom>
                  <a:noFill/>
                  <a:ln w="12700">
                    <a:solidFill>
                      <a:schemeClr val="tx1"/>
                    </a:solidFill>
                    <a:round/>
                    <a:headEnd/>
                    <a:tailEnd/>
                  </a:ln>
                  <a:effectLst/>
                </p:spPr>
                <p:txBody>
                  <a:bodyPr wrap="none" anchor="ctr"/>
                  <a:lstStyle/>
                  <a:p>
                    <a:endParaRPr lang="en-US">
                      <a:solidFill>
                        <a:srgbClr val="000000"/>
                      </a:solidFill>
                    </a:endParaRPr>
                  </a:p>
                </p:txBody>
              </p:sp>
              <p:sp>
                <p:nvSpPr>
                  <p:cNvPr id="90" name="Line 20"/>
                  <p:cNvSpPr>
                    <a:spLocks noChangeShapeType="1"/>
                  </p:cNvSpPr>
                  <p:nvPr/>
                </p:nvSpPr>
                <p:spPr bwMode="auto">
                  <a:xfrm>
                    <a:off x="2557" y="1136"/>
                    <a:ext cx="0" cy="1773"/>
                  </a:xfrm>
                  <a:prstGeom prst="line">
                    <a:avLst/>
                  </a:prstGeom>
                  <a:noFill/>
                  <a:ln w="12700">
                    <a:solidFill>
                      <a:schemeClr val="tx1"/>
                    </a:solidFill>
                    <a:round/>
                    <a:headEnd/>
                    <a:tailEnd/>
                  </a:ln>
                  <a:effectLst/>
                </p:spPr>
                <p:txBody>
                  <a:bodyPr wrap="none" anchor="ctr"/>
                  <a:lstStyle/>
                  <a:p>
                    <a:endParaRPr lang="en-US">
                      <a:solidFill>
                        <a:srgbClr val="000000"/>
                      </a:solidFill>
                    </a:endParaRPr>
                  </a:p>
                </p:txBody>
              </p:sp>
              <p:sp>
                <p:nvSpPr>
                  <p:cNvPr id="91" name="Rectangle 21"/>
                  <p:cNvSpPr>
                    <a:spLocks noChangeArrowheads="1"/>
                  </p:cNvSpPr>
                  <p:nvPr/>
                </p:nvSpPr>
                <p:spPr bwMode="auto">
                  <a:xfrm>
                    <a:off x="1723" y="1160"/>
                    <a:ext cx="789" cy="549"/>
                  </a:xfrm>
                  <a:prstGeom prst="rect">
                    <a:avLst/>
                  </a:prstGeom>
                  <a:gradFill rotWithShape="0">
                    <a:gsLst>
                      <a:gs pos="0">
                        <a:srgbClr val="FF0033"/>
                      </a:gs>
                      <a:gs pos="100000">
                        <a:srgbClr val="FF0033">
                          <a:gamma/>
                          <a:shade val="89804"/>
                          <a:invGamma/>
                        </a:srgbClr>
                      </a:gs>
                    </a:gsLst>
                    <a:path path="shape">
                      <a:fillToRect l="50000" t="50000" r="50000" b="50000"/>
                    </a:path>
                  </a:gradFill>
                  <a:ln w="12700">
                    <a:noFill/>
                    <a:miter lim="800000"/>
                    <a:headEnd/>
                    <a:tailEnd/>
                  </a:ln>
                  <a:effectLst/>
                </p:spPr>
                <p:txBody>
                  <a:bodyPr wrap="none" anchor="ctr"/>
                  <a:lstStyle/>
                  <a:p>
                    <a:endParaRPr lang="en-US">
                      <a:solidFill>
                        <a:srgbClr val="000000"/>
                      </a:solidFill>
                    </a:endParaRPr>
                  </a:p>
                </p:txBody>
              </p:sp>
              <p:sp>
                <p:nvSpPr>
                  <p:cNvPr id="92" name="Rectangle 22"/>
                  <p:cNvSpPr>
                    <a:spLocks noChangeArrowheads="1"/>
                  </p:cNvSpPr>
                  <p:nvPr/>
                </p:nvSpPr>
                <p:spPr bwMode="auto">
                  <a:xfrm>
                    <a:off x="1729" y="2346"/>
                    <a:ext cx="788" cy="549"/>
                  </a:xfrm>
                  <a:prstGeom prst="rect">
                    <a:avLst/>
                  </a:prstGeom>
                  <a:gradFill rotWithShape="0">
                    <a:gsLst>
                      <a:gs pos="0">
                        <a:srgbClr val="FF0033"/>
                      </a:gs>
                      <a:gs pos="100000">
                        <a:srgbClr val="FF0033">
                          <a:gamma/>
                          <a:shade val="89804"/>
                          <a:invGamma/>
                        </a:srgbClr>
                      </a:gs>
                    </a:gsLst>
                    <a:path path="shape">
                      <a:fillToRect l="50000" t="50000" r="50000" b="50000"/>
                    </a:path>
                  </a:gradFill>
                  <a:ln w="12700">
                    <a:noFill/>
                    <a:miter lim="800000"/>
                    <a:headEnd/>
                    <a:tailEnd/>
                  </a:ln>
                  <a:effectLst/>
                </p:spPr>
                <p:txBody>
                  <a:bodyPr wrap="none" anchor="ctr"/>
                  <a:lstStyle/>
                  <a:p>
                    <a:endParaRPr lang="en-US">
                      <a:solidFill>
                        <a:srgbClr val="000000"/>
                      </a:solidFill>
                    </a:endParaRPr>
                  </a:p>
                </p:txBody>
              </p:sp>
              <p:sp>
                <p:nvSpPr>
                  <p:cNvPr id="93" name="Rectangle 23"/>
                  <p:cNvSpPr>
                    <a:spLocks noChangeArrowheads="1"/>
                  </p:cNvSpPr>
                  <p:nvPr/>
                </p:nvSpPr>
                <p:spPr bwMode="auto">
                  <a:xfrm>
                    <a:off x="2612" y="1773"/>
                    <a:ext cx="818" cy="522"/>
                  </a:xfrm>
                  <a:prstGeom prst="rect">
                    <a:avLst/>
                  </a:prstGeom>
                  <a:gradFill rotWithShape="0">
                    <a:gsLst>
                      <a:gs pos="0">
                        <a:srgbClr val="FF0033"/>
                      </a:gs>
                      <a:gs pos="100000">
                        <a:srgbClr val="FF0033">
                          <a:gamma/>
                          <a:shade val="89804"/>
                          <a:invGamma/>
                        </a:srgbClr>
                      </a:gs>
                    </a:gsLst>
                    <a:path path="shape">
                      <a:fillToRect l="50000" t="50000" r="50000" b="50000"/>
                    </a:path>
                  </a:gradFill>
                  <a:ln w="12700">
                    <a:noFill/>
                    <a:miter lim="800000"/>
                    <a:headEnd/>
                    <a:tailEnd/>
                  </a:ln>
                  <a:effectLst/>
                </p:spPr>
                <p:txBody>
                  <a:bodyPr wrap="none" anchor="ctr"/>
                  <a:lstStyle/>
                  <a:p>
                    <a:endParaRPr lang="en-US">
                      <a:solidFill>
                        <a:srgbClr val="000000"/>
                      </a:solidFill>
                    </a:endParaRPr>
                  </a:p>
                </p:txBody>
              </p:sp>
              <p:sp>
                <p:nvSpPr>
                  <p:cNvPr id="94" name="Rectangle 24"/>
                  <p:cNvSpPr>
                    <a:spLocks noChangeArrowheads="1"/>
                  </p:cNvSpPr>
                  <p:nvPr/>
                </p:nvSpPr>
                <p:spPr bwMode="auto">
                  <a:xfrm>
                    <a:off x="3536" y="2346"/>
                    <a:ext cx="790" cy="549"/>
                  </a:xfrm>
                  <a:prstGeom prst="rect">
                    <a:avLst/>
                  </a:prstGeom>
                  <a:gradFill rotWithShape="0">
                    <a:gsLst>
                      <a:gs pos="0">
                        <a:srgbClr val="FF0033"/>
                      </a:gs>
                      <a:gs pos="100000">
                        <a:srgbClr val="FF0033">
                          <a:gamma/>
                          <a:shade val="89804"/>
                          <a:invGamma/>
                        </a:srgbClr>
                      </a:gs>
                    </a:gsLst>
                    <a:path path="shape">
                      <a:fillToRect l="50000" t="50000" r="50000" b="50000"/>
                    </a:path>
                  </a:gradFill>
                  <a:ln w="12700">
                    <a:noFill/>
                    <a:miter lim="800000"/>
                    <a:headEnd/>
                    <a:tailEnd/>
                  </a:ln>
                  <a:effectLst/>
                </p:spPr>
                <p:txBody>
                  <a:bodyPr wrap="none" anchor="ctr"/>
                  <a:lstStyle/>
                  <a:p>
                    <a:endParaRPr lang="en-US">
                      <a:solidFill>
                        <a:srgbClr val="000000"/>
                      </a:solidFill>
                    </a:endParaRPr>
                  </a:p>
                </p:txBody>
              </p:sp>
              <p:sp>
                <p:nvSpPr>
                  <p:cNvPr id="95" name="Rectangle 25"/>
                  <p:cNvSpPr>
                    <a:spLocks noChangeArrowheads="1"/>
                  </p:cNvSpPr>
                  <p:nvPr/>
                </p:nvSpPr>
                <p:spPr bwMode="auto">
                  <a:xfrm>
                    <a:off x="3536" y="1161"/>
                    <a:ext cx="790" cy="548"/>
                  </a:xfrm>
                  <a:prstGeom prst="rect">
                    <a:avLst/>
                  </a:prstGeom>
                  <a:gradFill rotWithShape="0">
                    <a:gsLst>
                      <a:gs pos="0">
                        <a:srgbClr val="FF0033"/>
                      </a:gs>
                      <a:gs pos="100000">
                        <a:srgbClr val="FF0033">
                          <a:gamma/>
                          <a:shade val="89804"/>
                          <a:invGamma/>
                        </a:srgbClr>
                      </a:gs>
                    </a:gsLst>
                    <a:path path="shape">
                      <a:fillToRect l="50000" t="50000" r="50000" b="50000"/>
                    </a:path>
                  </a:gradFill>
                  <a:ln w="12700">
                    <a:noFill/>
                    <a:miter lim="800000"/>
                    <a:headEnd/>
                    <a:tailEnd/>
                  </a:ln>
                  <a:effectLst/>
                </p:spPr>
                <p:txBody>
                  <a:bodyPr wrap="none" anchor="ctr"/>
                  <a:lstStyle/>
                  <a:p>
                    <a:endParaRPr lang="en-US">
                      <a:solidFill>
                        <a:srgbClr val="000000"/>
                      </a:solidFill>
                    </a:endParaRPr>
                  </a:p>
                </p:txBody>
              </p:sp>
              <p:sp>
                <p:nvSpPr>
                  <p:cNvPr id="96" name="Rectangle 26"/>
                  <p:cNvSpPr>
                    <a:spLocks noChangeArrowheads="1"/>
                  </p:cNvSpPr>
                  <p:nvPr/>
                </p:nvSpPr>
                <p:spPr bwMode="auto">
                  <a:xfrm>
                    <a:off x="2616" y="1165"/>
                    <a:ext cx="810" cy="540"/>
                  </a:xfrm>
                  <a:prstGeom prst="rect">
                    <a:avLst/>
                  </a:prstGeom>
                  <a:gradFill rotWithShape="0">
                    <a:gsLst>
                      <a:gs pos="0">
                        <a:srgbClr val="000000">
                          <a:gamma/>
                          <a:tint val="89804"/>
                          <a:invGamma/>
                        </a:srgbClr>
                      </a:gs>
                      <a:gs pos="100000">
                        <a:srgbClr val="000000"/>
                      </a:gs>
                    </a:gsLst>
                    <a:path path="shape">
                      <a:fillToRect l="50000" t="50000" r="50000" b="50000"/>
                    </a:path>
                  </a:gradFill>
                  <a:ln w="12700">
                    <a:solidFill>
                      <a:schemeClr val="tx1"/>
                    </a:solidFill>
                    <a:miter lim="800000"/>
                    <a:headEnd/>
                    <a:tailEnd/>
                  </a:ln>
                  <a:effectLst/>
                </p:spPr>
                <p:txBody>
                  <a:bodyPr wrap="none" anchor="ctr"/>
                  <a:lstStyle/>
                  <a:p>
                    <a:endParaRPr lang="en-US">
                      <a:solidFill>
                        <a:srgbClr val="000000"/>
                      </a:solidFill>
                    </a:endParaRPr>
                  </a:p>
                </p:txBody>
              </p:sp>
              <p:sp>
                <p:nvSpPr>
                  <p:cNvPr id="97" name="Rectangle 27"/>
                  <p:cNvSpPr>
                    <a:spLocks noChangeArrowheads="1"/>
                  </p:cNvSpPr>
                  <p:nvPr/>
                </p:nvSpPr>
                <p:spPr bwMode="auto">
                  <a:xfrm>
                    <a:off x="1733" y="1777"/>
                    <a:ext cx="780" cy="514"/>
                  </a:xfrm>
                  <a:prstGeom prst="rect">
                    <a:avLst/>
                  </a:prstGeom>
                  <a:gradFill rotWithShape="0">
                    <a:gsLst>
                      <a:gs pos="0">
                        <a:srgbClr val="000000">
                          <a:gamma/>
                          <a:tint val="89804"/>
                          <a:invGamma/>
                        </a:srgbClr>
                      </a:gs>
                      <a:gs pos="100000">
                        <a:srgbClr val="000000"/>
                      </a:gs>
                    </a:gsLst>
                    <a:path path="shape">
                      <a:fillToRect l="50000" t="50000" r="50000" b="50000"/>
                    </a:path>
                  </a:gradFill>
                  <a:ln w="12700">
                    <a:solidFill>
                      <a:schemeClr val="tx1"/>
                    </a:solidFill>
                    <a:miter lim="800000"/>
                    <a:headEnd/>
                    <a:tailEnd/>
                  </a:ln>
                  <a:effectLst/>
                </p:spPr>
                <p:txBody>
                  <a:bodyPr wrap="none" anchor="ctr"/>
                  <a:lstStyle/>
                  <a:p>
                    <a:endParaRPr lang="en-US">
                      <a:solidFill>
                        <a:srgbClr val="000000"/>
                      </a:solidFill>
                    </a:endParaRPr>
                  </a:p>
                </p:txBody>
              </p:sp>
              <p:sp>
                <p:nvSpPr>
                  <p:cNvPr id="98" name="Rectangle 28"/>
                  <p:cNvSpPr>
                    <a:spLocks noChangeArrowheads="1"/>
                  </p:cNvSpPr>
                  <p:nvPr/>
                </p:nvSpPr>
                <p:spPr bwMode="auto">
                  <a:xfrm>
                    <a:off x="3540" y="1770"/>
                    <a:ext cx="782" cy="515"/>
                  </a:xfrm>
                  <a:prstGeom prst="rect">
                    <a:avLst/>
                  </a:prstGeom>
                  <a:gradFill rotWithShape="0">
                    <a:gsLst>
                      <a:gs pos="0">
                        <a:srgbClr val="000000">
                          <a:gamma/>
                          <a:tint val="89804"/>
                          <a:invGamma/>
                        </a:srgbClr>
                      </a:gs>
                      <a:gs pos="100000">
                        <a:srgbClr val="000000"/>
                      </a:gs>
                    </a:gsLst>
                    <a:path path="shape">
                      <a:fillToRect l="50000" t="50000" r="50000" b="50000"/>
                    </a:path>
                  </a:gradFill>
                  <a:ln w="12700">
                    <a:solidFill>
                      <a:schemeClr val="tx1"/>
                    </a:solidFill>
                    <a:miter lim="800000"/>
                    <a:headEnd/>
                    <a:tailEnd/>
                  </a:ln>
                  <a:effectLst/>
                </p:spPr>
                <p:txBody>
                  <a:bodyPr wrap="none" anchor="ctr"/>
                  <a:lstStyle/>
                  <a:p>
                    <a:endParaRPr lang="en-US">
                      <a:solidFill>
                        <a:srgbClr val="000000"/>
                      </a:solidFill>
                    </a:endParaRPr>
                  </a:p>
                </p:txBody>
              </p:sp>
              <p:sp>
                <p:nvSpPr>
                  <p:cNvPr id="99" name="Rectangle 29"/>
                  <p:cNvSpPr>
                    <a:spLocks noChangeArrowheads="1"/>
                  </p:cNvSpPr>
                  <p:nvPr/>
                </p:nvSpPr>
                <p:spPr bwMode="auto">
                  <a:xfrm>
                    <a:off x="2616" y="2350"/>
                    <a:ext cx="810" cy="541"/>
                  </a:xfrm>
                  <a:prstGeom prst="rect">
                    <a:avLst/>
                  </a:prstGeom>
                  <a:gradFill rotWithShape="0">
                    <a:gsLst>
                      <a:gs pos="0">
                        <a:srgbClr val="000000">
                          <a:gamma/>
                          <a:tint val="89804"/>
                          <a:invGamma/>
                        </a:srgbClr>
                      </a:gs>
                      <a:gs pos="100000">
                        <a:srgbClr val="000000"/>
                      </a:gs>
                    </a:gsLst>
                    <a:path path="shape">
                      <a:fillToRect l="50000" t="50000" r="50000" b="50000"/>
                    </a:path>
                  </a:gradFill>
                  <a:ln w="12700">
                    <a:solidFill>
                      <a:schemeClr val="tx1"/>
                    </a:solidFill>
                    <a:miter lim="800000"/>
                    <a:headEnd/>
                    <a:tailEnd/>
                  </a:ln>
                  <a:effectLst/>
                </p:spPr>
                <p:txBody>
                  <a:bodyPr wrap="none" anchor="ctr"/>
                  <a:lstStyle/>
                  <a:p>
                    <a:endParaRPr lang="en-US">
                      <a:solidFill>
                        <a:srgbClr val="000000"/>
                      </a:solidFill>
                    </a:endParaRPr>
                  </a:p>
                </p:txBody>
              </p:sp>
            </p:grpSp>
          </p:grpSp>
          <p:sp>
            <p:nvSpPr>
              <p:cNvPr id="84" name="TextBox 83"/>
              <p:cNvSpPr txBox="1"/>
              <p:nvPr/>
            </p:nvSpPr>
            <p:spPr>
              <a:xfrm>
                <a:off x="10208027" y="1795584"/>
                <a:ext cx="1845426" cy="506164"/>
              </a:xfrm>
              <a:prstGeom prst="rect">
                <a:avLst/>
              </a:prstGeom>
              <a:noFill/>
            </p:spPr>
            <p:txBody>
              <a:bodyPr wrap="square" rtlCol="0">
                <a:spAutoFit/>
              </a:bodyPr>
              <a:lstStyle/>
              <a:p>
                <a:pPr algn="ctr">
                  <a:lnSpc>
                    <a:spcPct val="150000"/>
                  </a:lnSpc>
                </a:pPr>
                <a:endParaRPr lang="en-US" sz="2000" b="1" dirty="0">
                  <a:solidFill>
                    <a:schemeClr val="bg1"/>
                  </a:solidFill>
                  <a:effectLst>
                    <a:outerShdw blurRad="38100" dist="38100" dir="2700000" algn="tl">
                      <a:srgbClr val="000000">
                        <a:alpha val="43137"/>
                      </a:srgbClr>
                    </a:outerShdw>
                  </a:effectLst>
                  <a:latin typeface="Arial Black" pitchFamily="34" charset="0"/>
                </a:endParaRPr>
              </a:p>
            </p:txBody>
          </p:sp>
        </p:grpSp>
        <p:sp>
          <p:nvSpPr>
            <p:cNvPr id="80" name="TextBox 79"/>
            <p:cNvSpPr txBox="1"/>
            <p:nvPr/>
          </p:nvSpPr>
          <p:spPr>
            <a:xfrm>
              <a:off x="182880" y="5547360"/>
              <a:ext cx="1158330" cy="707886"/>
            </a:xfrm>
            <a:prstGeom prst="rect">
              <a:avLst/>
            </a:prstGeom>
            <a:solidFill>
              <a:srgbClr val="FFFF99"/>
            </a:solidFill>
          </p:spPr>
          <p:txBody>
            <a:bodyPr wrap="none" lIns="45720" tIns="45720" rIns="45720" bIns="45720" rtlCol="0">
              <a:spAutoFit/>
            </a:bodyPr>
            <a:lstStyle/>
            <a:p>
              <a:r>
                <a:rPr lang="en-US" sz="2000" dirty="0" smtClean="0">
                  <a:solidFill>
                    <a:srgbClr val="7030A0"/>
                  </a:solidFill>
                  <a:latin typeface="Arial Black" pitchFamily="34" charset="0"/>
                </a:rPr>
                <a:t>Culture</a:t>
              </a:r>
              <a:br>
                <a:rPr lang="en-US" sz="2000" dirty="0" smtClean="0">
                  <a:solidFill>
                    <a:srgbClr val="7030A0"/>
                  </a:solidFill>
                  <a:latin typeface="Arial Black" pitchFamily="34" charset="0"/>
                </a:rPr>
              </a:br>
              <a:r>
                <a:rPr lang="en-US" sz="2000" dirty="0" smtClean="0">
                  <a:solidFill>
                    <a:srgbClr val="7030A0"/>
                  </a:solidFill>
                  <a:latin typeface="Arial Black" pitchFamily="34" charset="0"/>
                </a:rPr>
                <a:t>is KING</a:t>
              </a:r>
              <a:endParaRPr lang="en-US" sz="2000" dirty="0">
                <a:solidFill>
                  <a:srgbClr val="7030A0"/>
                </a:solidFill>
                <a:latin typeface="Arial Black" pitchFamily="34" charset="0"/>
              </a:endParaRPr>
            </a:p>
          </p:txBody>
        </p:sp>
        <p:pic>
          <p:nvPicPr>
            <p:cNvPr id="79" name="Picture 19" descr="Image result for chess pieces"/>
            <p:cNvPicPr>
              <a:picLocks noChangeAspect="1" noChangeArrowheads="1"/>
            </p:cNvPicPr>
            <p:nvPr/>
          </p:nvPicPr>
          <p:blipFill>
            <a:blip r:embed="rId7" cstate="print"/>
            <a:srcRect l="30284" t="8854" r="52466" b="9375"/>
            <a:stretch>
              <a:fillRect/>
            </a:stretch>
          </p:blipFill>
          <p:spPr bwMode="auto">
            <a:xfrm>
              <a:off x="0" y="2357120"/>
              <a:ext cx="1463040" cy="3190240"/>
            </a:xfrm>
            <a:prstGeom prst="rect">
              <a:avLst/>
            </a:prstGeom>
            <a:noFill/>
          </p:spPr>
        </p:pic>
      </p:grpSp>
      <p:grpSp>
        <p:nvGrpSpPr>
          <p:cNvPr id="101" name="Group 100"/>
          <p:cNvGrpSpPr/>
          <p:nvPr/>
        </p:nvGrpSpPr>
        <p:grpSpPr>
          <a:xfrm>
            <a:off x="9605441" y="1581887"/>
            <a:ext cx="1612181" cy="1352347"/>
            <a:chOff x="9605441" y="1581887"/>
            <a:chExt cx="1612181" cy="1352347"/>
          </a:xfrm>
        </p:grpSpPr>
        <p:sp>
          <p:nvSpPr>
            <p:cNvPr id="49" name="Rectangle 48"/>
            <p:cNvSpPr/>
            <p:nvPr/>
          </p:nvSpPr>
          <p:spPr>
            <a:xfrm>
              <a:off x="9605441" y="1581887"/>
              <a:ext cx="1612181" cy="1352347"/>
            </a:xfrm>
            <a:prstGeom prst="rect">
              <a:avLst/>
            </a:prstGeom>
          </p:spPr>
          <p:txBody>
            <a:bodyPr wrap="none" lIns="91440" tIns="45720" rIns="91440" bIns="45720">
              <a:prstTxWarp prst="textButton">
                <a:avLst/>
              </a:prstTxWarp>
              <a:spAutoFit/>
            </a:bodyPr>
            <a:lstStyle/>
            <a:p>
              <a:pPr algn="ctr"/>
              <a:r>
                <a:rPr lang="en-US" sz="2800" dirty="0">
                  <a:ln w="10541" cmpd="sng">
                    <a:solidFill>
                      <a:schemeClr val="accent1">
                        <a:shade val="88000"/>
                        <a:satMod val="110000"/>
                      </a:schemeClr>
                    </a:solidFill>
                    <a:prstDash val="solid"/>
                  </a:ln>
                  <a:solidFill>
                    <a:srgbClr val="CC6600"/>
                  </a:solidFill>
                </a:rPr>
                <a:t>Collaborative</a:t>
              </a:r>
            </a:p>
            <a:p>
              <a:pPr algn="ctr"/>
              <a:r>
                <a:rPr lang="en-US" sz="2800" dirty="0">
                  <a:ln w="10541" cmpd="sng">
                    <a:solidFill>
                      <a:schemeClr val="accent1">
                        <a:shade val="88000"/>
                        <a:satMod val="110000"/>
                      </a:schemeClr>
                    </a:solidFill>
                    <a:prstDash val="solid"/>
                  </a:ln>
                  <a:solidFill>
                    <a:srgbClr val="CC6600"/>
                  </a:solidFill>
                </a:rPr>
                <a:t/>
              </a:r>
              <a:br>
                <a:rPr lang="en-US" sz="2800" dirty="0">
                  <a:ln w="10541" cmpd="sng">
                    <a:solidFill>
                      <a:schemeClr val="accent1">
                        <a:shade val="88000"/>
                        <a:satMod val="110000"/>
                      </a:schemeClr>
                    </a:solidFill>
                    <a:prstDash val="solid"/>
                  </a:ln>
                  <a:solidFill>
                    <a:srgbClr val="CC6600"/>
                  </a:solidFill>
                </a:rPr>
              </a:br>
              <a:r>
                <a:rPr lang="en-US" sz="2800" dirty="0">
                  <a:ln w="10541" cmpd="sng">
                    <a:solidFill>
                      <a:schemeClr val="accent1">
                        <a:shade val="88000"/>
                        <a:satMod val="110000"/>
                      </a:schemeClr>
                    </a:solidFill>
                    <a:prstDash val="solid"/>
                  </a:ln>
                  <a:solidFill>
                    <a:srgbClr val="CC6600"/>
                  </a:solidFill>
                </a:rPr>
                <a:t>Value Creation</a:t>
              </a:r>
            </a:p>
          </p:txBody>
        </p:sp>
        <p:pic>
          <p:nvPicPr>
            <p:cNvPr id="81" name="Picture 80" descr="synergy open.png"/>
            <p:cNvPicPr>
              <a:picLocks noChangeAspect="1"/>
            </p:cNvPicPr>
            <p:nvPr/>
          </p:nvPicPr>
          <p:blipFill>
            <a:blip r:embed="rId8" cstate="print"/>
            <a:stretch>
              <a:fillRect/>
            </a:stretch>
          </p:blipFill>
          <p:spPr>
            <a:xfrm>
              <a:off x="9867996" y="1686774"/>
              <a:ext cx="1121761" cy="1018120"/>
            </a:xfrm>
            <a:prstGeom prst="rect">
              <a:avLst/>
            </a:prstGeom>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wipe(left)">
                                      <p:cBhvr>
                                        <p:cTn id="7" dur="20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16" presetClass="entr" presetSubtype="42"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barn(outHorizontal)">
                                      <p:cBhvr>
                                        <p:cTn id="15" dur="2000"/>
                                        <p:tgtEl>
                                          <p:spTgt spid="62"/>
                                        </p:tgtEl>
                                      </p:cBhvr>
                                    </p:animEffect>
                                  </p:childTnLst>
                                </p:cTn>
                              </p:par>
                              <p:par>
                                <p:cTn id="16" presetID="5" presetClass="entr" presetSubtype="5" fill="hold" nodeType="withEffect">
                                  <p:stCondLst>
                                    <p:cond delay="0"/>
                                  </p:stCondLst>
                                  <p:childTnLst>
                                    <p:set>
                                      <p:cBhvr>
                                        <p:cTn id="17" dur="1" fill="hold">
                                          <p:stCondLst>
                                            <p:cond delay="0"/>
                                          </p:stCondLst>
                                        </p:cTn>
                                        <p:tgtEl>
                                          <p:spTgt spid="24578"/>
                                        </p:tgtEl>
                                        <p:attrNameLst>
                                          <p:attrName>style.visibility</p:attrName>
                                        </p:attrNameLst>
                                      </p:cBhvr>
                                      <p:to>
                                        <p:strVal val="visible"/>
                                      </p:to>
                                    </p:set>
                                    <p:animEffect transition="in" filter="checkerboard(down)">
                                      <p:cBhvr>
                                        <p:cTn id="18" dur="2000"/>
                                        <p:tgtEl>
                                          <p:spTgt spid="2457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linds(horizontal)">
                                      <p:cBhvr>
                                        <p:cTn id="23" dur="500"/>
                                        <p:tgtEl>
                                          <p:spTgt spid="67"/>
                                        </p:tgtEl>
                                      </p:cBhvr>
                                    </p:animEffect>
                                  </p:childTnLst>
                                </p:cTn>
                              </p:par>
                            </p:childTnLst>
                          </p:cTn>
                        </p:par>
                        <p:par>
                          <p:cTn id="24" fill="hold">
                            <p:stCondLst>
                              <p:cond delay="500"/>
                            </p:stCondLst>
                            <p:childTnLst>
                              <p:par>
                                <p:cTn id="25" presetID="3" presetClass="entr" presetSubtype="1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linds(horizontal)">
                                      <p:cBhvr>
                                        <p:cTn id="27" dur="500"/>
                                        <p:tgtEl>
                                          <p:spTgt spid="65"/>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right)">
                                      <p:cBhvr>
                                        <p:cTn id="31" dur="30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linds(horizontal)">
                                      <p:cBhvr>
                                        <p:cTn id="36" dur="500"/>
                                        <p:tgtEl>
                                          <p:spTgt spid="64"/>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right)">
                                      <p:cBhvr>
                                        <p:cTn id="40" dur="30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nodeType="click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circle(out)">
                                      <p:cBhvr>
                                        <p:cTn id="45" dur="2000"/>
                                        <p:tgtEl>
                                          <p:spTgt spid="101"/>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30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circle(out)">
                                      <p:cBhvr>
                                        <p:cTn id="54" dur="20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nodeType="click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barn(inHorizontal)">
                                      <p:cBhvr>
                                        <p:cTn id="59" dur="2000"/>
                                        <p:tgtEl>
                                          <p:spTgt spid="100"/>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5" fill="hold" nodeType="click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checkerboard(down)">
                                      <p:cBhvr>
                                        <p:cTn id="64"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7" grpId="0" animBg="1"/>
      <p:bldP spid="13" grpId="0"/>
      <p:bldP spid="59" grpId="0" animBg="1"/>
      <p:bldP spid="60"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Rectangle 633"/>
          <p:cNvSpPr/>
          <p:nvPr/>
        </p:nvSpPr>
        <p:spPr>
          <a:xfrm>
            <a:off x="0" y="0"/>
            <a:ext cx="139653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0" name="Group 619"/>
          <p:cNvGrpSpPr/>
          <p:nvPr/>
        </p:nvGrpSpPr>
        <p:grpSpPr>
          <a:xfrm>
            <a:off x="5913645" y="1758544"/>
            <a:ext cx="1150884" cy="1003671"/>
            <a:chOff x="5659819" y="1884672"/>
            <a:chExt cx="1150884" cy="1003671"/>
          </a:xfrm>
        </p:grpSpPr>
        <p:pic>
          <p:nvPicPr>
            <p:cNvPr id="26625" name="Picture 1"/>
            <p:cNvPicPr>
              <a:picLocks noChangeAspect="1" noChangeArrowheads="1"/>
            </p:cNvPicPr>
            <p:nvPr/>
          </p:nvPicPr>
          <p:blipFill>
            <a:blip r:embed="rId3" cstate="print"/>
            <a:srcRect/>
            <a:stretch>
              <a:fillRect/>
            </a:stretch>
          </p:blipFill>
          <p:spPr bwMode="auto">
            <a:xfrm>
              <a:off x="5848051" y="2002974"/>
              <a:ext cx="802381" cy="769255"/>
            </a:xfrm>
            <a:prstGeom prst="rect">
              <a:avLst/>
            </a:prstGeom>
            <a:noFill/>
            <a:ln w="9525">
              <a:noFill/>
              <a:miter lim="800000"/>
              <a:headEnd/>
              <a:tailEnd/>
            </a:ln>
          </p:spPr>
        </p:pic>
        <p:sp>
          <p:nvSpPr>
            <p:cNvPr id="1177" name="Rectangle 1176"/>
            <p:cNvSpPr/>
            <p:nvPr/>
          </p:nvSpPr>
          <p:spPr>
            <a:xfrm>
              <a:off x="5659819" y="1884672"/>
              <a:ext cx="1150884" cy="1003671"/>
            </a:xfrm>
            <a:prstGeom prst="rect">
              <a:avLst/>
            </a:prstGeom>
          </p:spPr>
          <p:txBody>
            <a:bodyPr wrap="none" lIns="91440" tIns="45720" rIns="91440" bIns="45720">
              <a:prstTxWarp prst="textButton">
                <a:avLst/>
              </a:prstTxWarp>
              <a:spAutoFit/>
            </a:bodyPr>
            <a:lstStyle/>
            <a:p>
              <a:pPr algn="ctr"/>
              <a:r>
                <a:rPr lang="en-US" sz="1600" dirty="0">
                  <a:ln w="10541" cmpd="sng">
                    <a:solidFill>
                      <a:schemeClr val="accent1">
                        <a:shade val="88000"/>
                        <a:satMod val="110000"/>
                      </a:schemeClr>
                    </a:solidFill>
                    <a:prstDash val="solid"/>
                  </a:ln>
                  <a:solidFill>
                    <a:srgbClr val="CC6600"/>
                  </a:solidFill>
                </a:rPr>
                <a:t>Collaborative</a:t>
              </a:r>
            </a:p>
            <a:p>
              <a:pPr algn="ctr"/>
              <a:r>
                <a:rPr lang="en-US" sz="1600" dirty="0">
                  <a:ln w="10541" cmpd="sng">
                    <a:solidFill>
                      <a:schemeClr val="accent1">
                        <a:shade val="88000"/>
                        <a:satMod val="110000"/>
                      </a:schemeClr>
                    </a:solidFill>
                    <a:prstDash val="solid"/>
                  </a:ln>
                  <a:solidFill>
                    <a:srgbClr val="CC6600"/>
                  </a:solidFill>
                </a:rPr>
                <a:t/>
              </a:r>
              <a:br>
                <a:rPr lang="en-US" sz="1600" dirty="0">
                  <a:ln w="10541" cmpd="sng">
                    <a:solidFill>
                      <a:schemeClr val="accent1">
                        <a:shade val="88000"/>
                        <a:satMod val="110000"/>
                      </a:schemeClr>
                    </a:solidFill>
                    <a:prstDash val="solid"/>
                  </a:ln>
                  <a:solidFill>
                    <a:srgbClr val="CC6600"/>
                  </a:solidFill>
                </a:rPr>
              </a:br>
              <a:r>
                <a:rPr lang="en-US" sz="1600" dirty="0">
                  <a:ln w="10541" cmpd="sng">
                    <a:solidFill>
                      <a:schemeClr val="accent1">
                        <a:shade val="88000"/>
                        <a:satMod val="110000"/>
                      </a:schemeClr>
                    </a:solidFill>
                    <a:prstDash val="solid"/>
                  </a:ln>
                  <a:solidFill>
                    <a:srgbClr val="CC6600"/>
                  </a:solidFill>
                </a:rPr>
                <a:t>Value Creation</a:t>
              </a:r>
            </a:p>
          </p:txBody>
        </p:sp>
      </p:grpSp>
      <p:sp>
        <p:nvSpPr>
          <p:cNvPr id="1180" name="Right Arrow 1179"/>
          <p:cNvSpPr/>
          <p:nvPr/>
        </p:nvSpPr>
        <p:spPr>
          <a:xfrm>
            <a:off x="7732803" y="1872975"/>
            <a:ext cx="812800" cy="3842070"/>
          </a:xfrm>
          <a:prstGeom prst="rightArrow">
            <a:avLst/>
          </a:prstGeom>
          <a:solidFill>
            <a:srgbClr val="A1A1A1"/>
          </a:solidFill>
          <a:ln w="6350">
            <a:solidFill>
              <a:srgbClr val="000000"/>
            </a:solidFill>
            <a:round/>
            <a:headEnd/>
            <a:tailEnd/>
          </a:ln>
          <a:scene3d>
            <a:camera prst="orthographicFront"/>
            <a:lightRig rig="threePt" dir="t"/>
          </a:scene3d>
          <a:sp3d>
            <a:bevelT/>
          </a:sp3d>
        </p:spPr>
        <p:txBody>
          <a:bodyPr/>
          <a:lstStyle/>
          <a:p>
            <a:endParaRPr lang="en-US" sz="1800" dirty="0">
              <a:solidFill>
                <a:schemeClr val="tx1"/>
              </a:solidFill>
              <a:latin typeface="Verdana" pitchFamily="34" charset="0"/>
              <a:cs typeface="Times New Roman" pitchFamily="18" charset="0"/>
            </a:endParaRPr>
          </a:p>
        </p:txBody>
      </p:sp>
      <p:sp>
        <p:nvSpPr>
          <p:cNvPr id="20515" name="Text Box 1077"/>
          <p:cNvSpPr txBox="1">
            <a:spLocks noChangeArrowheads="1"/>
          </p:cNvSpPr>
          <p:nvPr/>
        </p:nvSpPr>
        <p:spPr bwMode="auto">
          <a:xfrm>
            <a:off x="-1" y="937340"/>
            <a:ext cx="4555376" cy="738664"/>
          </a:xfrm>
          <a:prstGeom prst="rect">
            <a:avLst/>
          </a:prstGeom>
          <a:noFill/>
          <a:ln w="12700">
            <a:noFill/>
            <a:miter lim="800000"/>
            <a:headEnd/>
            <a:tailEnd/>
          </a:ln>
        </p:spPr>
        <p:txBody>
          <a:bodyPr wrap="square">
            <a:spAutoFit/>
          </a:bodyPr>
          <a:lstStyle/>
          <a:p>
            <a:pPr algn="r" eaLnBrk="1" hangingPunct="1"/>
            <a:r>
              <a:rPr lang="en-US" sz="1400" b="0" i="0" dirty="0" smtClean="0">
                <a:solidFill>
                  <a:srgbClr val="003366"/>
                </a:solidFill>
                <a:latin typeface="Arial Black" pitchFamily="34" charset="0"/>
                <a:cs typeface="Arial" pitchFamily="34" charset="0"/>
              </a:rPr>
              <a:t>	Each </a:t>
            </a:r>
            <a:r>
              <a:rPr lang="en-US" sz="1400" dirty="0" smtClean="0">
                <a:solidFill>
                  <a:srgbClr val="003366"/>
                </a:solidFill>
                <a:latin typeface="Arial Black" pitchFamily="34" charset="0"/>
                <a:cs typeface="Arial" pitchFamily="34" charset="0"/>
              </a:rPr>
              <a:t>Major Project </a:t>
            </a:r>
            <a:r>
              <a:rPr lang="en-US" sz="1400" b="0" i="0" dirty="0" smtClean="0">
                <a:solidFill>
                  <a:srgbClr val="003366"/>
                </a:solidFill>
                <a:latin typeface="Arial Black" pitchFamily="34" charset="0"/>
                <a:cs typeface="Arial" pitchFamily="34" charset="0"/>
              </a:rPr>
              <a:t>is an inter-connected set of processes, systems, rules, relation-ships, traditions, and technologies. </a:t>
            </a:r>
            <a:endParaRPr lang="en-US" sz="1200" b="0" dirty="0">
              <a:solidFill>
                <a:srgbClr val="A50021"/>
              </a:solidFill>
              <a:latin typeface="Arial Black" pitchFamily="34" charset="0"/>
              <a:cs typeface="Arial" pitchFamily="34" charset="0"/>
            </a:endParaRPr>
          </a:p>
        </p:txBody>
      </p:sp>
      <p:grpSp>
        <p:nvGrpSpPr>
          <p:cNvPr id="2" name="Group 1062"/>
          <p:cNvGrpSpPr/>
          <p:nvPr/>
        </p:nvGrpSpPr>
        <p:grpSpPr>
          <a:xfrm>
            <a:off x="0" y="1827300"/>
            <a:ext cx="1441833" cy="788893"/>
            <a:chOff x="152400" y="990600"/>
            <a:chExt cx="1676400" cy="1219200"/>
          </a:xfrm>
        </p:grpSpPr>
        <p:grpSp>
          <p:nvGrpSpPr>
            <p:cNvPr id="3" name="Group 1002"/>
            <p:cNvGrpSpPr>
              <a:grpSpLocks/>
            </p:cNvGrpSpPr>
            <p:nvPr/>
          </p:nvGrpSpPr>
          <p:grpSpPr bwMode="auto">
            <a:xfrm>
              <a:off x="152400" y="1113473"/>
              <a:ext cx="1676400" cy="914400"/>
              <a:chOff x="480" y="1200"/>
              <a:chExt cx="4752" cy="2928"/>
            </a:xfrm>
          </p:grpSpPr>
          <p:sp>
            <p:nvSpPr>
              <p:cNvPr id="20552" name="Line 1003"/>
              <p:cNvSpPr>
                <a:spLocks noChangeShapeType="1"/>
              </p:cNvSpPr>
              <p:nvPr/>
            </p:nvSpPr>
            <p:spPr bwMode="auto">
              <a:xfrm flipV="1">
                <a:off x="1350" y="1280"/>
                <a:ext cx="2175" cy="24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553" name="Line 1004"/>
              <p:cNvSpPr>
                <a:spLocks noChangeShapeType="1"/>
              </p:cNvSpPr>
              <p:nvPr/>
            </p:nvSpPr>
            <p:spPr bwMode="auto">
              <a:xfrm>
                <a:off x="584" y="1432"/>
                <a:ext cx="4648" cy="228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554" name="Line 1005"/>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555" name="Line 1006"/>
              <p:cNvSpPr>
                <a:spLocks noChangeShapeType="1"/>
              </p:cNvSpPr>
              <p:nvPr/>
            </p:nvSpPr>
            <p:spPr bwMode="auto">
              <a:xfrm flipV="1">
                <a:off x="641" y="1928"/>
                <a:ext cx="4378" cy="9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556" name="Line 1007"/>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557" name="Line 1008"/>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558" name="Line 1009"/>
              <p:cNvSpPr>
                <a:spLocks noChangeShapeType="1"/>
              </p:cNvSpPr>
              <p:nvPr/>
            </p:nvSpPr>
            <p:spPr bwMode="auto">
              <a:xfrm>
                <a:off x="480" y="2132"/>
                <a:ext cx="4580" cy="58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559" name="Line 1010"/>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560" name="Freeform 1011"/>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0561" name="Freeform 1012"/>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0562" name="Freeform 1013"/>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0563" name="Freeform 1014"/>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0564" name="Oval 1015"/>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65" name="Oval 1016"/>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66" name="Oval 1017"/>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67" name="Oval 1018"/>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68" name="Oval 1019"/>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69" name="Oval 1020"/>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70" name="Oval 1021"/>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71" name="Oval 1022"/>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72" name="Oval 1023"/>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73" name="Oval 1024"/>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74" name="Oval 1025"/>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75" name="Oval 1026"/>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76" name="Oval 1027"/>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77" name="Oval 1028"/>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78" name="Oval 1029"/>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79" name="Oval 1030"/>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80" name="Oval 1031"/>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81" name="Oval 1032"/>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82" name="Oval 1033"/>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83" name="Oval 1034"/>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84" name="Oval 1035"/>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85" name="Oval 1036"/>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86" name="Oval 1037"/>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587" name="Oval 1038"/>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50" name="Rectangle 1049"/>
            <p:cNvSpPr/>
            <p:nvPr/>
          </p:nvSpPr>
          <p:spPr>
            <a:xfrm>
              <a:off x="274320" y="990600"/>
              <a:ext cx="1143000" cy="1219200"/>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cap="none" spc="0" dirty="0" smtClean="0">
                  <a:ln w="50800"/>
                  <a:solidFill>
                    <a:srgbClr val="003366"/>
                  </a:solidFill>
                  <a:effectLst/>
                </a:rPr>
                <a:t>Supply</a:t>
              </a:r>
              <a:br>
                <a:rPr lang="en-US" sz="1400" b="1" cap="none" spc="0" dirty="0" smtClean="0">
                  <a:ln w="50800"/>
                  <a:solidFill>
                    <a:srgbClr val="003366"/>
                  </a:solidFill>
                  <a:effectLst/>
                </a:rPr>
              </a:br>
              <a:r>
                <a:rPr lang="en-US" sz="1400" b="1" cap="none" spc="0" dirty="0" smtClean="0">
                  <a:ln w="50800"/>
                  <a:solidFill>
                    <a:srgbClr val="003366"/>
                  </a:solidFill>
                  <a:effectLst/>
                </a:rPr>
                <a:t/>
              </a:r>
              <a:br>
                <a:rPr lang="en-US" sz="1400" b="1" cap="none" spc="0" dirty="0" smtClean="0">
                  <a:ln w="50800"/>
                  <a:solidFill>
                    <a:srgbClr val="003366"/>
                  </a:solidFill>
                  <a:effectLst/>
                </a:rPr>
              </a:br>
              <a:r>
                <a:rPr lang="en-US" sz="1400" b="1" cap="none" spc="0" dirty="0" smtClean="0">
                  <a:ln w="50800"/>
                  <a:solidFill>
                    <a:srgbClr val="003366"/>
                  </a:solidFill>
                  <a:effectLst/>
                </a:rPr>
                <a:t>Chains</a:t>
              </a:r>
              <a:endParaRPr lang="en-US" sz="1400" b="1" cap="none" spc="0" dirty="0">
                <a:ln w="50800"/>
                <a:solidFill>
                  <a:srgbClr val="003366"/>
                </a:solidFill>
                <a:effectLst/>
              </a:endParaRPr>
            </a:p>
          </p:txBody>
        </p:sp>
      </p:grpSp>
      <p:grpSp>
        <p:nvGrpSpPr>
          <p:cNvPr id="4" name="Group 1063"/>
          <p:cNvGrpSpPr/>
          <p:nvPr/>
        </p:nvGrpSpPr>
        <p:grpSpPr>
          <a:xfrm>
            <a:off x="3536061" y="4807804"/>
            <a:ext cx="1441833" cy="788893"/>
            <a:chOff x="3048000" y="868680"/>
            <a:chExt cx="1676400" cy="1219200"/>
          </a:xfrm>
        </p:grpSpPr>
        <p:grpSp>
          <p:nvGrpSpPr>
            <p:cNvPr id="5" name="Group 928"/>
            <p:cNvGrpSpPr>
              <a:grpSpLocks/>
            </p:cNvGrpSpPr>
            <p:nvPr/>
          </p:nvGrpSpPr>
          <p:grpSpPr bwMode="auto">
            <a:xfrm>
              <a:off x="3048000" y="990600"/>
              <a:ext cx="1676400" cy="914400"/>
              <a:chOff x="480" y="1200"/>
              <a:chExt cx="4752" cy="2928"/>
            </a:xfrm>
          </p:grpSpPr>
          <p:sp>
            <p:nvSpPr>
              <p:cNvPr id="20624" name="Line 929"/>
              <p:cNvSpPr>
                <a:spLocks noChangeShapeType="1"/>
              </p:cNvSpPr>
              <p:nvPr/>
            </p:nvSpPr>
            <p:spPr bwMode="auto">
              <a:xfrm flipV="1">
                <a:off x="1350" y="1280"/>
                <a:ext cx="2175" cy="24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25" name="Line 930"/>
              <p:cNvSpPr>
                <a:spLocks noChangeShapeType="1"/>
              </p:cNvSpPr>
              <p:nvPr/>
            </p:nvSpPr>
            <p:spPr bwMode="auto">
              <a:xfrm>
                <a:off x="584" y="1432"/>
                <a:ext cx="4648" cy="228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26" name="Line 931"/>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27" name="Line 932"/>
              <p:cNvSpPr>
                <a:spLocks noChangeShapeType="1"/>
              </p:cNvSpPr>
              <p:nvPr/>
            </p:nvSpPr>
            <p:spPr bwMode="auto">
              <a:xfrm flipV="1">
                <a:off x="641" y="1928"/>
                <a:ext cx="4378" cy="9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28" name="Line 933"/>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29" name="Line 934"/>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30" name="Line 935"/>
              <p:cNvSpPr>
                <a:spLocks noChangeShapeType="1"/>
              </p:cNvSpPr>
              <p:nvPr/>
            </p:nvSpPr>
            <p:spPr bwMode="auto">
              <a:xfrm>
                <a:off x="480" y="2132"/>
                <a:ext cx="4580" cy="58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31" name="Line 936"/>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32" name="Freeform 937"/>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0633" name="Freeform 938"/>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0634" name="Freeform 939"/>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0635" name="Freeform 940"/>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0636" name="Oval 941"/>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37" name="Oval 942"/>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38" name="Oval 943"/>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39" name="Oval 944"/>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40" name="Oval 945"/>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41" name="Oval 946"/>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42" name="Oval 947"/>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43" name="Oval 948"/>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44" name="Oval 949"/>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45" name="Oval 950"/>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46" name="Oval 951"/>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47" name="Oval 952"/>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48" name="Oval 953"/>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49" name="Oval 954"/>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50" name="Oval 955"/>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51" name="Oval 956"/>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52" name="Oval 957"/>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53" name="Oval 958"/>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54" name="Oval 959"/>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55" name="Oval 960"/>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56" name="Oval 961"/>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57" name="Oval 962"/>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58" name="Oval 963"/>
              <p:cNvSpPr>
                <a:spLocks noChangeArrowheads="1"/>
              </p:cNvSpPr>
              <p:nvPr/>
            </p:nvSpPr>
            <p:spPr bwMode="auto">
              <a:xfrm rot="21180000" flipH="1">
                <a:off x="1566" y="2632"/>
                <a:ext cx="447" cy="146"/>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659" name="Oval 964"/>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51" name="Rectangle 1050"/>
            <p:cNvSpPr/>
            <p:nvPr/>
          </p:nvSpPr>
          <p:spPr>
            <a:xfrm>
              <a:off x="3124200" y="868680"/>
              <a:ext cx="1371600" cy="1219200"/>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Human</a:t>
              </a:r>
              <a:r>
                <a:rPr lang="en-US" sz="1400" b="1" cap="none" spc="0" dirty="0" smtClean="0">
                  <a:ln w="50800"/>
                  <a:solidFill>
                    <a:srgbClr val="003366"/>
                  </a:solidFill>
                  <a:effectLst/>
                </a:rPr>
                <a:t/>
              </a:r>
              <a:br>
                <a:rPr lang="en-US" sz="1400" b="1" cap="none" spc="0" dirty="0" smtClean="0">
                  <a:ln w="50800"/>
                  <a:solidFill>
                    <a:srgbClr val="003366"/>
                  </a:solidFill>
                  <a:effectLst/>
                </a:rPr>
              </a:br>
              <a:r>
                <a:rPr lang="en-US" sz="1400" b="1" cap="none" spc="0" dirty="0" smtClean="0">
                  <a:ln w="50800"/>
                  <a:solidFill>
                    <a:srgbClr val="003366"/>
                  </a:solidFill>
                  <a:effectLst/>
                </a:rPr>
                <a:t/>
              </a:r>
              <a:br>
                <a:rPr lang="en-US" sz="1400" b="1" cap="none" spc="0" dirty="0" smtClean="0">
                  <a:ln w="50800"/>
                  <a:solidFill>
                    <a:srgbClr val="003366"/>
                  </a:solidFill>
                  <a:effectLst/>
                </a:rPr>
              </a:br>
              <a:r>
                <a:rPr lang="en-US" sz="1400" b="1" cap="none" spc="0" dirty="0" smtClean="0">
                  <a:ln w="50800"/>
                  <a:solidFill>
                    <a:srgbClr val="003366"/>
                  </a:solidFill>
                  <a:effectLst/>
                </a:rPr>
                <a:t>Resources</a:t>
              </a:r>
              <a:endParaRPr lang="en-US" sz="1400" b="1" cap="none" spc="0" dirty="0">
                <a:ln w="50800"/>
                <a:solidFill>
                  <a:srgbClr val="003366"/>
                </a:solidFill>
                <a:effectLst/>
              </a:endParaRPr>
            </a:p>
          </p:txBody>
        </p:sp>
      </p:grpSp>
      <p:grpSp>
        <p:nvGrpSpPr>
          <p:cNvPr id="6" name="Group 1064"/>
          <p:cNvGrpSpPr/>
          <p:nvPr/>
        </p:nvGrpSpPr>
        <p:grpSpPr>
          <a:xfrm>
            <a:off x="2945937" y="2765677"/>
            <a:ext cx="1538623" cy="788893"/>
            <a:chOff x="7010400" y="990600"/>
            <a:chExt cx="1788936" cy="1219200"/>
          </a:xfrm>
        </p:grpSpPr>
        <p:grpSp>
          <p:nvGrpSpPr>
            <p:cNvPr id="7" name="Group 410"/>
            <p:cNvGrpSpPr>
              <a:grpSpLocks/>
            </p:cNvGrpSpPr>
            <p:nvPr/>
          </p:nvGrpSpPr>
          <p:grpSpPr bwMode="auto">
            <a:xfrm>
              <a:off x="7010400" y="1143000"/>
              <a:ext cx="1788936" cy="914400"/>
              <a:chOff x="161" y="1200"/>
              <a:chExt cx="5071" cy="2928"/>
            </a:xfrm>
          </p:grpSpPr>
          <p:sp>
            <p:nvSpPr>
              <p:cNvPr id="21128" name="Line 411"/>
              <p:cNvSpPr>
                <a:spLocks noChangeShapeType="1"/>
              </p:cNvSpPr>
              <p:nvPr/>
            </p:nvSpPr>
            <p:spPr bwMode="auto">
              <a:xfrm flipV="1">
                <a:off x="1475" y="1280"/>
                <a:ext cx="2050" cy="230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129" name="Line 412"/>
              <p:cNvSpPr>
                <a:spLocks noChangeShapeType="1"/>
              </p:cNvSpPr>
              <p:nvPr/>
            </p:nvSpPr>
            <p:spPr bwMode="auto">
              <a:xfrm>
                <a:off x="468" y="1418"/>
                <a:ext cx="4764" cy="230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130" name="Line 413"/>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131" name="Line 414"/>
              <p:cNvSpPr>
                <a:spLocks noChangeShapeType="1"/>
              </p:cNvSpPr>
              <p:nvPr/>
            </p:nvSpPr>
            <p:spPr bwMode="auto">
              <a:xfrm flipV="1">
                <a:off x="161" y="1928"/>
                <a:ext cx="4858" cy="100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132" name="Line 415"/>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133" name="Line 416"/>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134" name="Line 417"/>
              <p:cNvSpPr>
                <a:spLocks noChangeShapeType="1"/>
              </p:cNvSpPr>
              <p:nvPr/>
            </p:nvSpPr>
            <p:spPr bwMode="auto">
              <a:xfrm>
                <a:off x="541" y="2209"/>
                <a:ext cx="4519" cy="506"/>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135" name="Line 418"/>
              <p:cNvSpPr>
                <a:spLocks noChangeShapeType="1"/>
              </p:cNvSpPr>
              <p:nvPr/>
            </p:nvSpPr>
            <p:spPr bwMode="auto">
              <a:xfrm flipV="1">
                <a:off x="726" y="1381"/>
                <a:ext cx="3459" cy="210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136" name="Freeform 419"/>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1137" name="Freeform 420"/>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1138" name="Freeform 421"/>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1139" name="Freeform 422"/>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1140" name="Oval 423"/>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41" name="Oval 424"/>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42" name="Oval 425"/>
              <p:cNvSpPr>
                <a:spLocks noChangeArrowheads="1"/>
              </p:cNvSpPr>
              <p:nvPr/>
            </p:nvSpPr>
            <p:spPr bwMode="auto">
              <a:xfrm rot="21180000">
                <a:off x="1131" y="2233"/>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43" name="Oval 426"/>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44" name="Oval 427"/>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45" name="Oval 428"/>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46" name="Oval 429"/>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47" name="Oval 430"/>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48" name="Oval 431"/>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49" name="Oval 432"/>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50" name="Oval 433"/>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51" name="Oval 434"/>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52" name="Oval 435"/>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53" name="Oval 436"/>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54" name="Oval 437"/>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55" name="Oval 438"/>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56" name="Oval 439"/>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57" name="Oval 440"/>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58" name="Oval 441"/>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59" name="Oval 442"/>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60" name="Oval 443"/>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61" name="Oval 444"/>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62" name="Oval 445"/>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163" name="Oval 446"/>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52" name="Rectangle 1051"/>
            <p:cNvSpPr/>
            <p:nvPr/>
          </p:nvSpPr>
          <p:spPr>
            <a:xfrm>
              <a:off x="7239000" y="990600"/>
              <a:ext cx="1371600" cy="1219200"/>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Facility Design</a:t>
              </a:r>
            </a:p>
            <a:p>
              <a:pPr algn="ctr"/>
              <a:r>
                <a:rPr lang="en-US" sz="1400" b="1" dirty="0" smtClean="0">
                  <a:ln w="50800"/>
                  <a:solidFill>
                    <a:srgbClr val="003366"/>
                  </a:solidFill>
                </a:rPr>
                <a:t>&amp;</a:t>
              </a:r>
              <a:endParaRPr lang="en-US" sz="1400" b="1" dirty="0">
                <a:ln w="50800"/>
                <a:solidFill>
                  <a:srgbClr val="003366"/>
                </a:solidFill>
              </a:endParaRPr>
            </a:p>
            <a:p>
              <a:pPr algn="ctr"/>
              <a:r>
                <a:rPr lang="en-US" sz="1400" b="1" dirty="0" smtClean="0">
                  <a:ln w="50800"/>
                  <a:solidFill>
                    <a:srgbClr val="003366"/>
                  </a:solidFill>
                </a:rPr>
                <a:t>Operations</a:t>
              </a:r>
              <a:endParaRPr lang="en-US" sz="1400" b="1" cap="none" spc="0" dirty="0">
                <a:ln w="50800"/>
                <a:solidFill>
                  <a:srgbClr val="003366"/>
                </a:solidFill>
                <a:effectLst/>
              </a:endParaRPr>
            </a:p>
          </p:txBody>
        </p:sp>
      </p:grpSp>
      <p:grpSp>
        <p:nvGrpSpPr>
          <p:cNvPr id="8" name="Group 1065"/>
          <p:cNvGrpSpPr/>
          <p:nvPr/>
        </p:nvGrpSpPr>
        <p:grpSpPr>
          <a:xfrm>
            <a:off x="2" y="2787998"/>
            <a:ext cx="1605376" cy="731279"/>
            <a:chOff x="7924800" y="2346345"/>
            <a:chExt cx="1866548" cy="1130157"/>
          </a:xfrm>
        </p:grpSpPr>
        <p:grpSp>
          <p:nvGrpSpPr>
            <p:cNvPr id="9" name="Group 595"/>
            <p:cNvGrpSpPr>
              <a:grpSpLocks/>
            </p:cNvGrpSpPr>
            <p:nvPr/>
          </p:nvGrpSpPr>
          <p:grpSpPr bwMode="auto">
            <a:xfrm>
              <a:off x="7924800" y="2438400"/>
              <a:ext cx="1866548" cy="949065"/>
              <a:chOff x="-84" y="1147"/>
              <a:chExt cx="5291" cy="3039"/>
            </a:xfrm>
          </p:grpSpPr>
          <p:sp>
            <p:nvSpPr>
              <p:cNvPr id="20948" name="Line 596"/>
              <p:cNvSpPr>
                <a:spLocks noChangeShapeType="1"/>
              </p:cNvSpPr>
              <p:nvPr/>
            </p:nvSpPr>
            <p:spPr bwMode="auto">
              <a:xfrm flipV="1">
                <a:off x="1058" y="1280"/>
                <a:ext cx="2467" cy="27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49" name="Line 597"/>
              <p:cNvSpPr>
                <a:spLocks noChangeShapeType="1"/>
              </p:cNvSpPr>
              <p:nvPr/>
            </p:nvSpPr>
            <p:spPr bwMode="auto">
              <a:xfrm>
                <a:off x="358" y="1313"/>
                <a:ext cx="4849" cy="24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50" name="Line 598"/>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51" name="Line 599"/>
              <p:cNvSpPr>
                <a:spLocks noChangeShapeType="1"/>
              </p:cNvSpPr>
              <p:nvPr/>
            </p:nvSpPr>
            <p:spPr bwMode="auto">
              <a:xfrm flipV="1">
                <a:off x="297" y="1928"/>
                <a:ext cx="4722" cy="96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52" name="Line 600"/>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53" name="Line 601"/>
              <p:cNvSpPr>
                <a:spLocks noChangeShapeType="1"/>
              </p:cNvSpPr>
              <p:nvPr/>
            </p:nvSpPr>
            <p:spPr bwMode="auto">
              <a:xfrm>
                <a:off x="1304" y="1147"/>
                <a:ext cx="2742" cy="275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54" name="Line 602"/>
              <p:cNvSpPr>
                <a:spLocks noChangeShapeType="1"/>
              </p:cNvSpPr>
              <p:nvPr/>
            </p:nvSpPr>
            <p:spPr bwMode="auto">
              <a:xfrm>
                <a:off x="-84" y="2049"/>
                <a:ext cx="5144" cy="666"/>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55" name="Line 603"/>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56" name="Freeform 604"/>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0957" name="Freeform 605"/>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0958" name="Freeform 606"/>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0959" name="Freeform 607"/>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0960" name="Oval 608"/>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61" name="Oval 609"/>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62" name="Oval 610"/>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63" name="Oval 611"/>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64" name="Oval 612"/>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65" name="Oval 613"/>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66" name="Oval 614"/>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67" name="Oval 615"/>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68" name="Oval 616"/>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69" name="Oval 617"/>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70" name="Oval 618"/>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71" name="Oval 619"/>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72" name="Oval 620"/>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73" name="Oval 621"/>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74" name="Oval 622"/>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75" name="Oval 623"/>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76" name="Oval 624"/>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77" name="Oval 625"/>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78" name="Oval 626"/>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79" name="Oval 627"/>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80" name="Oval 628"/>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81" name="Oval 629"/>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82" name="Oval 630"/>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83" name="Oval 631"/>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1085" name="Oval 626"/>
              <p:cNvSpPr>
                <a:spLocks noChangeArrowheads="1"/>
              </p:cNvSpPr>
              <p:nvPr/>
            </p:nvSpPr>
            <p:spPr bwMode="auto">
              <a:xfrm rot="21180000">
                <a:off x="1967" y="4054"/>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1086" name="Oval 626"/>
              <p:cNvSpPr>
                <a:spLocks noChangeArrowheads="1"/>
              </p:cNvSpPr>
              <p:nvPr/>
            </p:nvSpPr>
            <p:spPr bwMode="auto">
              <a:xfrm rot="21180000">
                <a:off x="2139" y="3694"/>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1087" name="Oval 608"/>
              <p:cNvSpPr>
                <a:spLocks noChangeArrowheads="1"/>
              </p:cNvSpPr>
              <p:nvPr/>
            </p:nvSpPr>
            <p:spPr bwMode="auto">
              <a:xfrm rot="21180000">
                <a:off x="986" y="3236"/>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53" name="Rectangle 1052"/>
            <p:cNvSpPr/>
            <p:nvPr/>
          </p:nvSpPr>
          <p:spPr>
            <a:xfrm>
              <a:off x="8065931" y="2346345"/>
              <a:ext cx="1600201" cy="1130157"/>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Logistics</a:t>
              </a:r>
            </a:p>
            <a:p>
              <a:pPr algn="ctr"/>
              <a:endParaRPr lang="en-US" sz="1400" b="1" dirty="0">
                <a:ln w="50800"/>
                <a:solidFill>
                  <a:srgbClr val="003366"/>
                </a:solidFill>
              </a:endParaRPr>
            </a:p>
            <a:p>
              <a:pPr algn="ctr"/>
              <a:r>
                <a:rPr lang="en-US" sz="1400" b="1" dirty="0" smtClean="0">
                  <a:ln w="50800"/>
                  <a:solidFill>
                    <a:srgbClr val="003366"/>
                  </a:solidFill>
                </a:rPr>
                <a:t>Management</a:t>
              </a:r>
              <a:endParaRPr lang="en-US" sz="1400" b="1" cap="none" spc="0" dirty="0">
                <a:ln w="50800"/>
                <a:solidFill>
                  <a:srgbClr val="003366"/>
                </a:solidFill>
                <a:effectLst/>
              </a:endParaRPr>
            </a:p>
          </p:txBody>
        </p:sp>
      </p:grpSp>
      <p:grpSp>
        <p:nvGrpSpPr>
          <p:cNvPr id="10" name="Group 1066"/>
          <p:cNvGrpSpPr/>
          <p:nvPr/>
        </p:nvGrpSpPr>
        <p:grpSpPr>
          <a:xfrm>
            <a:off x="3130167" y="3803975"/>
            <a:ext cx="1441833" cy="797171"/>
            <a:chOff x="8839200" y="3967622"/>
            <a:chExt cx="1676400" cy="1231990"/>
          </a:xfrm>
        </p:grpSpPr>
        <p:grpSp>
          <p:nvGrpSpPr>
            <p:cNvPr id="11" name="Group 632"/>
            <p:cNvGrpSpPr>
              <a:grpSpLocks/>
            </p:cNvGrpSpPr>
            <p:nvPr/>
          </p:nvGrpSpPr>
          <p:grpSpPr bwMode="auto">
            <a:xfrm>
              <a:off x="8839200" y="4114800"/>
              <a:ext cx="1676400" cy="914400"/>
              <a:chOff x="480" y="1200"/>
              <a:chExt cx="4752" cy="2928"/>
            </a:xfrm>
          </p:grpSpPr>
          <p:sp>
            <p:nvSpPr>
              <p:cNvPr id="20912" name="Line 633"/>
              <p:cNvSpPr>
                <a:spLocks noChangeShapeType="1"/>
              </p:cNvSpPr>
              <p:nvPr/>
            </p:nvSpPr>
            <p:spPr bwMode="auto">
              <a:xfrm flipV="1">
                <a:off x="1350" y="1280"/>
                <a:ext cx="2175" cy="24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13" name="Line 634"/>
              <p:cNvSpPr>
                <a:spLocks noChangeShapeType="1"/>
              </p:cNvSpPr>
              <p:nvPr/>
            </p:nvSpPr>
            <p:spPr bwMode="auto">
              <a:xfrm>
                <a:off x="584" y="1432"/>
                <a:ext cx="4648" cy="228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14" name="Line 635"/>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15" name="Line 636"/>
              <p:cNvSpPr>
                <a:spLocks noChangeShapeType="1"/>
              </p:cNvSpPr>
              <p:nvPr/>
            </p:nvSpPr>
            <p:spPr bwMode="auto">
              <a:xfrm flipV="1">
                <a:off x="641" y="1928"/>
                <a:ext cx="4378" cy="9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16" name="Line 637"/>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17" name="Line 638"/>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18" name="Line 639"/>
              <p:cNvSpPr>
                <a:spLocks noChangeShapeType="1"/>
              </p:cNvSpPr>
              <p:nvPr/>
            </p:nvSpPr>
            <p:spPr bwMode="auto">
              <a:xfrm>
                <a:off x="480" y="2132"/>
                <a:ext cx="4580" cy="58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19" name="Line 640"/>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20" name="Freeform 641"/>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0921" name="Freeform 642"/>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0922" name="Freeform 643"/>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0923" name="Freeform 644"/>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0924" name="Oval 645"/>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25" name="Oval 646"/>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26" name="Oval 647"/>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27" name="Oval 648"/>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28" name="Oval 649"/>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29" name="Oval 650"/>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30" name="Oval 651"/>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31" name="Oval 652"/>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32" name="Oval 653"/>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33" name="Oval 654"/>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34" name="Oval 655"/>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35" name="Oval 656"/>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36" name="Oval 657"/>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37" name="Oval 658"/>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38" name="Oval 659"/>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39" name="Oval 660"/>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40" name="Oval 661"/>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41" name="Oval 662"/>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42" name="Oval 663"/>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43" name="Oval 664"/>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44" name="Oval 665"/>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45" name="Oval 666"/>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46" name="Oval 667"/>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47" name="Oval 668"/>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54" name="Rectangle 1053"/>
            <p:cNvSpPr/>
            <p:nvPr/>
          </p:nvSpPr>
          <p:spPr>
            <a:xfrm>
              <a:off x="8858922" y="3967622"/>
              <a:ext cx="1600200" cy="1231990"/>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Health &amp; Safety</a:t>
              </a:r>
            </a:p>
            <a:p>
              <a:pPr algn="ctr"/>
              <a:endParaRPr lang="en-US" sz="1400" b="1" dirty="0" smtClean="0">
                <a:ln w="50800"/>
                <a:solidFill>
                  <a:srgbClr val="003366"/>
                </a:solidFill>
              </a:endParaRPr>
            </a:p>
            <a:p>
              <a:pPr algn="ctr"/>
              <a:r>
                <a:rPr lang="en-US" sz="1400" b="1" dirty="0" smtClean="0">
                  <a:ln w="50800"/>
                  <a:solidFill>
                    <a:srgbClr val="003366"/>
                  </a:solidFill>
                </a:rPr>
                <a:t>Management</a:t>
              </a:r>
              <a:endParaRPr lang="en-US" sz="1400" b="1" cap="none" spc="0" dirty="0">
                <a:ln w="50800"/>
                <a:solidFill>
                  <a:srgbClr val="003366"/>
                </a:solidFill>
                <a:effectLst/>
              </a:endParaRPr>
            </a:p>
          </p:txBody>
        </p:sp>
      </p:grpSp>
      <p:grpSp>
        <p:nvGrpSpPr>
          <p:cNvPr id="12" name="Group 1074"/>
          <p:cNvGrpSpPr/>
          <p:nvPr/>
        </p:nvGrpSpPr>
        <p:grpSpPr>
          <a:xfrm>
            <a:off x="148076" y="5215712"/>
            <a:ext cx="1175900" cy="838200"/>
            <a:chOff x="-1219200" y="5257800"/>
            <a:chExt cx="1676400" cy="1295400"/>
          </a:xfrm>
        </p:grpSpPr>
        <p:grpSp>
          <p:nvGrpSpPr>
            <p:cNvPr id="13" name="Group 114"/>
            <p:cNvGrpSpPr>
              <a:grpSpLocks/>
            </p:cNvGrpSpPr>
            <p:nvPr/>
          </p:nvGrpSpPr>
          <p:grpSpPr bwMode="auto">
            <a:xfrm>
              <a:off x="-1219200" y="5410200"/>
              <a:ext cx="1676400" cy="914400"/>
              <a:chOff x="480" y="1200"/>
              <a:chExt cx="4752" cy="2928"/>
            </a:xfrm>
          </p:grpSpPr>
          <p:sp>
            <p:nvSpPr>
              <p:cNvPr id="21416" name="Line 115"/>
              <p:cNvSpPr>
                <a:spLocks noChangeShapeType="1"/>
              </p:cNvSpPr>
              <p:nvPr/>
            </p:nvSpPr>
            <p:spPr bwMode="auto">
              <a:xfrm flipV="1">
                <a:off x="1350" y="1280"/>
                <a:ext cx="2175" cy="24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17" name="Line 116"/>
              <p:cNvSpPr>
                <a:spLocks noChangeShapeType="1"/>
              </p:cNvSpPr>
              <p:nvPr/>
            </p:nvSpPr>
            <p:spPr bwMode="auto">
              <a:xfrm>
                <a:off x="584" y="1432"/>
                <a:ext cx="4648" cy="228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18" name="Line 117"/>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19" name="Line 118"/>
              <p:cNvSpPr>
                <a:spLocks noChangeShapeType="1"/>
              </p:cNvSpPr>
              <p:nvPr/>
            </p:nvSpPr>
            <p:spPr bwMode="auto">
              <a:xfrm flipV="1">
                <a:off x="641" y="1928"/>
                <a:ext cx="4378" cy="9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20" name="Line 119"/>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21" name="Line 120"/>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22" name="Line 121"/>
              <p:cNvSpPr>
                <a:spLocks noChangeShapeType="1"/>
              </p:cNvSpPr>
              <p:nvPr/>
            </p:nvSpPr>
            <p:spPr bwMode="auto">
              <a:xfrm>
                <a:off x="480" y="2132"/>
                <a:ext cx="4580" cy="58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23" name="Line 122"/>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24" name="Freeform 123"/>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1425" name="Freeform 124"/>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1426" name="Freeform 125"/>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1427" name="Freeform 126"/>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1428" name="Oval 127"/>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29" name="Oval 128"/>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30" name="Oval 129"/>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31" name="Oval 130"/>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32" name="Oval 131"/>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33" name="Oval 132"/>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34" name="Oval 133"/>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35" name="Oval 134"/>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36" name="Oval 135"/>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37" name="Oval 136"/>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38" name="Oval 137"/>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39" name="Oval 138"/>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40" name="Oval 139"/>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41" name="Oval 140"/>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42" name="Oval 141"/>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43" name="Oval 142"/>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44" name="Oval 143"/>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45" name="Oval 144"/>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46" name="Oval 145"/>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47" name="Oval 146"/>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48" name="Oval 147"/>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49" name="Oval 148"/>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50" name="Oval 149"/>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51" name="Oval 150"/>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55" name="Rectangle 1054"/>
            <p:cNvSpPr/>
            <p:nvPr/>
          </p:nvSpPr>
          <p:spPr>
            <a:xfrm>
              <a:off x="-1219200" y="5257800"/>
              <a:ext cx="1600200" cy="1295400"/>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Information </a:t>
              </a:r>
            </a:p>
            <a:p>
              <a:pPr algn="ctr"/>
              <a:endParaRPr lang="en-US" sz="1400" b="1" dirty="0" smtClean="0">
                <a:ln w="50800"/>
                <a:solidFill>
                  <a:srgbClr val="003366"/>
                </a:solidFill>
              </a:endParaRPr>
            </a:p>
            <a:p>
              <a:pPr algn="ctr"/>
              <a:r>
                <a:rPr lang="en-US" sz="1400" b="1" dirty="0" smtClean="0">
                  <a:ln w="50800"/>
                  <a:solidFill>
                    <a:srgbClr val="003366"/>
                  </a:solidFill>
                </a:rPr>
                <a:t>Systems</a:t>
              </a:r>
              <a:endParaRPr lang="en-US" sz="1400" b="1" cap="none" spc="0" dirty="0">
                <a:ln w="50800"/>
                <a:solidFill>
                  <a:srgbClr val="003366"/>
                </a:solidFill>
                <a:effectLst/>
              </a:endParaRPr>
            </a:p>
          </p:txBody>
        </p:sp>
      </p:grpSp>
      <p:grpSp>
        <p:nvGrpSpPr>
          <p:cNvPr id="14" name="Group 1068"/>
          <p:cNvGrpSpPr/>
          <p:nvPr/>
        </p:nvGrpSpPr>
        <p:grpSpPr>
          <a:xfrm>
            <a:off x="1352550" y="4498369"/>
            <a:ext cx="1237336" cy="776670"/>
            <a:chOff x="8305800" y="5562600"/>
            <a:chExt cx="1676400" cy="1200308"/>
          </a:xfrm>
        </p:grpSpPr>
        <p:grpSp>
          <p:nvGrpSpPr>
            <p:cNvPr id="15" name="Group 817"/>
            <p:cNvGrpSpPr>
              <a:grpSpLocks/>
            </p:cNvGrpSpPr>
            <p:nvPr/>
          </p:nvGrpSpPr>
          <p:grpSpPr bwMode="auto">
            <a:xfrm>
              <a:off x="8305800" y="5562600"/>
              <a:ext cx="1676400" cy="1090222"/>
              <a:chOff x="480" y="637"/>
              <a:chExt cx="4752" cy="3491"/>
            </a:xfrm>
          </p:grpSpPr>
          <p:sp>
            <p:nvSpPr>
              <p:cNvPr id="20732" name="Line 818"/>
              <p:cNvSpPr>
                <a:spLocks noChangeShapeType="1"/>
              </p:cNvSpPr>
              <p:nvPr/>
            </p:nvSpPr>
            <p:spPr bwMode="auto">
              <a:xfrm flipV="1">
                <a:off x="1350" y="637"/>
                <a:ext cx="2653" cy="308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33" name="Line 819"/>
              <p:cNvSpPr>
                <a:spLocks noChangeShapeType="1"/>
              </p:cNvSpPr>
              <p:nvPr/>
            </p:nvSpPr>
            <p:spPr bwMode="auto">
              <a:xfrm>
                <a:off x="584" y="1432"/>
                <a:ext cx="4648" cy="228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34" name="Line 820"/>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35" name="Line 821"/>
              <p:cNvSpPr>
                <a:spLocks noChangeShapeType="1"/>
              </p:cNvSpPr>
              <p:nvPr/>
            </p:nvSpPr>
            <p:spPr bwMode="auto">
              <a:xfrm flipV="1">
                <a:off x="641" y="1928"/>
                <a:ext cx="4378" cy="9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36" name="Line 822"/>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37" name="Line 823"/>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38" name="Line 824"/>
              <p:cNvSpPr>
                <a:spLocks noChangeShapeType="1"/>
              </p:cNvSpPr>
              <p:nvPr/>
            </p:nvSpPr>
            <p:spPr bwMode="auto">
              <a:xfrm>
                <a:off x="480" y="2132"/>
                <a:ext cx="4580" cy="58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39" name="Line 825"/>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40" name="Freeform 826"/>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0741" name="Freeform 827"/>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0742" name="Freeform 828"/>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0743" name="Freeform 829"/>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0744" name="Oval 830"/>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45" name="Oval 831"/>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46" name="Oval 832"/>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47" name="Oval 833"/>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48" name="Oval 834"/>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49" name="Oval 835"/>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50" name="Oval 836"/>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51" name="Oval 837"/>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52" name="Oval 838"/>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53" name="Oval 839"/>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54" name="Oval 840"/>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55" name="Oval 841"/>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56" name="Oval 842"/>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57" name="Oval 843"/>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58" name="Oval 844"/>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59" name="Oval 845"/>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60" name="Oval 846"/>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61" name="Oval 847"/>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62" name="Oval 848"/>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63" name="Oval 849"/>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64" name="Oval 850"/>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65" name="Oval 851"/>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66" name="Oval 852"/>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67" name="Oval 853"/>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56" name="Rectangle 1055"/>
            <p:cNvSpPr/>
            <p:nvPr/>
          </p:nvSpPr>
          <p:spPr>
            <a:xfrm>
              <a:off x="8343900" y="5638800"/>
              <a:ext cx="1600200" cy="1124108"/>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Customer  </a:t>
              </a:r>
            </a:p>
            <a:p>
              <a:pPr algn="ctr"/>
              <a:endParaRPr lang="en-US" sz="1400" b="1" dirty="0" smtClean="0">
                <a:ln w="50800"/>
                <a:solidFill>
                  <a:srgbClr val="003366"/>
                </a:solidFill>
              </a:endParaRPr>
            </a:p>
            <a:p>
              <a:pPr algn="ctr"/>
              <a:r>
                <a:rPr lang="en-US" sz="1400" b="1" dirty="0" smtClean="0">
                  <a:ln w="50800"/>
                  <a:solidFill>
                    <a:srgbClr val="003366"/>
                  </a:solidFill>
                </a:rPr>
                <a:t>Relations</a:t>
              </a:r>
              <a:endParaRPr lang="en-US" sz="1400" b="1" cap="none" spc="0" dirty="0">
                <a:ln w="50800"/>
                <a:solidFill>
                  <a:srgbClr val="003366"/>
                </a:solidFill>
                <a:effectLst/>
              </a:endParaRPr>
            </a:p>
          </p:txBody>
        </p:sp>
      </p:grpSp>
      <p:grpSp>
        <p:nvGrpSpPr>
          <p:cNvPr id="16" name="Group 1069"/>
          <p:cNvGrpSpPr/>
          <p:nvPr/>
        </p:nvGrpSpPr>
        <p:grpSpPr>
          <a:xfrm>
            <a:off x="1672119" y="3660146"/>
            <a:ext cx="1703984" cy="755970"/>
            <a:chOff x="5486400" y="5562600"/>
            <a:chExt cx="1981200" cy="1168317"/>
          </a:xfrm>
        </p:grpSpPr>
        <p:grpSp>
          <p:nvGrpSpPr>
            <p:cNvPr id="17" name="Group 558"/>
            <p:cNvGrpSpPr>
              <a:grpSpLocks/>
            </p:cNvGrpSpPr>
            <p:nvPr/>
          </p:nvGrpSpPr>
          <p:grpSpPr bwMode="auto">
            <a:xfrm>
              <a:off x="5486400" y="5562600"/>
              <a:ext cx="1922639" cy="1091783"/>
              <a:chOff x="-218" y="632"/>
              <a:chExt cx="5450" cy="3496"/>
            </a:xfrm>
          </p:grpSpPr>
          <p:sp>
            <p:nvSpPr>
              <p:cNvPr id="20984" name="Line 559"/>
              <p:cNvSpPr>
                <a:spLocks noChangeShapeType="1"/>
              </p:cNvSpPr>
              <p:nvPr/>
            </p:nvSpPr>
            <p:spPr bwMode="auto">
              <a:xfrm flipV="1">
                <a:off x="1350" y="1280"/>
                <a:ext cx="2175" cy="24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85" name="Line 560"/>
              <p:cNvSpPr>
                <a:spLocks noChangeShapeType="1"/>
              </p:cNvSpPr>
              <p:nvPr/>
            </p:nvSpPr>
            <p:spPr bwMode="auto">
              <a:xfrm>
                <a:off x="875" y="1575"/>
                <a:ext cx="4357" cy="2146"/>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86" name="Line 561"/>
              <p:cNvSpPr>
                <a:spLocks noChangeShapeType="1"/>
              </p:cNvSpPr>
              <p:nvPr/>
            </p:nvSpPr>
            <p:spPr bwMode="auto">
              <a:xfrm>
                <a:off x="2190" y="632"/>
                <a:ext cx="675" cy="31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87" name="Line 562"/>
              <p:cNvSpPr>
                <a:spLocks noChangeShapeType="1"/>
              </p:cNvSpPr>
              <p:nvPr/>
            </p:nvSpPr>
            <p:spPr bwMode="auto">
              <a:xfrm flipV="1">
                <a:off x="-194" y="1928"/>
                <a:ext cx="5213" cy="1091"/>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88" name="Line 563"/>
              <p:cNvSpPr>
                <a:spLocks noChangeShapeType="1"/>
              </p:cNvSpPr>
              <p:nvPr/>
            </p:nvSpPr>
            <p:spPr bwMode="auto">
              <a:xfrm flipH="1">
                <a:off x="2043" y="979"/>
                <a:ext cx="896" cy="314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89" name="Line 564"/>
              <p:cNvSpPr>
                <a:spLocks noChangeShapeType="1"/>
              </p:cNvSpPr>
              <p:nvPr/>
            </p:nvSpPr>
            <p:spPr bwMode="auto">
              <a:xfrm>
                <a:off x="1207" y="1006"/>
                <a:ext cx="2839" cy="2894"/>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90" name="Line 565"/>
              <p:cNvSpPr>
                <a:spLocks noChangeShapeType="1"/>
              </p:cNvSpPr>
              <p:nvPr/>
            </p:nvSpPr>
            <p:spPr bwMode="auto">
              <a:xfrm>
                <a:off x="-218" y="2033"/>
                <a:ext cx="5278" cy="68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91" name="Line 566"/>
              <p:cNvSpPr>
                <a:spLocks noChangeShapeType="1"/>
              </p:cNvSpPr>
              <p:nvPr/>
            </p:nvSpPr>
            <p:spPr bwMode="auto">
              <a:xfrm flipV="1">
                <a:off x="3" y="1381"/>
                <a:ext cx="4182" cy="249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992" name="Freeform 567"/>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0993" name="Freeform 568"/>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0994" name="Freeform 569"/>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0995" name="Freeform 570"/>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0996" name="Oval 571"/>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97" name="Oval 572"/>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98" name="Oval 573"/>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99" name="Oval 574"/>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00" name="Oval 575"/>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01" name="Oval 576"/>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02" name="Oval 577"/>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03" name="Oval 578"/>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04" name="Oval 579"/>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05" name="Oval 580"/>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06" name="Oval 581"/>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07" name="Oval 582"/>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08" name="Oval 583"/>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09" name="Oval 584"/>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10" name="Oval 585"/>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11" name="Oval 586"/>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12" name="Oval 587"/>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13" name="Oval 588"/>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14" name="Oval 589"/>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15" name="Oval 590"/>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16" name="Oval 591"/>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17" name="Oval 592"/>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18" name="Oval 593"/>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019" name="Oval 594"/>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57" name="Rectangle 1056"/>
            <p:cNvSpPr/>
            <p:nvPr/>
          </p:nvSpPr>
          <p:spPr>
            <a:xfrm>
              <a:off x="5562600" y="5638800"/>
              <a:ext cx="1905000" cy="1092117"/>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Environmental</a:t>
              </a:r>
            </a:p>
            <a:p>
              <a:pPr algn="ctr"/>
              <a:endParaRPr lang="en-US" sz="1400" b="1" dirty="0" smtClean="0">
                <a:ln w="50800"/>
                <a:solidFill>
                  <a:srgbClr val="003366"/>
                </a:solidFill>
              </a:endParaRPr>
            </a:p>
            <a:p>
              <a:pPr algn="ctr"/>
              <a:r>
                <a:rPr lang="en-US" sz="1400" b="1" dirty="0" smtClean="0">
                  <a:ln w="50800"/>
                  <a:solidFill>
                    <a:srgbClr val="003366"/>
                  </a:solidFill>
                </a:rPr>
                <a:t>Regulations</a:t>
              </a:r>
              <a:endParaRPr lang="en-US" sz="1400" b="1" cap="none" spc="0" dirty="0">
                <a:ln w="50800"/>
                <a:solidFill>
                  <a:srgbClr val="003366"/>
                </a:solidFill>
                <a:effectLst/>
              </a:endParaRPr>
            </a:p>
          </p:txBody>
        </p:sp>
      </p:grpSp>
      <p:grpSp>
        <p:nvGrpSpPr>
          <p:cNvPr id="18" name="Group 1072"/>
          <p:cNvGrpSpPr/>
          <p:nvPr/>
        </p:nvGrpSpPr>
        <p:grpSpPr>
          <a:xfrm>
            <a:off x="2367513" y="4595551"/>
            <a:ext cx="1347238" cy="732426"/>
            <a:chOff x="1371600" y="5791200"/>
            <a:chExt cx="1905000" cy="1219200"/>
          </a:xfrm>
        </p:grpSpPr>
        <p:grpSp>
          <p:nvGrpSpPr>
            <p:cNvPr id="19" name="Group 854"/>
            <p:cNvGrpSpPr>
              <a:grpSpLocks/>
            </p:cNvGrpSpPr>
            <p:nvPr/>
          </p:nvGrpSpPr>
          <p:grpSpPr bwMode="auto">
            <a:xfrm>
              <a:off x="1524000" y="5943600"/>
              <a:ext cx="1676400" cy="914400"/>
              <a:chOff x="480" y="1200"/>
              <a:chExt cx="4752" cy="2928"/>
            </a:xfrm>
          </p:grpSpPr>
          <p:sp>
            <p:nvSpPr>
              <p:cNvPr id="20696" name="Line 855"/>
              <p:cNvSpPr>
                <a:spLocks noChangeShapeType="1"/>
              </p:cNvSpPr>
              <p:nvPr/>
            </p:nvSpPr>
            <p:spPr bwMode="auto">
              <a:xfrm flipV="1">
                <a:off x="1350" y="1280"/>
                <a:ext cx="2175" cy="24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97" name="Line 856"/>
              <p:cNvSpPr>
                <a:spLocks noChangeShapeType="1"/>
              </p:cNvSpPr>
              <p:nvPr/>
            </p:nvSpPr>
            <p:spPr bwMode="auto">
              <a:xfrm>
                <a:off x="584" y="1432"/>
                <a:ext cx="4648" cy="228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98" name="Line 857"/>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699" name="Line 858"/>
              <p:cNvSpPr>
                <a:spLocks noChangeShapeType="1"/>
              </p:cNvSpPr>
              <p:nvPr/>
            </p:nvSpPr>
            <p:spPr bwMode="auto">
              <a:xfrm flipV="1">
                <a:off x="641" y="1928"/>
                <a:ext cx="4378" cy="9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00" name="Line 859"/>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01" name="Line 860"/>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02" name="Line 861"/>
              <p:cNvSpPr>
                <a:spLocks noChangeShapeType="1"/>
              </p:cNvSpPr>
              <p:nvPr/>
            </p:nvSpPr>
            <p:spPr bwMode="auto">
              <a:xfrm>
                <a:off x="480" y="2132"/>
                <a:ext cx="4580" cy="58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03" name="Line 862"/>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704" name="Freeform 863"/>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0705" name="Freeform 864"/>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0706" name="Freeform 865"/>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0707" name="Freeform 866"/>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0708" name="Oval 867"/>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09" name="Oval 868"/>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10" name="Oval 869"/>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11" name="Oval 870"/>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12" name="Oval 871"/>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13" name="Oval 872"/>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14" name="Oval 873"/>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15" name="Oval 874"/>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16" name="Oval 875"/>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17" name="Oval 876"/>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18" name="Oval 877"/>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19" name="Oval 878"/>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20" name="Oval 879"/>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21" name="Oval 880"/>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22" name="Oval 881"/>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23" name="Oval 882"/>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24" name="Oval 883"/>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25" name="Oval 884"/>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26" name="Oval 885"/>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27" name="Oval 886"/>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28" name="Oval 887"/>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29" name="Oval 888"/>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30" name="Oval 889"/>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731" name="Oval 890"/>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58" name="Rectangle 1057"/>
            <p:cNvSpPr/>
            <p:nvPr/>
          </p:nvSpPr>
          <p:spPr>
            <a:xfrm>
              <a:off x="1371600" y="5791200"/>
              <a:ext cx="1905000" cy="1219200"/>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Technology</a:t>
              </a:r>
            </a:p>
            <a:p>
              <a:pPr algn="ctr"/>
              <a:endParaRPr lang="en-US" sz="1400" b="1" dirty="0" smtClean="0">
                <a:ln w="50800"/>
                <a:solidFill>
                  <a:srgbClr val="003366"/>
                </a:solidFill>
              </a:endParaRPr>
            </a:p>
            <a:p>
              <a:pPr algn="ctr"/>
              <a:r>
                <a:rPr lang="en-US" sz="1400" b="1" dirty="0" smtClean="0">
                  <a:ln w="50800"/>
                  <a:solidFill>
                    <a:srgbClr val="003366"/>
                  </a:solidFill>
                </a:rPr>
                <a:t>Improvement</a:t>
              </a:r>
              <a:endParaRPr lang="en-US" sz="1400" b="1" cap="none" spc="0" dirty="0">
                <a:ln w="50800"/>
                <a:solidFill>
                  <a:srgbClr val="003366"/>
                </a:solidFill>
                <a:effectLst/>
              </a:endParaRPr>
            </a:p>
          </p:txBody>
        </p:sp>
      </p:grpSp>
      <p:grpSp>
        <p:nvGrpSpPr>
          <p:cNvPr id="20" name="Group 1073"/>
          <p:cNvGrpSpPr/>
          <p:nvPr/>
        </p:nvGrpSpPr>
        <p:grpSpPr>
          <a:xfrm>
            <a:off x="9525" y="4333875"/>
            <a:ext cx="1352550" cy="721047"/>
            <a:chOff x="240289" y="4753053"/>
            <a:chExt cx="1740911" cy="1114347"/>
          </a:xfrm>
        </p:grpSpPr>
        <p:grpSp>
          <p:nvGrpSpPr>
            <p:cNvPr id="21" name="Group 77"/>
            <p:cNvGrpSpPr>
              <a:grpSpLocks/>
            </p:cNvGrpSpPr>
            <p:nvPr/>
          </p:nvGrpSpPr>
          <p:grpSpPr bwMode="auto">
            <a:xfrm>
              <a:off x="304800" y="4800600"/>
              <a:ext cx="1676400" cy="914400"/>
              <a:chOff x="480" y="1200"/>
              <a:chExt cx="4752" cy="2928"/>
            </a:xfrm>
          </p:grpSpPr>
          <p:sp>
            <p:nvSpPr>
              <p:cNvPr id="21452" name="Line 78"/>
              <p:cNvSpPr>
                <a:spLocks noChangeShapeType="1"/>
              </p:cNvSpPr>
              <p:nvPr/>
            </p:nvSpPr>
            <p:spPr bwMode="auto">
              <a:xfrm flipV="1">
                <a:off x="1350" y="1280"/>
                <a:ext cx="2175" cy="24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53" name="Line 79"/>
              <p:cNvSpPr>
                <a:spLocks noChangeShapeType="1"/>
              </p:cNvSpPr>
              <p:nvPr/>
            </p:nvSpPr>
            <p:spPr bwMode="auto">
              <a:xfrm>
                <a:off x="584" y="1432"/>
                <a:ext cx="4648" cy="228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54" name="Line 80"/>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55" name="Line 81"/>
              <p:cNvSpPr>
                <a:spLocks noChangeShapeType="1"/>
              </p:cNvSpPr>
              <p:nvPr/>
            </p:nvSpPr>
            <p:spPr bwMode="auto">
              <a:xfrm flipV="1">
                <a:off x="641" y="1928"/>
                <a:ext cx="4378" cy="9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56" name="Line 82"/>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57" name="Line 83"/>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58" name="Line 84"/>
              <p:cNvSpPr>
                <a:spLocks noChangeShapeType="1"/>
              </p:cNvSpPr>
              <p:nvPr/>
            </p:nvSpPr>
            <p:spPr bwMode="auto">
              <a:xfrm>
                <a:off x="480" y="2132"/>
                <a:ext cx="4580" cy="58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59" name="Line 85"/>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1460" name="Freeform 86"/>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1461" name="Freeform 87"/>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1462" name="Freeform 88"/>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1463" name="Freeform 89"/>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1464" name="Oval 90"/>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65" name="Oval 91"/>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66" name="Oval 92"/>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67" name="Oval 93"/>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68" name="Oval 94"/>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69" name="Oval 95"/>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70" name="Oval 96"/>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71" name="Oval 97"/>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72" name="Oval 98"/>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73" name="Oval 99"/>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74" name="Oval 100"/>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75" name="Oval 101"/>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76" name="Oval 102"/>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77" name="Oval 103"/>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78" name="Oval 104"/>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79" name="Oval 105"/>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80" name="Oval 106"/>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81" name="Oval 107"/>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82" name="Oval 108"/>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83" name="Oval 109"/>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84" name="Oval 110"/>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85" name="Oval 111"/>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86" name="Oval 112"/>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1487" name="Oval 113"/>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59" name="Rectangle 1058"/>
            <p:cNvSpPr/>
            <p:nvPr/>
          </p:nvSpPr>
          <p:spPr>
            <a:xfrm>
              <a:off x="240289" y="4753053"/>
              <a:ext cx="1630572" cy="1114347"/>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Risk</a:t>
              </a:r>
            </a:p>
            <a:p>
              <a:pPr algn="ctr"/>
              <a:endParaRPr lang="en-US" sz="1400" b="1" dirty="0" smtClean="0">
                <a:ln w="50800"/>
                <a:solidFill>
                  <a:srgbClr val="003366"/>
                </a:solidFill>
              </a:endParaRPr>
            </a:p>
            <a:p>
              <a:pPr algn="ctr"/>
              <a:r>
                <a:rPr lang="en-US" sz="1400" b="1" dirty="0" smtClean="0">
                  <a:ln w="50800"/>
                  <a:solidFill>
                    <a:srgbClr val="003366"/>
                  </a:solidFill>
                </a:rPr>
                <a:t>Management</a:t>
              </a:r>
              <a:endParaRPr lang="en-US" sz="1400" b="1" cap="none" spc="0" dirty="0">
                <a:ln w="50800"/>
                <a:solidFill>
                  <a:srgbClr val="003366"/>
                </a:solidFill>
                <a:effectLst/>
              </a:endParaRPr>
            </a:p>
          </p:txBody>
        </p:sp>
      </p:grpSp>
      <p:grpSp>
        <p:nvGrpSpPr>
          <p:cNvPr id="22" name="Group 1071"/>
          <p:cNvGrpSpPr/>
          <p:nvPr/>
        </p:nvGrpSpPr>
        <p:grpSpPr>
          <a:xfrm>
            <a:off x="3318326" y="1762299"/>
            <a:ext cx="1638446" cy="820010"/>
            <a:chOff x="2895600" y="4953000"/>
            <a:chExt cx="1905000" cy="1219200"/>
          </a:xfrm>
        </p:grpSpPr>
        <p:grpSp>
          <p:nvGrpSpPr>
            <p:cNvPr id="23" name="Group 743"/>
            <p:cNvGrpSpPr>
              <a:grpSpLocks/>
            </p:cNvGrpSpPr>
            <p:nvPr/>
          </p:nvGrpSpPr>
          <p:grpSpPr bwMode="auto">
            <a:xfrm>
              <a:off x="3124200" y="5181600"/>
              <a:ext cx="1676400" cy="914400"/>
              <a:chOff x="480" y="1200"/>
              <a:chExt cx="4752" cy="2928"/>
            </a:xfrm>
          </p:grpSpPr>
          <p:sp>
            <p:nvSpPr>
              <p:cNvPr id="20804" name="Line 744"/>
              <p:cNvSpPr>
                <a:spLocks noChangeShapeType="1"/>
              </p:cNvSpPr>
              <p:nvPr/>
            </p:nvSpPr>
            <p:spPr bwMode="auto">
              <a:xfrm flipV="1">
                <a:off x="1350" y="1280"/>
                <a:ext cx="2175" cy="24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05" name="Line 745"/>
              <p:cNvSpPr>
                <a:spLocks noChangeShapeType="1"/>
              </p:cNvSpPr>
              <p:nvPr/>
            </p:nvSpPr>
            <p:spPr bwMode="auto">
              <a:xfrm>
                <a:off x="584" y="1432"/>
                <a:ext cx="4648" cy="228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06" name="Line 746"/>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07" name="Line 747"/>
              <p:cNvSpPr>
                <a:spLocks noChangeShapeType="1"/>
              </p:cNvSpPr>
              <p:nvPr/>
            </p:nvSpPr>
            <p:spPr bwMode="auto">
              <a:xfrm flipV="1">
                <a:off x="641" y="1928"/>
                <a:ext cx="4378" cy="9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08" name="Line 748"/>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09" name="Line 749"/>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10" name="Line 750"/>
              <p:cNvSpPr>
                <a:spLocks noChangeShapeType="1"/>
              </p:cNvSpPr>
              <p:nvPr/>
            </p:nvSpPr>
            <p:spPr bwMode="auto">
              <a:xfrm>
                <a:off x="480" y="2132"/>
                <a:ext cx="4580" cy="58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11" name="Line 751"/>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12" name="Freeform 752"/>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0813" name="Freeform 753"/>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0814" name="Freeform 754"/>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0815" name="Freeform 755"/>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0816" name="Oval 756"/>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17" name="Oval 757"/>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18" name="Oval 758"/>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19" name="Oval 759"/>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20" name="Oval 760"/>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21" name="Oval 761"/>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22" name="Oval 762"/>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23" name="Oval 763"/>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24" name="Oval 764"/>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25" name="Oval 765"/>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26" name="Oval 766"/>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27" name="Oval 767"/>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28" name="Oval 768"/>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29" name="Oval 769"/>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30" name="Oval 770"/>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31" name="Oval 771"/>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32" name="Oval 772"/>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33" name="Oval 773"/>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34" name="Oval 774"/>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35" name="Oval 775"/>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36" name="Oval 776"/>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37" name="Oval 777"/>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38" name="Oval 778"/>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39" name="Oval 779"/>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60" name="Rectangle 1059"/>
            <p:cNvSpPr/>
            <p:nvPr/>
          </p:nvSpPr>
          <p:spPr>
            <a:xfrm>
              <a:off x="2895600" y="4953000"/>
              <a:ext cx="1828800" cy="1219200"/>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Contract</a:t>
              </a:r>
            </a:p>
            <a:p>
              <a:pPr algn="ctr"/>
              <a:endParaRPr lang="en-US" sz="1400" b="1" dirty="0" smtClean="0">
                <a:ln w="50800"/>
                <a:solidFill>
                  <a:srgbClr val="003366"/>
                </a:solidFill>
              </a:endParaRPr>
            </a:p>
            <a:p>
              <a:pPr algn="ctr"/>
              <a:r>
                <a:rPr lang="en-US" sz="1400" b="1" dirty="0" smtClean="0">
                  <a:ln w="50800"/>
                  <a:solidFill>
                    <a:srgbClr val="003366"/>
                  </a:solidFill>
                </a:rPr>
                <a:t>Management</a:t>
              </a:r>
              <a:endParaRPr lang="en-US" sz="1400" b="1" cap="none" spc="0" dirty="0">
                <a:ln w="50800"/>
                <a:solidFill>
                  <a:srgbClr val="003366"/>
                </a:solidFill>
                <a:effectLst/>
              </a:endParaRPr>
            </a:p>
          </p:txBody>
        </p:sp>
      </p:grpSp>
      <p:grpSp>
        <p:nvGrpSpPr>
          <p:cNvPr id="24" name="Group 1067"/>
          <p:cNvGrpSpPr/>
          <p:nvPr/>
        </p:nvGrpSpPr>
        <p:grpSpPr>
          <a:xfrm>
            <a:off x="1354684" y="5516342"/>
            <a:ext cx="1525881" cy="739589"/>
            <a:chOff x="6778272" y="4191000"/>
            <a:chExt cx="1774120" cy="1143000"/>
          </a:xfrm>
        </p:grpSpPr>
        <p:grpSp>
          <p:nvGrpSpPr>
            <p:cNvPr id="25" name="Group 669"/>
            <p:cNvGrpSpPr>
              <a:grpSpLocks/>
            </p:cNvGrpSpPr>
            <p:nvPr/>
          </p:nvGrpSpPr>
          <p:grpSpPr bwMode="auto">
            <a:xfrm>
              <a:off x="6778272" y="4191000"/>
              <a:ext cx="1774120" cy="1065865"/>
              <a:chOff x="480" y="715"/>
              <a:chExt cx="5029" cy="3413"/>
            </a:xfrm>
          </p:grpSpPr>
          <p:sp>
            <p:nvSpPr>
              <p:cNvPr id="20876" name="Line 670"/>
              <p:cNvSpPr>
                <a:spLocks noChangeShapeType="1"/>
              </p:cNvSpPr>
              <p:nvPr/>
            </p:nvSpPr>
            <p:spPr bwMode="auto">
              <a:xfrm flipV="1">
                <a:off x="1350" y="1014"/>
                <a:ext cx="2378" cy="270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77" name="Line 671"/>
              <p:cNvSpPr>
                <a:spLocks noChangeShapeType="1"/>
              </p:cNvSpPr>
              <p:nvPr/>
            </p:nvSpPr>
            <p:spPr bwMode="auto">
              <a:xfrm>
                <a:off x="584" y="1432"/>
                <a:ext cx="3719" cy="182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78" name="Line 672"/>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79" name="Line 673"/>
              <p:cNvSpPr>
                <a:spLocks noChangeShapeType="1"/>
              </p:cNvSpPr>
              <p:nvPr/>
            </p:nvSpPr>
            <p:spPr bwMode="auto">
              <a:xfrm flipV="1">
                <a:off x="641" y="1833"/>
                <a:ext cx="4795" cy="100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80" name="Line 674"/>
              <p:cNvSpPr>
                <a:spLocks noChangeShapeType="1"/>
              </p:cNvSpPr>
              <p:nvPr/>
            </p:nvSpPr>
            <p:spPr bwMode="auto">
              <a:xfrm flipH="1">
                <a:off x="2043" y="751"/>
                <a:ext cx="960" cy="337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81" name="Line 675"/>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82" name="Line 676"/>
              <p:cNvSpPr>
                <a:spLocks noChangeShapeType="1"/>
              </p:cNvSpPr>
              <p:nvPr/>
            </p:nvSpPr>
            <p:spPr bwMode="auto">
              <a:xfrm>
                <a:off x="480" y="2132"/>
                <a:ext cx="5029" cy="64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83" name="Line 677"/>
              <p:cNvSpPr>
                <a:spLocks noChangeShapeType="1"/>
              </p:cNvSpPr>
              <p:nvPr/>
            </p:nvSpPr>
            <p:spPr bwMode="auto">
              <a:xfrm flipV="1">
                <a:off x="963" y="1292"/>
                <a:ext cx="3355" cy="204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84" name="Freeform 678"/>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0885" name="Freeform 679"/>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0886" name="Freeform 680"/>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0887" name="Freeform 681"/>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0888" name="Oval 682"/>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89" name="Oval 683"/>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90" name="Oval 684"/>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91" name="Oval 685"/>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92" name="Oval 686"/>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93" name="Oval 687"/>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94" name="Oval 688"/>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95" name="Oval 689"/>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96" name="Oval 690"/>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97" name="Oval 691"/>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98" name="Oval 692"/>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99" name="Oval 693"/>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00" name="Oval 694"/>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01" name="Oval 695"/>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02" name="Oval 696"/>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03" name="Oval 697"/>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04" name="Oval 698"/>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05" name="Oval 699"/>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06" name="Oval 700"/>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07" name="Oval 701"/>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08" name="Oval 702"/>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09" name="Oval 703"/>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10" name="Oval 704"/>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911" name="Oval 705"/>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1080" name="Oval 695"/>
              <p:cNvSpPr>
                <a:spLocks noChangeArrowheads="1"/>
              </p:cNvSpPr>
              <p:nvPr/>
            </p:nvSpPr>
            <p:spPr bwMode="auto">
              <a:xfrm rot="21180000">
                <a:off x="3205" y="865"/>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1081" name="Oval 695"/>
              <p:cNvSpPr>
                <a:spLocks noChangeArrowheads="1"/>
              </p:cNvSpPr>
              <p:nvPr/>
            </p:nvSpPr>
            <p:spPr bwMode="auto">
              <a:xfrm rot="21180000">
                <a:off x="2974" y="715"/>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61" name="Rectangle 1060"/>
            <p:cNvSpPr/>
            <p:nvPr/>
          </p:nvSpPr>
          <p:spPr>
            <a:xfrm>
              <a:off x="6781800" y="4191000"/>
              <a:ext cx="1600200" cy="1143000"/>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Emergency </a:t>
              </a:r>
            </a:p>
            <a:p>
              <a:pPr algn="ctr"/>
              <a:endParaRPr lang="en-US" sz="1400" b="1" dirty="0" smtClean="0">
                <a:ln w="50800"/>
                <a:solidFill>
                  <a:srgbClr val="003366"/>
                </a:solidFill>
              </a:endParaRPr>
            </a:p>
            <a:p>
              <a:pPr algn="ctr"/>
              <a:r>
                <a:rPr lang="en-US" sz="1400" b="1" dirty="0" smtClean="0">
                  <a:ln w="50800"/>
                  <a:solidFill>
                    <a:srgbClr val="003366"/>
                  </a:solidFill>
                </a:rPr>
                <a:t>Management</a:t>
              </a:r>
              <a:endParaRPr lang="en-US" sz="1400" b="1" cap="none" spc="0" dirty="0">
                <a:ln w="50800"/>
                <a:solidFill>
                  <a:srgbClr val="003366"/>
                </a:solidFill>
                <a:effectLst/>
              </a:endParaRPr>
            </a:p>
          </p:txBody>
        </p:sp>
      </p:grpSp>
      <p:grpSp>
        <p:nvGrpSpPr>
          <p:cNvPr id="26" name="Group 1070"/>
          <p:cNvGrpSpPr/>
          <p:nvPr/>
        </p:nvGrpSpPr>
        <p:grpSpPr>
          <a:xfrm>
            <a:off x="626970" y="3621702"/>
            <a:ext cx="1572909" cy="788893"/>
            <a:chOff x="3733800" y="3962400"/>
            <a:chExt cx="1828800" cy="1219200"/>
          </a:xfrm>
        </p:grpSpPr>
        <p:grpSp>
          <p:nvGrpSpPr>
            <p:cNvPr id="27" name="Group 706"/>
            <p:cNvGrpSpPr>
              <a:grpSpLocks/>
            </p:cNvGrpSpPr>
            <p:nvPr/>
          </p:nvGrpSpPr>
          <p:grpSpPr bwMode="auto">
            <a:xfrm>
              <a:off x="3810000" y="4100513"/>
              <a:ext cx="1676400" cy="914400"/>
              <a:chOff x="480" y="1200"/>
              <a:chExt cx="4752" cy="2928"/>
            </a:xfrm>
          </p:grpSpPr>
          <p:sp>
            <p:nvSpPr>
              <p:cNvPr id="20840" name="Line 707"/>
              <p:cNvSpPr>
                <a:spLocks noChangeShapeType="1"/>
              </p:cNvSpPr>
              <p:nvPr/>
            </p:nvSpPr>
            <p:spPr bwMode="auto">
              <a:xfrm flipV="1">
                <a:off x="1350" y="1280"/>
                <a:ext cx="2175" cy="24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41" name="Line 708"/>
              <p:cNvSpPr>
                <a:spLocks noChangeShapeType="1"/>
              </p:cNvSpPr>
              <p:nvPr/>
            </p:nvSpPr>
            <p:spPr bwMode="auto">
              <a:xfrm>
                <a:off x="584" y="1432"/>
                <a:ext cx="4648" cy="228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42" name="Line 709"/>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43" name="Line 710"/>
              <p:cNvSpPr>
                <a:spLocks noChangeShapeType="1"/>
              </p:cNvSpPr>
              <p:nvPr/>
            </p:nvSpPr>
            <p:spPr bwMode="auto">
              <a:xfrm flipV="1">
                <a:off x="641" y="1928"/>
                <a:ext cx="4378" cy="9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44" name="Line 711"/>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45" name="Line 712"/>
              <p:cNvSpPr>
                <a:spLocks noChangeShapeType="1"/>
              </p:cNvSpPr>
              <p:nvPr/>
            </p:nvSpPr>
            <p:spPr bwMode="auto">
              <a:xfrm>
                <a:off x="1497" y="1308"/>
                <a:ext cx="2549" cy="2592"/>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46" name="Line 713"/>
              <p:cNvSpPr>
                <a:spLocks noChangeShapeType="1"/>
              </p:cNvSpPr>
              <p:nvPr/>
            </p:nvSpPr>
            <p:spPr bwMode="auto">
              <a:xfrm>
                <a:off x="480" y="2132"/>
                <a:ext cx="4580" cy="58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47" name="Line 714"/>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20848" name="Freeform 715"/>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20849" name="Freeform 716"/>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20850" name="Freeform 717"/>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20851" name="Freeform 718"/>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20852" name="Oval 719"/>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53" name="Oval 720"/>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54" name="Oval 721"/>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55" name="Oval 722"/>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56" name="Oval 723"/>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57" name="Oval 724"/>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58" name="Oval 725"/>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59" name="Oval 726"/>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60" name="Oval 727"/>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61" name="Oval 728"/>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62" name="Oval 729"/>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63" name="Oval 730"/>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64" name="Oval 731"/>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65" name="Oval 732"/>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66" name="Oval 733"/>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67" name="Oval 734"/>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68" name="Oval 735"/>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69" name="Oval 736"/>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70" name="Oval 737"/>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71" name="Oval 738"/>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72" name="Oval 739"/>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73" name="Oval 740"/>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74" name="Oval 741"/>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20875" name="Oval 742"/>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1062" name="Rectangle 1061"/>
            <p:cNvSpPr/>
            <p:nvPr/>
          </p:nvSpPr>
          <p:spPr>
            <a:xfrm>
              <a:off x="3733800" y="3962400"/>
              <a:ext cx="1828800" cy="1219200"/>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Field</a:t>
              </a:r>
            </a:p>
            <a:p>
              <a:pPr algn="ctr"/>
              <a:endParaRPr lang="en-US" sz="1400" b="1" dirty="0" smtClean="0">
                <a:ln w="50800"/>
                <a:solidFill>
                  <a:srgbClr val="003366"/>
                </a:solidFill>
              </a:endParaRPr>
            </a:p>
            <a:p>
              <a:pPr algn="ctr"/>
              <a:r>
                <a:rPr lang="en-US" sz="1400" b="1" dirty="0" smtClean="0">
                  <a:ln w="50800"/>
                  <a:solidFill>
                    <a:srgbClr val="003366"/>
                  </a:solidFill>
                </a:rPr>
                <a:t>Operations</a:t>
              </a:r>
              <a:endParaRPr lang="en-US" sz="1400" b="1" cap="none" spc="0" dirty="0">
                <a:ln w="50800"/>
                <a:solidFill>
                  <a:srgbClr val="003366"/>
                </a:solidFill>
                <a:effectLst/>
              </a:endParaRPr>
            </a:p>
          </p:txBody>
        </p:sp>
      </p:grpSp>
      <p:grpSp>
        <p:nvGrpSpPr>
          <p:cNvPr id="619" name="Group 618"/>
          <p:cNvGrpSpPr/>
          <p:nvPr/>
        </p:nvGrpSpPr>
        <p:grpSpPr>
          <a:xfrm>
            <a:off x="5891241" y="3149115"/>
            <a:ext cx="1140941" cy="1051785"/>
            <a:chOff x="5662673" y="3331226"/>
            <a:chExt cx="1218417" cy="1051785"/>
          </a:xfrm>
        </p:grpSpPr>
        <p:grpSp>
          <p:nvGrpSpPr>
            <p:cNvPr id="28" name="Group 77"/>
            <p:cNvGrpSpPr>
              <a:grpSpLocks/>
            </p:cNvGrpSpPr>
            <p:nvPr/>
          </p:nvGrpSpPr>
          <p:grpSpPr bwMode="auto">
            <a:xfrm>
              <a:off x="5761649" y="3405720"/>
              <a:ext cx="1031039" cy="847375"/>
              <a:chOff x="2064" y="2928"/>
              <a:chExt cx="641" cy="657"/>
            </a:xfrm>
          </p:grpSpPr>
          <p:sp>
            <p:nvSpPr>
              <p:cNvPr id="1077" name="Oval 45"/>
              <p:cNvSpPr>
                <a:spLocks noChangeArrowheads="1"/>
              </p:cNvSpPr>
              <p:nvPr/>
            </p:nvSpPr>
            <p:spPr bwMode="auto">
              <a:xfrm>
                <a:off x="2064" y="2928"/>
                <a:ext cx="641" cy="657"/>
              </a:xfrm>
              <a:prstGeom prst="ellipse">
                <a:avLst/>
              </a:prstGeom>
              <a:solidFill>
                <a:srgbClr val="FF0000"/>
              </a:solidFill>
              <a:ln w="12700">
                <a:solidFill>
                  <a:srgbClr val="000000"/>
                </a:solidFill>
                <a:round/>
                <a:headEnd/>
                <a:tailEnd/>
              </a:ln>
            </p:spPr>
            <p:txBody>
              <a:bodyPr/>
              <a:lstStyle/>
              <a:p>
                <a:endParaRPr lang="en-US" sz="1100" dirty="0"/>
              </a:p>
            </p:txBody>
          </p:sp>
          <p:sp>
            <p:nvSpPr>
              <p:cNvPr id="1078" name="Oval 46"/>
              <p:cNvSpPr>
                <a:spLocks noChangeArrowheads="1"/>
              </p:cNvSpPr>
              <p:nvPr/>
            </p:nvSpPr>
            <p:spPr bwMode="auto">
              <a:xfrm>
                <a:off x="2138" y="2995"/>
                <a:ext cx="510" cy="523"/>
              </a:xfrm>
              <a:prstGeom prst="ellipse">
                <a:avLst/>
              </a:prstGeom>
              <a:solidFill>
                <a:srgbClr val="FFFFFF"/>
              </a:solidFill>
              <a:ln w="12700">
                <a:solidFill>
                  <a:srgbClr val="000000"/>
                </a:solidFill>
                <a:round/>
                <a:headEnd/>
                <a:tailEnd/>
              </a:ln>
            </p:spPr>
            <p:txBody>
              <a:bodyPr/>
              <a:lstStyle/>
              <a:p>
                <a:endParaRPr lang="en-US" sz="1100" dirty="0"/>
              </a:p>
            </p:txBody>
          </p:sp>
          <p:grpSp>
            <p:nvGrpSpPr>
              <p:cNvPr id="29" name="Group 55"/>
              <p:cNvGrpSpPr>
                <a:grpSpLocks/>
              </p:cNvGrpSpPr>
              <p:nvPr/>
            </p:nvGrpSpPr>
            <p:grpSpPr bwMode="auto">
              <a:xfrm>
                <a:off x="2097" y="2970"/>
                <a:ext cx="576" cy="576"/>
                <a:chOff x="4164" y="2017"/>
                <a:chExt cx="467" cy="412"/>
              </a:xfrm>
            </p:grpSpPr>
            <p:sp>
              <p:nvSpPr>
                <p:cNvPr id="1089" name="Oval 56"/>
                <p:cNvSpPr>
                  <a:spLocks noChangeArrowheads="1"/>
                </p:cNvSpPr>
                <p:nvPr/>
              </p:nvSpPr>
              <p:spPr bwMode="auto">
                <a:xfrm>
                  <a:off x="4164" y="2017"/>
                  <a:ext cx="467" cy="412"/>
                </a:xfrm>
                <a:prstGeom prst="ellipse">
                  <a:avLst/>
                </a:prstGeom>
                <a:solidFill>
                  <a:schemeClr val="bg1"/>
                </a:solidFill>
                <a:ln w="38100" algn="ctr">
                  <a:solidFill>
                    <a:schemeClr val="tx1"/>
                  </a:solidFill>
                  <a:round/>
                  <a:headEnd/>
                  <a:tailEnd/>
                </a:ln>
              </p:spPr>
              <p:txBody>
                <a:bodyPr wrap="none" anchor="ctr"/>
                <a:lstStyle/>
                <a:p>
                  <a:endParaRPr lang="en-US" sz="1100" dirty="0"/>
                </a:p>
              </p:txBody>
            </p:sp>
            <p:grpSp>
              <p:nvGrpSpPr>
                <p:cNvPr id="30" name="Group 57"/>
                <p:cNvGrpSpPr>
                  <a:grpSpLocks/>
                </p:cNvGrpSpPr>
                <p:nvPr/>
              </p:nvGrpSpPr>
              <p:grpSpPr bwMode="auto">
                <a:xfrm flipH="1">
                  <a:off x="4231" y="2063"/>
                  <a:ext cx="354" cy="320"/>
                  <a:chOff x="2775" y="2136"/>
                  <a:chExt cx="1283" cy="1330"/>
                </a:xfrm>
              </p:grpSpPr>
              <p:sp>
                <p:nvSpPr>
                  <p:cNvPr id="1091" name="Freeform 58"/>
                  <p:cNvSpPr>
                    <a:spLocks/>
                  </p:cNvSpPr>
                  <p:nvPr/>
                </p:nvSpPr>
                <p:spPr bwMode="auto">
                  <a:xfrm>
                    <a:off x="3400" y="2136"/>
                    <a:ext cx="0"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w 2"/>
                      <a:gd name="T27" fmla="*/ 2 w 2"/>
                    </a:gdLst>
                    <a:ahLst/>
                    <a:cxnLst>
                      <a:cxn ang="T13">
                        <a:pos x="T0" y="0"/>
                      </a:cxn>
                      <a:cxn ang="T14">
                        <a:pos x="T1" y="0"/>
                      </a:cxn>
                      <a:cxn ang="T15">
                        <a:pos x="T2" y="0"/>
                      </a:cxn>
                      <a:cxn ang="T16">
                        <a:pos x="T3" y="0"/>
                      </a:cxn>
                      <a:cxn ang="T17">
                        <a:pos x="T4" y="0"/>
                      </a:cxn>
                      <a:cxn ang="T18">
                        <a:pos x="T5" y="0"/>
                      </a:cxn>
                      <a:cxn ang="T19">
                        <a:pos x="T6" y="0"/>
                      </a:cxn>
                      <a:cxn ang="T20">
                        <a:pos x="T7" y="0"/>
                      </a:cxn>
                      <a:cxn ang="T21">
                        <a:pos x="T8" y="0"/>
                      </a:cxn>
                      <a:cxn ang="T22">
                        <a:pos x="T9" y="0"/>
                      </a:cxn>
                      <a:cxn ang="T23">
                        <a:pos x="T10" y="0"/>
                      </a:cxn>
                      <a:cxn ang="T24">
                        <a:pos x="T11" y="0"/>
                      </a:cxn>
                      <a:cxn ang="T25">
                        <a:pos x="T12" y="0"/>
                      </a:cxn>
                    </a:cxnLst>
                    <a:rect l="T26" t="0" r="T27" b="0"/>
                    <a:pathLst>
                      <a:path w="2">
                        <a:moveTo>
                          <a:pt x="0" y="0"/>
                        </a:moveTo>
                        <a:lnTo>
                          <a:pt x="0" y="0"/>
                        </a:lnTo>
                        <a:lnTo>
                          <a:pt x="2" y="0"/>
                        </a:lnTo>
                        <a:lnTo>
                          <a:pt x="0" y="0"/>
                        </a:lnTo>
                        <a:close/>
                      </a:path>
                    </a:pathLst>
                  </a:custGeom>
                  <a:solidFill>
                    <a:srgbClr val="000000"/>
                  </a:solidFill>
                  <a:ln w="9525">
                    <a:noFill/>
                    <a:round/>
                    <a:headEnd/>
                    <a:tailEnd/>
                  </a:ln>
                </p:spPr>
                <p:txBody>
                  <a:bodyPr/>
                  <a:lstStyle/>
                  <a:p>
                    <a:endParaRPr lang="en-US" sz="1100" dirty="0"/>
                  </a:p>
                </p:txBody>
              </p:sp>
              <p:sp>
                <p:nvSpPr>
                  <p:cNvPr id="1092" name="Freeform 59"/>
                  <p:cNvSpPr>
                    <a:spLocks/>
                  </p:cNvSpPr>
                  <p:nvPr/>
                </p:nvSpPr>
                <p:spPr bwMode="auto">
                  <a:xfrm>
                    <a:off x="2775" y="2136"/>
                    <a:ext cx="1283" cy="1330"/>
                  </a:xfrm>
                  <a:custGeom>
                    <a:avLst/>
                    <a:gdLst>
                      <a:gd name="T0" fmla="*/ 1 w 2566"/>
                      <a:gd name="T1" fmla="*/ 1 h 2659"/>
                      <a:gd name="T2" fmla="*/ 1 w 2566"/>
                      <a:gd name="T3" fmla="*/ 1 h 2659"/>
                      <a:gd name="T4" fmla="*/ 1 w 2566"/>
                      <a:gd name="T5" fmla="*/ 1 h 2659"/>
                      <a:gd name="T6" fmla="*/ 1 w 2566"/>
                      <a:gd name="T7" fmla="*/ 1 h 2659"/>
                      <a:gd name="T8" fmla="*/ 1 w 2566"/>
                      <a:gd name="T9" fmla="*/ 1 h 2659"/>
                      <a:gd name="T10" fmla="*/ 1 w 2566"/>
                      <a:gd name="T11" fmla="*/ 1 h 2659"/>
                      <a:gd name="T12" fmla="*/ 1 w 2566"/>
                      <a:gd name="T13" fmla="*/ 1 h 2659"/>
                      <a:gd name="T14" fmla="*/ 1 w 2566"/>
                      <a:gd name="T15" fmla="*/ 1 h 2659"/>
                      <a:gd name="T16" fmla="*/ 1 w 2566"/>
                      <a:gd name="T17" fmla="*/ 1 h 2659"/>
                      <a:gd name="T18" fmla="*/ 1 w 2566"/>
                      <a:gd name="T19" fmla="*/ 1 h 2659"/>
                      <a:gd name="T20" fmla="*/ 1 w 2566"/>
                      <a:gd name="T21" fmla="*/ 1 h 2659"/>
                      <a:gd name="T22" fmla="*/ 1 w 2566"/>
                      <a:gd name="T23" fmla="*/ 1 h 2659"/>
                      <a:gd name="T24" fmla="*/ 1 w 2566"/>
                      <a:gd name="T25" fmla="*/ 1 h 2659"/>
                      <a:gd name="T26" fmla="*/ 1 w 2566"/>
                      <a:gd name="T27" fmla="*/ 1 h 2659"/>
                      <a:gd name="T28" fmla="*/ 1 w 2566"/>
                      <a:gd name="T29" fmla="*/ 1 h 2659"/>
                      <a:gd name="T30" fmla="*/ 1 w 2566"/>
                      <a:gd name="T31" fmla="*/ 1 h 2659"/>
                      <a:gd name="T32" fmla="*/ 1 w 2566"/>
                      <a:gd name="T33" fmla="*/ 1 h 2659"/>
                      <a:gd name="T34" fmla="*/ 1 w 2566"/>
                      <a:gd name="T35" fmla="*/ 1 h 2659"/>
                      <a:gd name="T36" fmla="*/ 1 w 2566"/>
                      <a:gd name="T37" fmla="*/ 1 h 2659"/>
                      <a:gd name="T38" fmla="*/ 1 w 2566"/>
                      <a:gd name="T39" fmla="*/ 1 h 2659"/>
                      <a:gd name="T40" fmla="*/ 1 w 2566"/>
                      <a:gd name="T41" fmla="*/ 1 h 2659"/>
                      <a:gd name="T42" fmla="*/ 1 w 2566"/>
                      <a:gd name="T43" fmla="*/ 1 h 2659"/>
                      <a:gd name="T44" fmla="*/ 1 w 2566"/>
                      <a:gd name="T45" fmla="*/ 1 h 2659"/>
                      <a:gd name="T46" fmla="*/ 1 w 2566"/>
                      <a:gd name="T47" fmla="*/ 1 h 2659"/>
                      <a:gd name="T48" fmla="*/ 1 w 2566"/>
                      <a:gd name="T49" fmla="*/ 1 h 2659"/>
                      <a:gd name="T50" fmla="*/ 1 w 2566"/>
                      <a:gd name="T51" fmla="*/ 1 h 2659"/>
                      <a:gd name="T52" fmla="*/ 1 w 2566"/>
                      <a:gd name="T53" fmla="*/ 1 h 2659"/>
                      <a:gd name="T54" fmla="*/ 1 w 2566"/>
                      <a:gd name="T55" fmla="*/ 1 h 2659"/>
                      <a:gd name="T56" fmla="*/ 1 w 2566"/>
                      <a:gd name="T57" fmla="*/ 1 h 2659"/>
                      <a:gd name="T58" fmla="*/ 1 w 2566"/>
                      <a:gd name="T59" fmla="*/ 1 h 2659"/>
                      <a:gd name="T60" fmla="*/ 1 w 2566"/>
                      <a:gd name="T61" fmla="*/ 1 h 2659"/>
                      <a:gd name="T62" fmla="*/ 1 w 2566"/>
                      <a:gd name="T63" fmla="*/ 1 h 2659"/>
                      <a:gd name="T64" fmla="*/ 1 w 2566"/>
                      <a:gd name="T65" fmla="*/ 1 h 2659"/>
                      <a:gd name="T66" fmla="*/ 1 w 2566"/>
                      <a:gd name="T67" fmla="*/ 1 h 2659"/>
                      <a:gd name="T68" fmla="*/ 1 w 2566"/>
                      <a:gd name="T69" fmla="*/ 1 h 2659"/>
                      <a:gd name="T70" fmla="*/ 0 w 2566"/>
                      <a:gd name="T71" fmla="*/ 1 h 2659"/>
                      <a:gd name="T72" fmla="*/ 1 w 2566"/>
                      <a:gd name="T73" fmla="*/ 1 h 2659"/>
                      <a:gd name="T74" fmla="*/ 1 w 2566"/>
                      <a:gd name="T75" fmla="*/ 1 h 2659"/>
                      <a:gd name="T76" fmla="*/ 1 w 2566"/>
                      <a:gd name="T77" fmla="*/ 1 h 2659"/>
                      <a:gd name="T78" fmla="*/ 1 w 2566"/>
                      <a:gd name="T79" fmla="*/ 2 h 2659"/>
                      <a:gd name="T80" fmla="*/ 1 w 2566"/>
                      <a:gd name="T81" fmla="*/ 2 h 2659"/>
                      <a:gd name="T82" fmla="*/ 1 w 2566"/>
                      <a:gd name="T83" fmla="*/ 2 h 2659"/>
                      <a:gd name="T84" fmla="*/ 1 w 2566"/>
                      <a:gd name="T85" fmla="*/ 2 h 2659"/>
                      <a:gd name="T86" fmla="*/ 1 w 2566"/>
                      <a:gd name="T87" fmla="*/ 2 h 2659"/>
                      <a:gd name="T88" fmla="*/ 1 w 2566"/>
                      <a:gd name="T89" fmla="*/ 2 h 2659"/>
                      <a:gd name="T90" fmla="*/ 1 w 2566"/>
                      <a:gd name="T91" fmla="*/ 2 h 2659"/>
                      <a:gd name="T92" fmla="*/ 1 w 2566"/>
                      <a:gd name="T93" fmla="*/ 2 h 2659"/>
                      <a:gd name="T94" fmla="*/ 1 w 2566"/>
                      <a:gd name="T95" fmla="*/ 2 h 2659"/>
                      <a:gd name="T96" fmla="*/ 1 w 2566"/>
                      <a:gd name="T97" fmla="*/ 2 h 2659"/>
                      <a:gd name="T98" fmla="*/ 1 w 2566"/>
                      <a:gd name="T99" fmla="*/ 2 h 2659"/>
                      <a:gd name="T100" fmla="*/ 1 w 2566"/>
                      <a:gd name="T101" fmla="*/ 2 h 2659"/>
                      <a:gd name="T102" fmla="*/ 1 w 2566"/>
                      <a:gd name="T103" fmla="*/ 2 h 2659"/>
                      <a:gd name="T104" fmla="*/ 1 w 2566"/>
                      <a:gd name="T105" fmla="*/ 2 h 2659"/>
                      <a:gd name="T106" fmla="*/ 1 w 2566"/>
                      <a:gd name="T107" fmla="*/ 2 h 2659"/>
                      <a:gd name="T108" fmla="*/ 1 w 2566"/>
                      <a:gd name="T109" fmla="*/ 2 h 2659"/>
                      <a:gd name="T110" fmla="*/ 1 w 2566"/>
                      <a:gd name="T111" fmla="*/ 2 h 2659"/>
                      <a:gd name="T112" fmla="*/ 1 w 2566"/>
                      <a:gd name="T113" fmla="*/ 2 h 2659"/>
                      <a:gd name="T114" fmla="*/ 1 w 2566"/>
                      <a:gd name="T115" fmla="*/ 2 h 2659"/>
                      <a:gd name="T116" fmla="*/ 1 w 2566"/>
                      <a:gd name="T117" fmla="*/ 2 h 2659"/>
                      <a:gd name="T118" fmla="*/ 1 w 2566"/>
                      <a:gd name="T119" fmla="*/ 2 h 2659"/>
                      <a:gd name="T120" fmla="*/ 1 w 2566"/>
                      <a:gd name="T121" fmla="*/ 2 h 2659"/>
                      <a:gd name="T122" fmla="*/ 1 w 2566"/>
                      <a:gd name="T123" fmla="*/ 2 h 2659"/>
                      <a:gd name="T124" fmla="*/ 1 w 2566"/>
                      <a:gd name="T125" fmla="*/ 1 h 2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66"/>
                      <a:gd name="T190" fmla="*/ 0 h 2659"/>
                      <a:gd name="T191" fmla="*/ 2566 w 2566"/>
                      <a:gd name="T192" fmla="*/ 2659 h 2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66" h="2659">
                        <a:moveTo>
                          <a:pt x="2563" y="1452"/>
                        </a:moveTo>
                        <a:lnTo>
                          <a:pt x="2556" y="1205"/>
                        </a:lnTo>
                        <a:lnTo>
                          <a:pt x="2553" y="957"/>
                        </a:lnTo>
                        <a:lnTo>
                          <a:pt x="2549" y="710"/>
                        </a:lnTo>
                        <a:lnTo>
                          <a:pt x="2546" y="463"/>
                        </a:lnTo>
                        <a:lnTo>
                          <a:pt x="2546" y="441"/>
                        </a:lnTo>
                        <a:lnTo>
                          <a:pt x="2542" y="397"/>
                        </a:lnTo>
                        <a:lnTo>
                          <a:pt x="2537" y="353"/>
                        </a:lnTo>
                        <a:lnTo>
                          <a:pt x="2534" y="331"/>
                        </a:lnTo>
                        <a:lnTo>
                          <a:pt x="2531" y="331"/>
                        </a:lnTo>
                        <a:lnTo>
                          <a:pt x="2522" y="328"/>
                        </a:lnTo>
                        <a:lnTo>
                          <a:pt x="2509" y="325"/>
                        </a:lnTo>
                        <a:lnTo>
                          <a:pt x="2492" y="320"/>
                        </a:lnTo>
                        <a:lnTo>
                          <a:pt x="2470" y="313"/>
                        </a:lnTo>
                        <a:lnTo>
                          <a:pt x="2445" y="306"/>
                        </a:lnTo>
                        <a:lnTo>
                          <a:pt x="2416" y="298"/>
                        </a:lnTo>
                        <a:lnTo>
                          <a:pt x="2384" y="289"/>
                        </a:lnTo>
                        <a:lnTo>
                          <a:pt x="2351" y="279"/>
                        </a:lnTo>
                        <a:lnTo>
                          <a:pt x="2315" y="269"/>
                        </a:lnTo>
                        <a:lnTo>
                          <a:pt x="2278" y="259"/>
                        </a:lnTo>
                        <a:lnTo>
                          <a:pt x="2241" y="249"/>
                        </a:lnTo>
                        <a:lnTo>
                          <a:pt x="2204" y="239"/>
                        </a:lnTo>
                        <a:lnTo>
                          <a:pt x="2166" y="229"/>
                        </a:lnTo>
                        <a:lnTo>
                          <a:pt x="2129" y="219"/>
                        </a:lnTo>
                        <a:lnTo>
                          <a:pt x="2093" y="209"/>
                        </a:lnTo>
                        <a:lnTo>
                          <a:pt x="2071" y="203"/>
                        </a:lnTo>
                        <a:lnTo>
                          <a:pt x="2051" y="197"/>
                        </a:lnTo>
                        <a:lnTo>
                          <a:pt x="2031" y="192"/>
                        </a:lnTo>
                        <a:lnTo>
                          <a:pt x="2012" y="187"/>
                        </a:lnTo>
                        <a:lnTo>
                          <a:pt x="1994" y="183"/>
                        </a:lnTo>
                        <a:lnTo>
                          <a:pt x="1975" y="178"/>
                        </a:lnTo>
                        <a:lnTo>
                          <a:pt x="1959" y="173"/>
                        </a:lnTo>
                        <a:lnTo>
                          <a:pt x="1943" y="170"/>
                        </a:lnTo>
                        <a:lnTo>
                          <a:pt x="1900" y="160"/>
                        </a:lnTo>
                        <a:lnTo>
                          <a:pt x="1854" y="148"/>
                        </a:lnTo>
                        <a:lnTo>
                          <a:pt x="1811" y="138"/>
                        </a:lnTo>
                        <a:lnTo>
                          <a:pt x="1767" y="128"/>
                        </a:lnTo>
                        <a:lnTo>
                          <a:pt x="1723" y="118"/>
                        </a:lnTo>
                        <a:lnTo>
                          <a:pt x="1681" y="108"/>
                        </a:lnTo>
                        <a:lnTo>
                          <a:pt x="1637" y="97"/>
                        </a:lnTo>
                        <a:lnTo>
                          <a:pt x="1594" y="87"/>
                        </a:lnTo>
                        <a:lnTo>
                          <a:pt x="1551" y="77"/>
                        </a:lnTo>
                        <a:lnTo>
                          <a:pt x="1508" y="66"/>
                        </a:lnTo>
                        <a:lnTo>
                          <a:pt x="1464" y="55"/>
                        </a:lnTo>
                        <a:lnTo>
                          <a:pt x="1422" y="45"/>
                        </a:lnTo>
                        <a:lnTo>
                          <a:pt x="1378" y="34"/>
                        </a:lnTo>
                        <a:lnTo>
                          <a:pt x="1336" y="23"/>
                        </a:lnTo>
                        <a:lnTo>
                          <a:pt x="1292" y="12"/>
                        </a:lnTo>
                        <a:lnTo>
                          <a:pt x="1250" y="0"/>
                        </a:lnTo>
                        <a:lnTo>
                          <a:pt x="1244" y="3"/>
                        </a:lnTo>
                        <a:lnTo>
                          <a:pt x="1228" y="10"/>
                        </a:lnTo>
                        <a:lnTo>
                          <a:pt x="1205" y="18"/>
                        </a:lnTo>
                        <a:lnTo>
                          <a:pt x="1176" y="30"/>
                        </a:lnTo>
                        <a:lnTo>
                          <a:pt x="1141" y="44"/>
                        </a:lnTo>
                        <a:lnTo>
                          <a:pt x="1102" y="59"/>
                        </a:lnTo>
                        <a:lnTo>
                          <a:pt x="1060" y="76"/>
                        </a:lnTo>
                        <a:lnTo>
                          <a:pt x="1015" y="94"/>
                        </a:lnTo>
                        <a:lnTo>
                          <a:pt x="968" y="113"/>
                        </a:lnTo>
                        <a:lnTo>
                          <a:pt x="919" y="131"/>
                        </a:lnTo>
                        <a:lnTo>
                          <a:pt x="872" y="148"/>
                        </a:lnTo>
                        <a:lnTo>
                          <a:pt x="825" y="166"/>
                        </a:lnTo>
                        <a:lnTo>
                          <a:pt x="781" y="183"/>
                        </a:lnTo>
                        <a:lnTo>
                          <a:pt x="739" y="198"/>
                        </a:lnTo>
                        <a:lnTo>
                          <a:pt x="700" y="210"/>
                        </a:lnTo>
                        <a:lnTo>
                          <a:pt x="666" y="222"/>
                        </a:lnTo>
                        <a:lnTo>
                          <a:pt x="666" y="264"/>
                        </a:lnTo>
                        <a:lnTo>
                          <a:pt x="666" y="363"/>
                        </a:lnTo>
                        <a:lnTo>
                          <a:pt x="665" y="476"/>
                        </a:lnTo>
                        <a:lnTo>
                          <a:pt x="663" y="559"/>
                        </a:lnTo>
                        <a:lnTo>
                          <a:pt x="645" y="569"/>
                        </a:lnTo>
                        <a:lnTo>
                          <a:pt x="626" y="577"/>
                        </a:lnTo>
                        <a:lnTo>
                          <a:pt x="609" y="587"/>
                        </a:lnTo>
                        <a:lnTo>
                          <a:pt x="591" y="597"/>
                        </a:lnTo>
                        <a:lnTo>
                          <a:pt x="572" y="606"/>
                        </a:lnTo>
                        <a:lnTo>
                          <a:pt x="554" y="616"/>
                        </a:lnTo>
                        <a:lnTo>
                          <a:pt x="537" y="626"/>
                        </a:lnTo>
                        <a:lnTo>
                          <a:pt x="518" y="636"/>
                        </a:lnTo>
                        <a:lnTo>
                          <a:pt x="502" y="646"/>
                        </a:lnTo>
                        <a:lnTo>
                          <a:pt x="485" y="656"/>
                        </a:lnTo>
                        <a:lnTo>
                          <a:pt x="468" y="668"/>
                        </a:lnTo>
                        <a:lnTo>
                          <a:pt x="451" y="680"/>
                        </a:lnTo>
                        <a:lnTo>
                          <a:pt x="434" y="693"/>
                        </a:lnTo>
                        <a:lnTo>
                          <a:pt x="419" y="707"/>
                        </a:lnTo>
                        <a:lnTo>
                          <a:pt x="404" y="720"/>
                        </a:lnTo>
                        <a:lnTo>
                          <a:pt x="390" y="735"/>
                        </a:lnTo>
                        <a:lnTo>
                          <a:pt x="365" y="764"/>
                        </a:lnTo>
                        <a:lnTo>
                          <a:pt x="340" y="792"/>
                        </a:lnTo>
                        <a:lnTo>
                          <a:pt x="315" y="821"/>
                        </a:lnTo>
                        <a:lnTo>
                          <a:pt x="291" y="851"/>
                        </a:lnTo>
                        <a:lnTo>
                          <a:pt x="268" y="880"/>
                        </a:lnTo>
                        <a:lnTo>
                          <a:pt x="246" y="910"/>
                        </a:lnTo>
                        <a:lnTo>
                          <a:pt x="224" y="941"/>
                        </a:lnTo>
                        <a:lnTo>
                          <a:pt x="204" y="973"/>
                        </a:lnTo>
                        <a:lnTo>
                          <a:pt x="184" y="1003"/>
                        </a:lnTo>
                        <a:lnTo>
                          <a:pt x="165" y="1036"/>
                        </a:lnTo>
                        <a:lnTo>
                          <a:pt x="147" y="1068"/>
                        </a:lnTo>
                        <a:lnTo>
                          <a:pt x="130" y="1102"/>
                        </a:lnTo>
                        <a:lnTo>
                          <a:pt x="115" y="1136"/>
                        </a:lnTo>
                        <a:lnTo>
                          <a:pt x="99" y="1169"/>
                        </a:lnTo>
                        <a:lnTo>
                          <a:pt x="86" y="1205"/>
                        </a:lnTo>
                        <a:lnTo>
                          <a:pt x="74" y="1242"/>
                        </a:lnTo>
                        <a:lnTo>
                          <a:pt x="54" y="1311"/>
                        </a:lnTo>
                        <a:lnTo>
                          <a:pt x="37" y="1380"/>
                        </a:lnTo>
                        <a:lnTo>
                          <a:pt x="22" y="1450"/>
                        </a:lnTo>
                        <a:lnTo>
                          <a:pt x="12" y="1519"/>
                        </a:lnTo>
                        <a:lnTo>
                          <a:pt x="5" y="1590"/>
                        </a:lnTo>
                        <a:lnTo>
                          <a:pt x="2" y="1661"/>
                        </a:lnTo>
                        <a:lnTo>
                          <a:pt x="0" y="1731"/>
                        </a:lnTo>
                        <a:lnTo>
                          <a:pt x="0" y="1802"/>
                        </a:lnTo>
                        <a:lnTo>
                          <a:pt x="3" y="1856"/>
                        </a:lnTo>
                        <a:lnTo>
                          <a:pt x="7" y="1913"/>
                        </a:lnTo>
                        <a:lnTo>
                          <a:pt x="12" y="1970"/>
                        </a:lnTo>
                        <a:lnTo>
                          <a:pt x="19" y="2023"/>
                        </a:lnTo>
                        <a:lnTo>
                          <a:pt x="22" y="2024"/>
                        </a:lnTo>
                        <a:lnTo>
                          <a:pt x="30" y="2028"/>
                        </a:lnTo>
                        <a:lnTo>
                          <a:pt x="44" y="2036"/>
                        </a:lnTo>
                        <a:lnTo>
                          <a:pt x="61" y="2044"/>
                        </a:lnTo>
                        <a:lnTo>
                          <a:pt x="84" y="2056"/>
                        </a:lnTo>
                        <a:lnTo>
                          <a:pt x="111" y="2071"/>
                        </a:lnTo>
                        <a:lnTo>
                          <a:pt x="141" y="2087"/>
                        </a:lnTo>
                        <a:lnTo>
                          <a:pt x="175" y="2105"/>
                        </a:lnTo>
                        <a:lnTo>
                          <a:pt x="214" y="2125"/>
                        </a:lnTo>
                        <a:lnTo>
                          <a:pt x="253" y="2145"/>
                        </a:lnTo>
                        <a:lnTo>
                          <a:pt x="296" y="2169"/>
                        </a:lnTo>
                        <a:lnTo>
                          <a:pt x="342" y="2193"/>
                        </a:lnTo>
                        <a:lnTo>
                          <a:pt x="389" y="2218"/>
                        </a:lnTo>
                        <a:lnTo>
                          <a:pt x="436" y="2243"/>
                        </a:lnTo>
                        <a:lnTo>
                          <a:pt x="486" y="2268"/>
                        </a:lnTo>
                        <a:lnTo>
                          <a:pt x="537" y="2295"/>
                        </a:lnTo>
                        <a:lnTo>
                          <a:pt x="587" y="2324"/>
                        </a:lnTo>
                        <a:lnTo>
                          <a:pt x="639" y="2351"/>
                        </a:lnTo>
                        <a:lnTo>
                          <a:pt x="692" y="2378"/>
                        </a:lnTo>
                        <a:lnTo>
                          <a:pt x="742" y="2405"/>
                        </a:lnTo>
                        <a:lnTo>
                          <a:pt x="793" y="2431"/>
                        </a:lnTo>
                        <a:lnTo>
                          <a:pt x="843" y="2458"/>
                        </a:lnTo>
                        <a:lnTo>
                          <a:pt x="890" y="2484"/>
                        </a:lnTo>
                        <a:lnTo>
                          <a:pt x="937" y="2509"/>
                        </a:lnTo>
                        <a:lnTo>
                          <a:pt x="981" y="2532"/>
                        </a:lnTo>
                        <a:lnTo>
                          <a:pt x="1025" y="2556"/>
                        </a:lnTo>
                        <a:lnTo>
                          <a:pt x="1064" y="2578"/>
                        </a:lnTo>
                        <a:lnTo>
                          <a:pt x="1101" y="2596"/>
                        </a:lnTo>
                        <a:lnTo>
                          <a:pt x="1134" y="2615"/>
                        </a:lnTo>
                        <a:lnTo>
                          <a:pt x="1164" y="2632"/>
                        </a:lnTo>
                        <a:lnTo>
                          <a:pt x="1190" y="2647"/>
                        </a:lnTo>
                        <a:lnTo>
                          <a:pt x="1212" y="2659"/>
                        </a:lnTo>
                        <a:lnTo>
                          <a:pt x="1218" y="2659"/>
                        </a:lnTo>
                        <a:lnTo>
                          <a:pt x="1235" y="2654"/>
                        </a:lnTo>
                        <a:lnTo>
                          <a:pt x="1260" y="2647"/>
                        </a:lnTo>
                        <a:lnTo>
                          <a:pt x="1294" y="2637"/>
                        </a:lnTo>
                        <a:lnTo>
                          <a:pt x="1331" y="2625"/>
                        </a:lnTo>
                        <a:lnTo>
                          <a:pt x="1373" y="2612"/>
                        </a:lnTo>
                        <a:lnTo>
                          <a:pt x="1419" y="2598"/>
                        </a:lnTo>
                        <a:lnTo>
                          <a:pt x="1464" y="2583"/>
                        </a:lnTo>
                        <a:lnTo>
                          <a:pt x="1488" y="2575"/>
                        </a:lnTo>
                        <a:lnTo>
                          <a:pt x="1511" y="2568"/>
                        </a:lnTo>
                        <a:lnTo>
                          <a:pt x="1535" y="2559"/>
                        </a:lnTo>
                        <a:lnTo>
                          <a:pt x="1558" y="2553"/>
                        </a:lnTo>
                        <a:lnTo>
                          <a:pt x="1582" y="2544"/>
                        </a:lnTo>
                        <a:lnTo>
                          <a:pt x="1605" y="2536"/>
                        </a:lnTo>
                        <a:lnTo>
                          <a:pt x="1629" y="2529"/>
                        </a:lnTo>
                        <a:lnTo>
                          <a:pt x="1651" y="2521"/>
                        </a:lnTo>
                        <a:lnTo>
                          <a:pt x="1673" y="2514"/>
                        </a:lnTo>
                        <a:lnTo>
                          <a:pt x="1693" y="2506"/>
                        </a:lnTo>
                        <a:lnTo>
                          <a:pt x="1713" y="2499"/>
                        </a:lnTo>
                        <a:lnTo>
                          <a:pt x="1733" y="2492"/>
                        </a:lnTo>
                        <a:lnTo>
                          <a:pt x="1750" y="2487"/>
                        </a:lnTo>
                        <a:lnTo>
                          <a:pt x="1767" y="2480"/>
                        </a:lnTo>
                        <a:lnTo>
                          <a:pt x="1784" y="2475"/>
                        </a:lnTo>
                        <a:lnTo>
                          <a:pt x="1797" y="2470"/>
                        </a:lnTo>
                        <a:lnTo>
                          <a:pt x="1841" y="2455"/>
                        </a:lnTo>
                        <a:lnTo>
                          <a:pt x="1891" y="2438"/>
                        </a:lnTo>
                        <a:lnTo>
                          <a:pt x="1947" y="2420"/>
                        </a:lnTo>
                        <a:lnTo>
                          <a:pt x="2006" y="2400"/>
                        </a:lnTo>
                        <a:lnTo>
                          <a:pt x="2068" y="2379"/>
                        </a:lnTo>
                        <a:lnTo>
                          <a:pt x="2130" y="2359"/>
                        </a:lnTo>
                        <a:lnTo>
                          <a:pt x="2194" y="2339"/>
                        </a:lnTo>
                        <a:lnTo>
                          <a:pt x="2256" y="2319"/>
                        </a:lnTo>
                        <a:lnTo>
                          <a:pt x="2315" y="2299"/>
                        </a:lnTo>
                        <a:lnTo>
                          <a:pt x="2371" y="2282"/>
                        </a:lnTo>
                        <a:lnTo>
                          <a:pt x="2421" y="2265"/>
                        </a:lnTo>
                        <a:lnTo>
                          <a:pt x="2465" y="2251"/>
                        </a:lnTo>
                        <a:lnTo>
                          <a:pt x="2502" y="2240"/>
                        </a:lnTo>
                        <a:lnTo>
                          <a:pt x="2529" y="2230"/>
                        </a:lnTo>
                        <a:lnTo>
                          <a:pt x="2546" y="2225"/>
                        </a:lnTo>
                        <a:lnTo>
                          <a:pt x="2553" y="2223"/>
                        </a:lnTo>
                        <a:lnTo>
                          <a:pt x="2558" y="2029"/>
                        </a:lnTo>
                        <a:lnTo>
                          <a:pt x="2564" y="1837"/>
                        </a:lnTo>
                        <a:lnTo>
                          <a:pt x="2566" y="1646"/>
                        </a:lnTo>
                        <a:lnTo>
                          <a:pt x="2563" y="1452"/>
                        </a:lnTo>
                        <a:close/>
                      </a:path>
                    </a:pathLst>
                  </a:custGeom>
                  <a:solidFill>
                    <a:srgbClr val="996600"/>
                  </a:solidFill>
                  <a:ln w="9525">
                    <a:noFill/>
                    <a:round/>
                    <a:headEnd/>
                    <a:tailEnd/>
                  </a:ln>
                </p:spPr>
                <p:txBody>
                  <a:bodyPr/>
                  <a:lstStyle/>
                  <a:p>
                    <a:endParaRPr lang="en-US" sz="1100" dirty="0"/>
                  </a:p>
                </p:txBody>
              </p:sp>
              <p:sp>
                <p:nvSpPr>
                  <p:cNvPr id="1093" name="Freeform 60"/>
                  <p:cNvSpPr>
                    <a:spLocks/>
                  </p:cNvSpPr>
                  <p:nvPr/>
                </p:nvSpPr>
                <p:spPr bwMode="auto">
                  <a:xfrm>
                    <a:off x="3247" y="2204"/>
                    <a:ext cx="678" cy="183"/>
                  </a:xfrm>
                  <a:custGeom>
                    <a:avLst/>
                    <a:gdLst>
                      <a:gd name="T0" fmla="*/ 1 w 1354"/>
                      <a:gd name="T1" fmla="*/ 0 h 367"/>
                      <a:gd name="T2" fmla="*/ 1 w 1354"/>
                      <a:gd name="T3" fmla="*/ 0 h 367"/>
                      <a:gd name="T4" fmla="*/ 1 w 1354"/>
                      <a:gd name="T5" fmla="*/ 0 h 367"/>
                      <a:gd name="T6" fmla="*/ 1 w 1354"/>
                      <a:gd name="T7" fmla="*/ 0 h 367"/>
                      <a:gd name="T8" fmla="*/ 1 w 1354"/>
                      <a:gd name="T9" fmla="*/ 0 h 367"/>
                      <a:gd name="T10" fmla="*/ 1 w 1354"/>
                      <a:gd name="T11" fmla="*/ 0 h 367"/>
                      <a:gd name="T12" fmla="*/ 1 w 1354"/>
                      <a:gd name="T13" fmla="*/ 0 h 367"/>
                      <a:gd name="T14" fmla="*/ 1 w 1354"/>
                      <a:gd name="T15" fmla="*/ 0 h 367"/>
                      <a:gd name="T16" fmla="*/ 1 w 1354"/>
                      <a:gd name="T17" fmla="*/ 0 h 367"/>
                      <a:gd name="T18" fmla="*/ 1 w 1354"/>
                      <a:gd name="T19" fmla="*/ 0 h 367"/>
                      <a:gd name="T20" fmla="*/ 1 w 1354"/>
                      <a:gd name="T21" fmla="*/ 0 h 367"/>
                      <a:gd name="T22" fmla="*/ 1 w 1354"/>
                      <a:gd name="T23" fmla="*/ 0 h 367"/>
                      <a:gd name="T24" fmla="*/ 1 w 1354"/>
                      <a:gd name="T25" fmla="*/ 0 h 367"/>
                      <a:gd name="T26" fmla="*/ 1 w 1354"/>
                      <a:gd name="T27" fmla="*/ 0 h 367"/>
                      <a:gd name="T28" fmla="*/ 1 w 1354"/>
                      <a:gd name="T29" fmla="*/ 0 h 367"/>
                      <a:gd name="T30" fmla="*/ 1 w 1354"/>
                      <a:gd name="T31" fmla="*/ 0 h 367"/>
                      <a:gd name="T32" fmla="*/ 1 w 1354"/>
                      <a:gd name="T33" fmla="*/ 0 h 367"/>
                      <a:gd name="T34" fmla="*/ 1 w 1354"/>
                      <a:gd name="T35" fmla="*/ 0 h 367"/>
                      <a:gd name="T36" fmla="*/ 1 w 1354"/>
                      <a:gd name="T37" fmla="*/ 0 h 367"/>
                      <a:gd name="T38" fmla="*/ 1 w 1354"/>
                      <a:gd name="T39" fmla="*/ 0 h 367"/>
                      <a:gd name="T40" fmla="*/ 1 w 1354"/>
                      <a:gd name="T41" fmla="*/ 0 h 367"/>
                      <a:gd name="T42" fmla="*/ 1 w 1354"/>
                      <a:gd name="T43" fmla="*/ 0 h 367"/>
                      <a:gd name="T44" fmla="*/ 1 w 1354"/>
                      <a:gd name="T45" fmla="*/ 0 h 367"/>
                      <a:gd name="T46" fmla="*/ 1 w 1354"/>
                      <a:gd name="T47" fmla="*/ 0 h 367"/>
                      <a:gd name="T48" fmla="*/ 1 w 1354"/>
                      <a:gd name="T49" fmla="*/ 0 h 367"/>
                      <a:gd name="T50" fmla="*/ 1 w 1354"/>
                      <a:gd name="T51" fmla="*/ 0 h 367"/>
                      <a:gd name="T52" fmla="*/ 1 w 1354"/>
                      <a:gd name="T53" fmla="*/ 0 h 367"/>
                      <a:gd name="T54" fmla="*/ 1 w 1354"/>
                      <a:gd name="T55" fmla="*/ 0 h 367"/>
                      <a:gd name="T56" fmla="*/ 1 w 1354"/>
                      <a:gd name="T57" fmla="*/ 0 h 367"/>
                      <a:gd name="T58" fmla="*/ 1 w 1354"/>
                      <a:gd name="T59" fmla="*/ 0 h 367"/>
                      <a:gd name="T60" fmla="*/ 1 w 1354"/>
                      <a:gd name="T61" fmla="*/ 0 h 367"/>
                      <a:gd name="T62" fmla="*/ 1 w 1354"/>
                      <a:gd name="T63" fmla="*/ 0 h 367"/>
                      <a:gd name="T64" fmla="*/ 1 w 1354"/>
                      <a:gd name="T65" fmla="*/ 0 h 367"/>
                      <a:gd name="T66" fmla="*/ 1 w 1354"/>
                      <a:gd name="T67" fmla="*/ 0 h 367"/>
                      <a:gd name="T68" fmla="*/ 1 w 1354"/>
                      <a:gd name="T69" fmla="*/ 0 h 367"/>
                      <a:gd name="T70" fmla="*/ 1 w 1354"/>
                      <a:gd name="T71" fmla="*/ 0 h 3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4"/>
                      <a:gd name="T109" fmla="*/ 0 h 367"/>
                      <a:gd name="T110" fmla="*/ 1354 w 1354"/>
                      <a:gd name="T111" fmla="*/ 367 h 3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4" h="367">
                        <a:moveTo>
                          <a:pt x="313" y="0"/>
                        </a:moveTo>
                        <a:lnTo>
                          <a:pt x="370" y="16"/>
                        </a:lnTo>
                        <a:lnTo>
                          <a:pt x="436" y="34"/>
                        </a:lnTo>
                        <a:lnTo>
                          <a:pt x="510" y="53"/>
                        </a:lnTo>
                        <a:lnTo>
                          <a:pt x="590" y="73"/>
                        </a:lnTo>
                        <a:lnTo>
                          <a:pt x="673" y="93"/>
                        </a:lnTo>
                        <a:lnTo>
                          <a:pt x="760" y="115"/>
                        </a:lnTo>
                        <a:lnTo>
                          <a:pt x="846" y="135"/>
                        </a:lnTo>
                        <a:lnTo>
                          <a:pt x="932" y="157"/>
                        </a:lnTo>
                        <a:lnTo>
                          <a:pt x="1013" y="177"/>
                        </a:lnTo>
                        <a:lnTo>
                          <a:pt x="1090" y="196"/>
                        </a:lnTo>
                        <a:lnTo>
                          <a:pt x="1161" y="213"/>
                        </a:lnTo>
                        <a:lnTo>
                          <a:pt x="1225" y="228"/>
                        </a:lnTo>
                        <a:lnTo>
                          <a:pt x="1277" y="239"/>
                        </a:lnTo>
                        <a:lnTo>
                          <a:pt x="1317" y="250"/>
                        </a:lnTo>
                        <a:lnTo>
                          <a:pt x="1342" y="256"/>
                        </a:lnTo>
                        <a:lnTo>
                          <a:pt x="1354" y="260"/>
                        </a:lnTo>
                        <a:lnTo>
                          <a:pt x="1326" y="273"/>
                        </a:lnTo>
                        <a:lnTo>
                          <a:pt x="1299" y="287"/>
                        </a:lnTo>
                        <a:lnTo>
                          <a:pt x="1270" y="300"/>
                        </a:lnTo>
                        <a:lnTo>
                          <a:pt x="1241" y="313"/>
                        </a:lnTo>
                        <a:lnTo>
                          <a:pt x="1215" y="327"/>
                        </a:lnTo>
                        <a:lnTo>
                          <a:pt x="1186" y="340"/>
                        </a:lnTo>
                        <a:lnTo>
                          <a:pt x="1157" y="354"/>
                        </a:lnTo>
                        <a:lnTo>
                          <a:pt x="1129" y="367"/>
                        </a:lnTo>
                        <a:lnTo>
                          <a:pt x="1097" y="359"/>
                        </a:lnTo>
                        <a:lnTo>
                          <a:pt x="1063" y="351"/>
                        </a:lnTo>
                        <a:lnTo>
                          <a:pt x="1029" y="342"/>
                        </a:lnTo>
                        <a:lnTo>
                          <a:pt x="996" y="332"/>
                        </a:lnTo>
                        <a:lnTo>
                          <a:pt x="960" y="324"/>
                        </a:lnTo>
                        <a:lnTo>
                          <a:pt x="927" y="315"/>
                        </a:lnTo>
                        <a:lnTo>
                          <a:pt x="891" y="307"/>
                        </a:lnTo>
                        <a:lnTo>
                          <a:pt x="856" y="298"/>
                        </a:lnTo>
                        <a:lnTo>
                          <a:pt x="821" y="288"/>
                        </a:lnTo>
                        <a:lnTo>
                          <a:pt x="784" y="280"/>
                        </a:lnTo>
                        <a:lnTo>
                          <a:pt x="748" y="271"/>
                        </a:lnTo>
                        <a:lnTo>
                          <a:pt x="711" y="263"/>
                        </a:lnTo>
                        <a:lnTo>
                          <a:pt x="676" y="253"/>
                        </a:lnTo>
                        <a:lnTo>
                          <a:pt x="639" y="244"/>
                        </a:lnTo>
                        <a:lnTo>
                          <a:pt x="602" y="236"/>
                        </a:lnTo>
                        <a:lnTo>
                          <a:pt x="565" y="228"/>
                        </a:lnTo>
                        <a:lnTo>
                          <a:pt x="528" y="218"/>
                        </a:lnTo>
                        <a:lnTo>
                          <a:pt x="493" y="209"/>
                        </a:lnTo>
                        <a:lnTo>
                          <a:pt x="456" y="201"/>
                        </a:lnTo>
                        <a:lnTo>
                          <a:pt x="419" y="192"/>
                        </a:lnTo>
                        <a:lnTo>
                          <a:pt x="383" y="184"/>
                        </a:lnTo>
                        <a:lnTo>
                          <a:pt x="346" y="176"/>
                        </a:lnTo>
                        <a:lnTo>
                          <a:pt x="311" y="167"/>
                        </a:lnTo>
                        <a:lnTo>
                          <a:pt x="274" y="159"/>
                        </a:lnTo>
                        <a:lnTo>
                          <a:pt x="239" y="152"/>
                        </a:lnTo>
                        <a:lnTo>
                          <a:pt x="203" y="144"/>
                        </a:lnTo>
                        <a:lnTo>
                          <a:pt x="168" y="135"/>
                        </a:lnTo>
                        <a:lnTo>
                          <a:pt x="134" y="128"/>
                        </a:lnTo>
                        <a:lnTo>
                          <a:pt x="101" y="120"/>
                        </a:lnTo>
                        <a:lnTo>
                          <a:pt x="65" y="113"/>
                        </a:lnTo>
                        <a:lnTo>
                          <a:pt x="33" y="105"/>
                        </a:lnTo>
                        <a:lnTo>
                          <a:pt x="0" y="98"/>
                        </a:lnTo>
                        <a:lnTo>
                          <a:pt x="15" y="93"/>
                        </a:lnTo>
                        <a:lnTo>
                          <a:pt x="32" y="88"/>
                        </a:lnTo>
                        <a:lnTo>
                          <a:pt x="50" y="81"/>
                        </a:lnTo>
                        <a:lnTo>
                          <a:pt x="70" y="76"/>
                        </a:lnTo>
                        <a:lnTo>
                          <a:pt x="91" y="69"/>
                        </a:lnTo>
                        <a:lnTo>
                          <a:pt x="112" y="64"/>
                        </a:lnTo>
                        <a:lnTo>
                          <a:pt x="134" y="58"/>
                        </a:lnTo>
                        <a:lnTo>
                          <a:pt x="158" y="53"/>
                        </a:lnTo>
                        <a:lnTo>
                          <a:pt x="180" y="46"/>
                        </a:lnTo>
                        <a:lnTo>
                          <a:pt x="202" y="41"/>
                        </a:lnTo>
                        <a:lnTo>
                          <a:pt x="224" y="34"/>
                        </a:lnTo>
                        <a:lnTo>
                          <a:pt x="244" y="27"/>
                        </a:lnTo>
                        <a:lnTo>
                          <a:pt x="264" y="21"/>
                        </a:lnTo>
                        <a:lnTo>
                          <a:pt x="282" y="14"/>
                        </a:lnTo>
                        <a:lnTo>
                          <a:pt x="298" y="7"/>
                        </a:lnTo>
                        <a:lnTo>
                          <a:pt x="313" y="0"/>
                        </a:lnTo>
                        <a:close/>
                      </a:path>
                    </a:pathLst>
                  </a:custGeom>
                  <a:solidFill>
                    <a:srgbClr val="FFFFFF"/>
                  </a:solidFill>
                  <a:ln w="9525">
                    <a:noFill/>
                    <a:round/>
                    <a:headEnd/>
                    <a:tailEnd/>
                  </a:ln>
                </p:spPr>
                <p:txBody>
                  <a:bodyPr/>
                  <a:lstStyle/>
                  <a:p>
                    <a:endParaRPr lang="en-US" sz="1100" dirty="0"/>
                  </a:p>
                </p:txBody>
              </p:sp>
              <p:sp>
                <p:nvSpPr>
                  <p:cNvPr id="1094" name="Freeform 61"/>
                  <p:cNvSpPr>
                    <a:spLocks/>
                  </p:cNvSpPr>
                  <p:nvPr/>
                </p:nvSpPr>
                <p:spPr bwMode="auto">
                  <a:xfrm>
                    <a:off x="2838" y="2292"/>
                    <a:ext cx="944" cy="1102"/>
                  </a:xfrm>
                  <a:custGeom>
                    <a:avLst/>
                    <a:gdLst>
                      <a:gd name="T0" fmla="*/ 1 w 1888"/>
                      <a:gd name="T1" fmla="*/ 1 h 2205"/>
                      <a:gd name="T2" fmla="*/ 1 w 1888"/>
                      <a:gd name="T3" fmla="*/ 1 h 2205"/>
                      <a:gd name="T4" fmla="*/ 1 w 1888"/>
                      <a:gd name="T5" fmla="*/ 0 h 2205"/>
                      <a:gd name="T6" fmla="*/ 1 w 1888"/>
                      <a:gd name="T7" fmla="*/ 0 h 2205"/>
                      <a:gd name="T8" fmla="*/ 1 w 1888"/>
                      <a:gd name="T9" fmla="*/ 0 h 2205"/>
                      <a:gd name="T10" fmla="*/ 1 w 1888"/>
                      <a:gd name="T11" fmla="*/ 0 h 2205"/>
                      <a:gd name="T12" fmla="*/ 1 w 1888"/>
                      <a:gd name="T13" fmla="*/ 0 h 2205"/>
                      <a:gd name="T14" fmla="*/ 1 w 1888"/>
                      <a:gd name="T15" fmla="*/ 0 h 2205"/>
                      <a:gd name="T16" fmla="*/ 1 w 1888"/>
                      <a:gd name="T17" fmla="*/ 0 h 2205"/>
                      <a:gd name="T18" fmla="*/ 1 w 1888"/>
                      <a:gd name="T19" fmla="*/ 0 h 2205"/>
                      <a:gd name="T20" fmla="*/ 1 w 1888"/>
                      <a:gd name="T21" fmla="*/ 0 h 2205"/>
                      <a:gd name="T22" fmla="*/ 1 w 1888"/>
                      <a:gd name="T23" fmla="*/ 0 h 2205"/>
                      <a:gd name="T24" fmla="*/ 1 w 1888"/>
                      <a:gd name="T25" fmla="*/ 0 h 2205"/>
                      <a:gd name="T26" fmla="*/ 1 w 1888"/>
                      <a:gd name="T27" fmla="*/ 0 h 2205"/>
                      <a:gd name="T28" fmla="*/ 1 w 1888"/>
                      <a:gd name="T29" fmla="*/ 0 h 2205"/>
                      <a:gd name="T30" fmla="*/ 1 w 1888"/>
                      <a:gd name="T31" fmla="*/ 0 h 2205"/>
                      <a:gd name="T32" fmla="*/ 1 w 1888"/>
                      <a:gd name="T33" fmla="*/ 0 h 2205"/>
                      <a:gd name="T34" fmla="*/ 1 w 1888"/>
                      <a:gd name="T35" fmla="*/ 0 h 2205"/>
                      <a:gd name="T36" fmla="*/ 1 w 1888"/>
                      <a:gd name="T37" fmla="*/ 0 h 2205"/>
                      <a:gd name="T38" fmla="*/ 1 w 1888"/>
                      <a:gd name="T39" fmla="*/ 0 h 2205"/>
                      <a:gd name="T40" fmla="*/ 1 w 1888"/>
                      <a:gd name="T41" fmla="*/ 0 h 2205"/>
                      <a:gd name="T42" fmla="*/ 1 w 1888"/>
                      <a:gd name="T43" fmla="*/ 0 h 2205"/>
                      <a:gd name="T44" fmla="*/ 1 w 1888"/>
                      <a:gd name="T45" fmla="*/ 0 h 2205"/>
                      <a:gd name="T46" fmla="*/ 1 w 1888"/>
                      <a:gd name="T47" fmla="*/ 0 h 2205"/>
                      <a:gd name="T48" fmla="*/ 1 w 1888"/>
                      <a:gd name="T49" fmla="*/ 0 h 2205"/>
                      <a:gd name="T50" fmla="*/ 1 w 1888"/>
                      <a:gd name="T51" fmla="*/ 0 h 2205"/>
                      <a:gd name="T52" fmla="*/ 1 w 1888"/>
                      <a:gd name="T53" fmla="*/ 0 h 2205"/>
                      <a:gd name="T54" fmla="*/ 1 w 1888"/>
                      <a:gd name="T55" fmla="*/ 0 h 2205"/>
                      <a:gd name="T56" fmla="*/ 1 w 1888"/>
                      <a:gd name="T57" fmla="*/ 0 h 2205"/>
                      <a:gd name="T58" fmla="*/ 1 w 1888"/>
                      <a:gd name="T59" fmla="*/ 0 h 2205"/>
                      <a:gd name="T60" fmla="*/ 1 w 1888"/>
                      <a:gd name="T61" fmla="*/ 0 h 2205"/>
                      <a:gd name="T62" fmla="*/ 1 w 1888"/>
                      <a:gd name="T63" fmla="*/ 0 h 2205"/>
                      <a:gd name="T64" fmla="*/ 1 w 1888"/>
                      <a:gd name="T65" fmla="*/ 0 h 2205"/>
                      <a:gd name="T66" fmla="*/ 1 w 1888"/>
                      <a:gd name="T67" fmla="*/ 0 h 2205"/>
                      <a:gd name="T68" fmla="*/ 1 w 1888"/>
                      <a:gd name="T69" fmla="*/ 0 h 2205"/>
                      <a:gd name="T70" fmla="*/ 1 w 1888"/>
                      <a:gd name="T71" fmla="*/ 0 h 2205"/>
                      <a:gd name="T72" fmla="*/ 1 w 1888"/>
                      <a:gd name="T73" fmla="*/ 0 h 2205"/>
                      <a:gd name="T74" fmla="*/ 1 w 1888"/>
                      <a:gd name="T75" fmla="*/ 0 h 2205"/>
                      <a:gd name="T76" fmla="*/ 1 w 1888"/>
                      <a:gd name="T77" fmla="*/ 0 h 2205"/>
                      <a:gd name="T78" fmla="*/ 1 w 1888"/>
                      <a:gd name="T79" fmla="*/ 0 h 2205"/>
                      <a:gd name="T80" fmla="*/ 1 w 1888"/>
                      <a:gd name="T81" fmla="*/ 0 h 2205"/>
                      <a:gd name="T82" fmla="*/ 1 w 1888"/>
                      <a:gd name="T83" fmla="*/ 0 h 2205"/>
                      <a:gd name="T84" fmla="*/ 1 w 1888"/>
                      <a:gd name="T85" fmla="*/ 0 h 2205"/>
                      <a:gd name="T86" fmla="*/ 1 w 1888"/>
                      <a:gd name="T87" fmla="*/ 1 h 2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8"/>
                      <a:gd name="T133" fmla="*/ 0 h 2205"/>
                      <a:gd name="T134" fmla="*/ 1888 w 1888"/>
                      <a:gd name="T135" fmla="*/ 2205 h 2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8" h="2205">
                        <a:moveTo>
                          <a:pt x="1099" y="2205"/>
                        </a:moveTo>
                        <a:lnTo>
                          <a:pt x="1070" y="2188"/>
                        </a:lnTo>
                        <a:lnTo>
                          <a:pt x="1026" y="2164"/>
                        </a:lnTo>
                        <a:lnTo>
                          <a:pt x="969" y="2136"/>
                        </a:lnTo>
                        <a:lnTo>
                          <a:pt x="900" y="2100"/>
                        </a:lnTo>
                        <a:lnTo>
                          <a:pt x="823" y="2060"/>
                        </a:lnTo>
                        <a:lnTo>
                          <a:pt x="740" y="2018"/>
                        </a:lnTo>
                        <a:lnTo>
                          <a:pt x="651" y="1972"/>
                        </a:lnTo>
                        <a:lnTo>
                          <a:pt x="562" y="1925"/>
                        </a:lnTo>
                        <a:lnTo>
                          <a:pt x="471" y="1878"/>
                        </a:lnTo>
                        <a:lnTo>
                          <a:pt x="382" y="1833"/>
                        </a:lnTo>
                        <a:lnTo>
                          <a:pt x="298" y="1789"/>
                        </a:lnTo>
                        <a:lnTo>
                          <a:pt x="219" y="1747"/>
                        </a:lnTo>
                        <a:lnTo>
                          <a:pt x="150" y="1710"/>
                        </a:lnTo>
                        <a:lnTo>
                          <a:pt x="91" y="1676"/>
                        </a:lnTo>
                        <a:lnTo>
                          <a:pt x="44" y="1651"/>
                        </a:lnTo>
                        <a:lnTo>
                          <a:pt x="12" y="1631"/>
                        </a:lnTo>
                        <a:lnTo>
                          <a:pt x="8" y="1597"/>
                        </a:lnTo>
                        <a:lnTo>
                          <a:pt x="7" y="1560"/>
                        </a:lnTo>
                        <a:lnTo>
                          <a:pt x="3" y="1523"/>
                        </a:lnTo>
                        <a:lnTo>
                          <a:pt x="2" y="1491"/>
                        </a:lnTo>
                        <a:lnTo>
                          <a:pt x="0" y="1427"/>
                        </a:lnTo>
                        <a:lnTo>
                          <a:pt x="2" y="1363"/>
                        </a:lnTo>
                        <a:lnTo>
                          <a:pt x="5" y="1298"/>
                        </a:lnTo>
                        <a:lnTo>
                          <a:pt x="12" y="1234"/>
                        </a:lnTo>
                        <a:lnTo>
                          <a:pt x="20" y="1170"/>
                        </a:lnTo>
                        <a:lnTo>
                          <a:pt x="32" y="1107"/>
                        </a:lnTo>
                        <a:lnTo>
                          <a:pt x="49" y="1044"/>
                        </a:lnTo>
                        <a:lnTo>
                          <a:pt x="67" y="981"/>
                        </a:lnTo>
                        <a:lnTo>
                          <a:pt x="81" y="944"/>
                        </a:lnTo>
                        <a:lnTo>
                          <a:pt x="93" y="907"/>
                        </a:lnTo>
                        <a:lnTo>
                          <a:pt x="108" y="872"/>
                        </a:lnTo>
                        <a:lnTo>
                          <a:pt x="123" y="837"/>
                        </a:lnTo>
                        <a:lnTo>
                          <a:pt x="140" y="801"/>
                        </a:lnTo>
                        <a:lnTo>
                          <a:pt x="160" y="768"/>
                        </a:lnTo>
                        <a:lnTo>
                          <a:pt x="182" y="736"/>
                        </a:lnTo>
                        <a:lnTo>
                          <a:pt x="205" y="704"/>
                        </a:lnTo>
                        <a:lnTo>
                          <a:pt x="231" y="672"/>
                        </a:lnTo>
                        <a:lnTo>
                          <a:pt x="254" y="640"/>
                        </a:lnTo>
                        <a:lnTo>
                          <a:pt x="276" y="606"/>
                        </a:lnTo>
                        <a:lnTo>
                          <a:pt x="299" y="574"/>
                        </a:lnTo>
                        <a:lnTo>
                          <a:pt x="325" y="544"/>
                        </a:lnTo>
                        <a:lnTo>
                          <a:pt x="350" y="515"/>
                        </a:lnTo>
                        <a:lnTo>
                          <a:pt x="380" y="490"/>
                        </a:lnTo>
                        <a:lnTo>
                          <a:pt x="414" y="466"/>
                        </a:lnTo>
                        <a:lnTo>
                          <a:pt x="434" y="453"/>
                        </a:lnTo>
                        <a:lnTo>
                          <a:pt x="456" y="441"/>
                        </a:lnTo>
                        <a:lnTo>
                          <a:pt x="476" y="428"/>
                        </a:lnTo>
                        <a:lnTo>
                          <a:pt x="496" y="416"/>
                        </a:lnTo>
                        <a:lnTo>
                          <a:pt x="517" y="404"/>
                        </a:lnTo>
                        <a:lnTo>
                          <a:pt x="537" y="394"/>
                        </a:lnTo>
                        <a:lnTo>
                          <a:pt x="559" y="382"/>
                        </a:lnTo>
                        <a:lnTo>
                          <a:pt x="579" y="370"/>
                        </a:lnTo>
                        <a:lnTo>
                          <a:pt x="584" y="370"/>
                        </a:lnTo>
                        <a:lnTo>
                          <a:pt x="594" y="367"/>
                        </a:lnTo>
                        <a:lnTo>
                          <a:pt x="607" y="362"/>
                        </a:lnTo>
                        <a:lnTo>
                          <a:pt x="623" y="355"/>
                        </a:lnTo>
                        <a:lnTo>
                          <a:pt x="638" y="345"/>
                        </a:lnTo>
                        <a:lnTo>
                          <a:pt x="649" y="335"/>
                        </a:lnTo>
                        <a:lnTo>
                          <a:pt x="660" y="323"/>
                        </a:lnTo>
                        <a:lnTo>
                          <a:pt x="663" y="310"/>
                        </a:lnTo>
                        <a:lnTo>
                          <a:pt x="665" y="234"/>
                        </a:lnTo>
                        <a:lnTo>
                          <a:pt x="668" y="157"/>
                        </a:lnTo>
                        <a:lnTo>
                          <a:pt x="670" y="81"/>
                        </a:lnTo>
                        <a:lnTo>
                          <a:pt x="670" y="5"/>
                        </a:lnTo>
                        <a:lnTo>
                          <a:pt x="673" y="4"/>
                        </a:lnTo>
                        <a:lnTo>
                          <a:pt x="675" y="2"/>
                        </a:lnTo>
                        <a:lnTo>
                          <a:pt x="678" y="2"/>
                        </a:lnTo>
                        <a:lnTo>
                          <a:pt x="681" y="0"/>
                        </a:lnTo>
                        <a:lnTo>
                          <a:pt x="708" y="7"/>
                        </a:lnTo>
                        <a:lnTo>
                          <a:pt x="734" y="15"/>
                        </a:lnTo>
                        <a:lnTo>
                          <a:pt x="761" y="20"/>
                        </a:lnTo>
                        <a:lnTo>
                          <a:pt x="784" y="27"/>
                        </a:lnTo>
                        <a:lnTo>
                          <a:pt x="808" y="32"/>
                        </a:lnTo>
                        <a:lnTo>
                          <a:pt x="826" y="36"/>
                        </a:lnTo>
                        <a:lnTo>
                          <a:pt x="841" y="39"/>
                        </a:lnTo>
                        <a:lnTo>
                          <a:pt x="851" y="41"/>
                        </a:lnTo>
                        <a:lnTo>
                          <a:pt x="917" y="54"/>
                        </a:lnTo>
                        <a:lnTo>
                          <a:pt x="981" y="69"/>
                        </a:lnTo>
                        <a:lnTo>
                          <a:pt x="1047" y="84"/>
                        </a:lnTo>
                        <a:lnTo>
                          <a:pt x="1110" y="101"/>
                        </a:lnTo>
                        <a:lnTo>
                          <a:pt x="1176" y="116"/>
                        </a:lnTo>
                        <a:lnTo>
                          <a:pt x="1240" y="133"/>
                        </a:lnTo>
                        <a:lnTo>
                          <a:pt x="1304" y="150"/>
                        </a:lnTo>
                        <a:lnTo>
                          <a:pt x="1370" y="168"/>
                        </a:lnTo>
                        <a:lnTo>
                          <a:pt x="1434" y="185"/>
                        </a:lnTo>
                        <a:lnTo>
                          <a:pt x="1497" y="202"/>
                        </a:lnTo>
                        <a:lnTo>
                          <a:pt x="1561" y="221"/>
                        </a:lnTo>
                        <a:lnTo>
                          <a:pt x="1627" y="237"/>
                        </a:lnTo>
                        <a:lnTo>
                          <a:pt x="1691" y="256"/>
                        </a:lnTo>
                        <a:lnTo>
                          <a:pt x="1755" y="273"/>
                        </a:lnTo>
                        <a:lnTo>
                          <a:pt x="1821" y="290"/>
                        </a:lnTo>
                        <a:lnTo>
                          <a:pt x="1884" y="306"/>
                        </a:lnTo>
                        <a:lnTo>
                          <a:pt x="1886" y="308"/>
                        </a:lnTo>
                        <a:lnTo>
                          <a:pt x="1886" y="310"/>
                        </a:lnTo>
                        <a:lnTo>
                          <a:pt x="1888" y="312"/>
                        </a:lnTo>
                        <a:lnTo>
                          <a:pt x="1888" y="399"/>
                        </a:lnTo>
                        <a:lnTo>
                          <a:pt x="1883" y="487"/>
                        </a:lnTo>
                        <a:lnTo>
                          <a:pt x="1869" y="572"/>
                        </a:lnTo>
                        <a:lnTo>
                          <a:pt x="1844" y="655"/>
                        </a:lnTo>
                        <a:lnTo>
                          <a:pt x="1839" y="665"/>
                        </a:lnTo>
                        <a:lnTo>
                          <a:pt x="1832" y="675"/>
                        </a:lnTo>
                        <a:lnTo>
                          <a:pt x="1826" y="683"/>
                        </a:lnTo>
                        <a:lnTo>
                          <a:pt x="1819" y="692"/>
                        </a:lnTo>
                        <a:lnTo>
                          <a:pt x="1809" y="699"/>
                        </a:lnTo>
                        <a:lnTo>
                          <a:pt x="1800" y="704"/>
                        </a:lnTo>
                        <a:lnTo>
                          <a:pt x="1792" y="709"/>
                        </a:lnTo>
                        <a:lnTo>
                          <a:pt x="1782" y="714"/>
                        </a:lnTo>
                        <a:lnTo>
                          <a:pt x="1731" y="737"/>
                        </a:lnTo>
                        <a:lnTo>
                          <a:pt x="1683" y="766"/>
                        </a:lnTo>
                        <a:lnTo>
                          <a:pt x="1635" y="794"/>
                        </a:lnTo>
                        <a:lnTo>
                          <a:pt x="1590" y="826"/>
                        </a:lnTo>
                        <a:lnTo>
                          <a:pt x="1546" y="860"/>
                        </a:lnTo>
                        <a:lnTo>
                          <a:pt x="1504" y="897"/>
                        </a:lnTo>
                        <a:lnTo>
                          <a:pt x="1466" y="936"/>
                        </a:lnTo>
                        <a:lnTo>
                          <a:pt x="1427" y="976"/>
                        </a:lnTo>
                        <a:lnTo>
                          <a:pt x="1391" y="1018"/>
                        </a:lnTo>
                        <a:lnTo>
                          <a:pt x="1358" y="1062"/>
                        </a:lnTo>
                        <a:lnTo>
                          <a:pt x="1326" y="1107"/>
                        </a:lnTo>
                        <a:lnTo>
                          <a:pt x="1296" y="1155"/>
                        </a:lnTo>
                        <a:lnTo>
                          <a:pt x="1269" y="1202"/>
                        </a:lnTo>
                        <a:lnTo>
                          <a:pt x="1243" y="1252"/>
                        </a:lnTo>
                        <a:lnTo>
                          <a:pt x="1222" y="1303"/>
                        </a:lnTo>
                        <a:lnTo>
                          <a:pt x="1201" y="1355"/>
                        </a:lnTo>
                        <a:lnTo>
                          <a:pt x="1168" y="1459"/>
                        </a:lnTo>
                        <a:lnTo>
                          <a:pt x="1142" y="1563"/>
                        </a:lnTo>
                        <a:lnTo>
                          <a:pt x="1122" y="1670"/>
                        </a:lnTo>
                        <a:lnTo>
                          <a:pt x="1110" y="1776"/>
                        </a:lnTo>
                        <a:lnTo>
                          <a:pt x="1102" y="1883"/>
                        </a:lnTo>
                        <a:lnTo>
                          <a:pt x="1097" y="1989"/>
                        </a:lnTo>
                        <a:lnTo>
                          <a:pt x="1097" y="2097"/>
                        </a:lnTo>
                        <a:lnTo>
                          <a:pt x="1099" y="2205"/>
                        </a:lnTo>
                        <a:close/>
                      </a:path>
                    </a:pathLst>
                  </a:custGeom>
                  <a:solidFill>
                    <a:srgbClr val="FFFFFF"/>
                  </a:solidFill>
                  <a:ln w="9525">
                    <a:noFill/>
                    <a:round/>
                    <a:headEnd/>
                    <a:tailEnd/>
                  </a:ln>
                </p:spPr>
                <p:txBody>
                  <a:bodyPr/>
                  <a:lstStyle/>
                  <a:p>
                    <a:endParaRPr lang="en-US" sz="1100" dirty="0"/>
                  </a:p>
                </p:txBody>
              </p:sp>
              <p:sp>
                <p:nvSpPr>
                  <p:cNvPr id="1095" name="Freeform 62"/>
                  <p:cNvSpPr>
                    <a:spLocks/>
                  </p:cNvSpPr>
                  <p:nvPr/>
                </p:nvSpPr>
                <p:spPr bwMode="auto">
                  <a:xfrm>
                    <a:off x="3065" y="2548"/>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4" y="153"/>
                        </a:moveTo>
                        <a:lnTo>
                          <a:pt x="149" y="141"/>
                        </a:lnTo>
                        <a:lnTo>
                          <a:pt x="161" y="126"/>
                        </a:lnTo>
                        <a:lnTo>
                          <a:pt x="171" y="111"/>
                        </a:lnTo>
                        <a:lnTo>
                          <a:pt x="176" y="94"/>
                        </a:lnTo>
                        <a:lnTo>
                          <a:pt x="180" y="79"/>
                        </a:lnTo>
                        <a:lnTo>
                          <a:pt x="180" y="62"/>
                        </a:lnTo>
                        <a:lnTo>
                          <a:pt x="176" y="47"/>
                        </a:lnTo>
                        <a:lnTo>
                          <a:pt x="168" y="32"/>
                        </a:lnTo>
                        <a:lnTo>
                          <a:pt x="158" y="20"/>
                        </a:lnTo>
                        <a:lnTo>
                          <a:pt x="144" y="10"/>
                        </a:lnTo>
                        <a:lnTo>
                          <a:pt x="129" y="3"/>
                        </a:lnTo>
                        <a:lnTo>
                          <a:pt x="112" y="0"/>
                        </a:lnTo>
                        <a:lnTo>
                          <a:pt x="96" y="0"/>
                        </a:lnTo>
                        <a:lnTo>
                          <a:pt x="77" y="1"/>
                        </a:lnTo>
                        <a:lnTo>
                          <a:pt x="60" y="8"/>
                        </a:lnTo>
                        <a:lnTo>
                          <a:pt x="43" y="17"/>
                        </a:lnTo>
                        <a:lnTo>
                          <a:pt x="28" y="28"/>
                        </a:lnTo>
                        <a:lnTo>
                          <a:pt x="16" y="42"/>
                        </a:lnTo>
                        <a:lnTo>
                          <a:pt x="8" y="57"/>
                        </a:lnTo>
                        <a:lnTo>
                          <a:pt x="3" y="74"/>
                        </a:lnTo>
                        <a:lnTo>
                          <a:pt x="0" y="89"/>
                        </a:lnTo>
                        <a:lnTo>
                          <a:pt x="0" y="106"/>
                        </a:lnTo>
                        <a:lnTo>
                          <a:pt x="3" y="121"/>
                        </a:lnTo>
                        <a:lnTo>
                          <a:pt x="11" y="136"/>
                        </a:lnTo>
                        <a:lnTo>
                          <a:pt x="21" y="150"/>
                        </a:lnTo>
                        <a:lnTo>
                          <a:pt x="35" y="160"/>
                        </a:lnTo>
                        <a:lnTo>
                          <a:pt x="50" y="166"/>
                        </a:lnTo>
                        <a:lnTo>
                          <a:pt x="67" y="170"/>
                        </a:lnTo>
                        <a:lnTo>
                          <a:pt x="84" y="170"/>
                        </a:lnTo>
                        <a:lnTo>
                          <a:pt x="101" y="168"/>
                        </a:lnTo>
                        <a:lnTo>
                          <a:pt x="117" y="161"/>
                        </a:lnTo>
                        <a:lnTo>
                          <a:pt x="134" y="153"/>
                        </a:lnTo>
                        <a:close/>
                      </a:path>
                    </a:pathLst>
                  </a:custGeom>
                  <a:solidFill>
                    <a:srgbClr val="5F5F5F"/>
                  </a:solidFill>
                  <a:ln w="9525">
                    <a:noFill/>
                    <a:round/>
                    <a:headEnd/>
                    <a:tailEnd/>
                  </a:ln>
                </p:spPr>
                <p:txBody>
                  <a:bodyPr/>
                  <a:lstStyle/>
                  <a:p>
                    <a:endParaRPr lang="en-US" sz="1100" dirty="0"/>
                  </a:p>
                </p:txBody>
              </p:sp>
              <p:sp>
                <p:nvSpPr>
                  <p:cNvPr id="1096" name="Freeform 63"/>
                  <p:cNvSpPr>
                    <a:spLocks/>
                  </p:cNvSpPr>
                  <p:nvPr/>
                </p:nvSpPr>
                <p:spPr bwMode="auto">
                  <a:xfrm>
                    <a:off x="3088" y="2706"/>
                    <a:ext cx="90" cy="85"/>
                  </a:xfrm>
                  <a:custGeom>
                    <a:avLst/>
                    <a:gdLst>
                      <a:gd name="T0" fmla="*/ 0 w 182"/>
                      <a:gd name="T1" fmla="*/ 1 h 170"/>
                      <a:gd name="T2" fmla="*/ 0 w 182"/>
                      <a:gd name="T3" fmla="*/ 1 h 170"/>
                      <a:gd name="T4" fmla="*/ 0 w 182"/>
                      <a:gd name="T5" fmla="*/ 1 h 170"/>
                      <a:gd name="T6" fmla="*/ 0 w 182"/>
                      <a:gd name="T7" fmla="*/ 1 h 170"/>
                      <a:gd name="T8" fmla="*/ 0 w 182"/>
                      <a:gd name="T9" fmla="*/ 1 h 170"/>
                      <a:gd name="T10" fmla="*/ 0 w 182"/>
                      <a:gd name="T11" fmla="*/ 1 h 170"/>
                      <a:gd name="T12" fmla="*/ 0 w 182"/>
                      <a:gd name="T13" fmla="*/ 1 h 170"/>
                      <a:gd name="T14" fmla="*/ 0 w 182"/>
                      <a:gd name="T15" fmla="*/ 1 h 170"/>
                      <a:gd name="T16" fmla="*/ 0 w 182"/>
                      <a:gd name="T17" fmla="*/ 1 h 170"/>
                      <a:gd name="T18" fmla="*/ 0 w 182"/>
                      <a:gd name="T19" fmla="*/ 1 h 170"/>
                      <a:gd name="T20" fmla="*/ 0 w 182"/>
                      <a:gd name="T21" fmla="*/ 1 h 170"/>
                      <a:gd name="T22" fmla="*/ 0 w 182"/>
                      <a:gd name="T23" fmla="*/ 1 h 170"/>
                      <a:gd name="T24" fmla="*/ 0 w 182"/>
                      <a:gd name="T25" fmla="*/ 1 h 170"/>
                      <a:gd name="T26" fmla="*/ 0 w 182"/>
                      <a:gd name="T27" fmla="*/ 1 h 170"/>
                      <a:gd name="T28" fmla="*/ 0 w 182"/>
                      <a:gd name="T29" fmla="*/ 1 h 170"/>
                      <a:gd name="T30" fmla="*/ 0 w 182"/>
                      <a:gd name="T31" fmla="*/ 1 h 170"/>
                      <a:gd name="T32" fmla="*/ 0 w 182"/>
                      <a:gd name="T33" fmla="*/ 1 h 170"/>
                      <a:gd name="T34" fmla="*/ 0 w 182"/>
                      <a:gd name="T35" fmla="*/ 1 h 170"/>
                      <a:gd name="T36" fmla="*/ 0 w 182"/>
                      <a:gd name="T37" fmla="*/ 1 h 170"/>
                      <a:gd name="T38" fmla="*/ 0 w 182"/>
                      <a:gd name="T39" fmla="*/ 1 h 170"/>
                      <a:gd name="T40" fmla="*/ 0 w 182"/>
                      <a:gd name="T41" fmla="*/ 0 h 170"/>
                      <a:gd name="T42" fmla="*/ 0 w 182"/>
                      <a:gd name="T43" fmla="*/ 0 h 170"/>
                      <a:gd name="T44" fmla="*/ 0 w 182"/>
                      <a:gd name="T45" fmla="*/ 1 h 170"/>
                      <a:gd name="T46" fmla="*/ 0 w 182"/>
                      <a:gd name="T47" fmla="*/ 1 h 170"/>
                      <a:gd name="T48" fmla="*/ 0 w 182"/>
                      <a:gd name="T49" fmla="*/ 1 h 170"/>
                      <a:gd name="T50" fmla="*/ 0 w 182"/>
                      <a:gd name="T51" fmla="*/ 1 h 170"/>
                      <a:gd name="T52" fmla="*/ 0 w 182"/>
                      <a:gd name="T53" fmla="*/ 1 h 170"/>
                      <a:gd name="T54" fmla="*/ 0 w 182"/>
                      <a:gd name="T55" fmla="*/ 1 h 170"/>
                      <a:gd name="T56" fmla="*/ 0 w 182"/>
                      <a:gd name="T57" fmla="*/ 1 h 170"/>
                      <a:gd name="T58" fmla="*/ 0 w 182"/>
                      <a:gd name="T59" fmla="*/ 1 h 170"/>
                      <a:gd name="T60" fmla="*/ 0 w 182"/>
                      <a:gd name="T61" fmla="*/ 1 h 170"/>
                      <a:gd name="T62" fmla="*/ 0 w 182"/>
                      <a:gd name="T63" fmla="*/ 1 h 170"/>
                      <a:gd name="T64" fmla="*/ 0 w 182"/>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70"/>
                      <a:gd name="T101" fmla="*/ 182 w 182"/>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70">
                        <a:moveTo>
                          <a:pt x="12" y="136"/>
                        </a:moveTo>
                        <a:lnTo>
                          <a:pt x="22" y="150"/>
                        </a:lnTo>
                        <a:lnTo>
                          <a:pt x="35" y="160"/>
                        </a:lnTo>
                        <a:lnTo>
                          <a:pt x="51" y="167"/>
                        </a:lnTo>
                        <a:lnTo>
                          <a:pt x="67" y="170"/>
                        </a:lnTo>
                        <a:lnTo>
                          <a:pt x="84" y="170"/>
                        </a:lnTo>
                        <a:lnTo>
                          <a:pt x="103" y="168"/>
                        </a:lnTo>
                        <a:lnTo>
                          <a:pt x="119" y="162"/>
                        </a:lnTo>
                        <a:lnTo>
                          <a:pt x="136" y="153"/>
                        </a:lnTo>
                        <a:lnTo>
                          <a:pt x="151" y="141"/>
                        </a:lnTo>
                        <a:lnTo>
                          <a:pt x="163" y="126"/>
                        </a:lnTo>
                        <a:lnTo>
                          <a:pt x="172" y="111"/>
                        </a:lnTo>
                        <a:lnTo>
                          <a:pt x="178" y="94"/>
                        </a:lnTo>
                        <a:lnTo>
                          <a:pt x="182" y="79"/>
                        </a:lnTo>
                        <a:lnTo>
                          <a:pt x="180" y="62"/>
                        </a:lnTo>
                        <a:lnTo>
                          <a:pt x="177" y="47"/>
                        </a:lnTo>
                        <a:lnTo>
                          <a:pt x="170" y="32"/>
                        </a:lnTo>
                        <a:lnTo>
                          <a:pt x="160" y="20"/>
                        </a:lnTo>
                        <a:lnTo>
                          <a:pt x="146" y="10"/>
                        </a:lnTo>
                        <a:lnTo>
                          <a:pt x="131" y="3"/>
                        </a:lnTo>
                        <a:lnTo>
                          <a:pt x="114" y="0"/>
                        </a:lnTo>
                        <a:lnTo>
                          <a:pt x="98" y="0"/>
                        </a:lnTo>
                        <a:lnTo>
                          <a:pt x="79" y="2"/>
                        </a:lnTo>
                        <a:lnTo>
                          <a:pt x="62" y="9"/>
                        </a:lnTo>
                        <a:lnTo>
                          <a:pt x="45" y="17"/>
                        </a:lnTo>
                        <a:lnTo>
                          <a:pt x="30" y="29"/>
                        </a:lnTo>
                        <a:lnTo>
                          <a:pt x="19" y="42"/>
                        </a:lnTo>
                        <a:lnTo>
                          <a:pt x="8" y="57"/>
                        </a:lnTo>
                        <a:lnTo>
                          <a:pt x="3" y="74"/>
                        </a:lnTo>
                        <a:lnTo>
                          <a:pt x="0" y="89"/>
                        </a:lnTo>
                        <a:lnTo>
                          <a:pt x="0" y="106"/>
                        </a:lnTo>
                        <a:lnTo>
                          <a:pt x="3" y="121"/>
                        </a:lnTo>
                        <a:lnTo>
                          <a:pt x="12" y="136"/>
                        </a:lnTo>
                        <a:close/>
                      </a:path>
                    </a:pathLst>
                  </a:custGeom>
                  <a:solidFill>
                    <a:srgbClr val="5F5F5F"/>
                  </a:solidFill>
                  <a:ln w="9525">
                    <a:noFill/>
                    <a:round/>
                    <a:headEnd/>
                    <a:tailEnd/>
                  </a:ln>
                </p:spPr>
                <p:txBody>
                  <a:bodyPr/>
                  <a:lstStyle/>
                  <a:p>
                    <a:endParaRPr lang="en-US" sz="1100" dirty="0"/>
                  </a:p>
                </p:txBody>
              </p:sp>
              <p:sp>
                <p:nvSpPr>
                  <p:cNvPr id="1097" name="Freeform 64"/>
                  <p:cNvSpPr>
                    <a:spLocks/>
                  </p:cNvSpPr>
                  <p:nvPr/>
                </p:nvSpPr>
                <p:spPr bwMode="auto">
                  <a:xfrm>
                    <a:off x="2966" y="2655"/>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6" y="154"/>
                        </a:moveTo>
                        <a:lnTo>
                          <a:pt x="151" y="142"/>
                        </a:lnTo>
                        <a:lnTo>
                          <a:pt x="163" y="128"/>
                        </a:lnTo>
                        <a:lnTo>
                          <a:pt x="172" y="113"/>
                        </a:lnTo>
                        <a:lnTo>
                          <a:pt x="178" y="96"/>
                        </a:lnTo>
                        <a:lnTo>
                          <a:pt x="180" y="81"/>
                        </a:lnTo>
                        <a:lnTo>
                          <a:pt x="180" y="64"/>
                        </a:lnTo>
                        <a:lnTo>
                          <a:pt x="177" y="49"/>
                        </a:lnTo>
                        <a:lnTo>
                          <a:pt x="168" y="34"/>
                        </a:lnTo>
                        <a:lnTo>
                          <a:pt x="158" y="21"/>
                        </a:lnTo>
                        <a:lnTo>
                          <a:pt x="145" y="11"/>
                        </a:lnTo>
                        <a:lnTo>
                          <a:pt x="130" y="4"/>
                        </a:lnTo>
                        <a:lnTo>
                          <a:pt x="113" y="0"/>
                        </a:lnTo>
                        <a:lnTo>
                          <a:pt x="96" y="0"/>
                        </a:lnTo>
                        <a:lnTo>
                          <a:pt x="79" y="2"/>
                        </a:lnTo>
                        <a:lnTo>
                          <a:pt x="62" y="9"/>
                        </a:lnTo>
                        <a:lnTo>
                          <a:pt x="45" y="17"/>
                        </a:lnTo>
                        <a:lnTo>
                          <a:pt x="30" y="29"/>
                        </a:lnTo>
                        <a:lnTo>
                          <a:pt x="19" y="43"/>
                        </a:lnTo>
                        <a:lnTo>
                          <a:pt x="8" y="58"/>
                        </a:lnTo>
                        <a:lnTo>
                          <a:pt x="3" y="75"/>
                        </a:lnTo>
                        <a:lnTo>
                          <a:pt x="0" y="91"/>
                        </a:lnTo>
                        <a:lnTo>
                          <a:pt x="0" y="106"/>
                        </a:lnTo>
                        <a:lnTo>
                          <a:pt x="3" y="123"/>
                        </a:lnTo>
                        <a:lnTo>
                          <a:pt x="12" y="138"/>
                        </a:lnTo>
                        <a:lnTo>
                          <a:pt x="22" y="150"/>
                        </a:lnTo>
                        <a:lnTo>
                          <a:pt x="35" y="160"/>
                        </a:lnTo>
                        <a:lnTo>
                          <a:pt x="51" y="167"/>
                        </a:lnTo>
                        <a:lnTo>
                          <a:pt x="67" y="170"/>
                        </a:lnTo>
                        <a:lnTo>
                          <a:pt x="84" y="170"/>
                        </a:lnTo>
                        <a:lnTo>
                          <a:pt x="103" y="169"/>
                        </a:lnTo>
                        <a:lnTo>
                          <a:pt x="120" y="162"/>
                        </a:lnTo>
                        <a:lnTo>
                          <a:pt x="136" y="154"/>
                        </a:lnTo>
                        <a:close/>
                      </a:path>
                    </a:pathLst>
                  </a:custGeom>
                  <a:solidFill>
                    <a:srgbClr val="5F5F5F"/>
                  </a:solidFill>
                  <a:ln w="9525">
                    <a:noFill/>
                    <a:round/>
                    <a:headEnd/>
                    <a:tailEnd/>
                  </a:ln>
                </p:spPr>
                <p:txBody>
                  <a:bodyPr/>
                  <a:lstStyle/>
                  <a:p>
                    <a:endParaRPr lang="en-US" sz="1100" dirty="0"/>
                  </a:p>
                </p:txBody>
              </p:sp>
              <p:sp>
                <p:nvSpPr>
                  <p:cNvPr id="1098" name="Freeform 65"/>
                  <p:cNvSpPr>
                    <a:spLocks/>
                  </p:cNvSpPr>
                  <p:nvPr/>
                </p:nvSpPr>
                <p:spPr bwMode="auto">
                  <a:xfrm>
                    <a:off x="3455" y="2676"/>
                    <a:ext cx="90" cy="86"/>
                  </a:xfrm>
                  <a:custGeom>
                    <a:avLst/>
                    <a:gdLst>
                      <a:gd name="T0" fmla="*/ 1 w 180"/>
                      <a:gd name="T1" fmla="*/ 1 h 171"/>
                      <a:gd name="T2" fmla="*/ 1 w 180"/>
                      <a:gd name="T3" fmla="*/ 1 h 171"/>
                      <a:gd name="T4" fmla="*/ 1 w 180"/>
                      <a:gd name="T5" fmla="*/ 1 h 171"/>
                      <a:gd name="T6" fmla="*/ 1 w 180"/>
                      <a:gd name="T7" fmla="*/ 1 h 171"/>
                      <a:gd name="T8" fmla="*/ 1 w 180"/>
                      <a:gd name="T9" fmla="*/ 1 h 171"/>
                      <a:gd name="T10" fmla="*/ 0 w 180"/>
                      <a:gd name="T11" fmla="*/ 1 h 171"/>
                      <a:gd name="T12" fmla="*/ 0 w 180"/>
                      <a:gd name="T13" fmla="*/ 1 h 171"/>
                      <a:gd name="T14" fmla="*/ 1 w 180"/>
                      <a:gd name="T15" fmla="*/ 1 h 171"/>
                      <a:gd name="T16" fmla="*/ 1 w 180"/>
                      <a:gd name="T17" fmla="*/ 1 h 171"/>
                      <a:gd name="T18" fmla="*/ 1 w 180"/>
                      <a:gd name="T19" fmla="*/ 1 h 171"/>
                      <a:gd name="T20" fmla="*/ 1 w 180"/>
                      <a:gd name="T21" fmla="*/ 1 h 171"/>
                      <a:gd name="T22" fmla="*/ 1 w 180"/>
                      <a:gd name="T23" fmla="*/ 1 h 171"/>
                      <a:gd name="T24" fmla="*/ 1 w 180"/>
                      <a:gd name="T25" fmla="*/ 1 h 171"/>
                      <a:gd name="T26" fmla="*/ 1 w 180"/>
                      <a:gd name="T27" fmla="*/ 1 h 171"/>
                      <a:gd name="T28" fmla="*/ 1 w 180"/>
                      <a:gd name="T29" fmla="*/ 1 h 171"/>
                      <a:gd name="T30" fmla="*/ 1 w 180"/>
                      <a:gd name="T31" fmla="*/ 1 h 171"/>
                      <a:gd name="T32" fmla="*/ 1 w 180"/>
                      <a:gd name="T33" fmla="*/ 1 h 171"/>
                      <a:gd name="T34" fmla="*/ 1 w 180"/>
                      <a:gd name="T35" fmla="*/ 1 h 171"/>
                      <a:gd name="T36" fmla="*/ 1 w 180"/>
                      <a:gd name="T37" fmla="*/ 1 h 171"/>
                      <a:gd name="T38" fmla="*/ 1 w 180"/>
                      <a:gd name="T39" fmla="*/ 1 h 171"/>
                      <a:gd name="T40" fmla="*/ 1 w 180"/>
                      <a:gd name="T41" fmla="*/ 1 h 171"/>
                      <a:gd name="T42" fmla="*/ 1 w 180"/>
                      <a:gd name="T43" fmla="*/ 1 h 171"/>
                      <a:gd name="T44" fmla="*/ 1 w 180"/>
                      <a:gd name="T45" fmla="*/ 1 h 171"/>
                      <a:gd name="T46" fmla="*/ 1 w 180"/>
                      <a:gd name="T47" fmla="*/ 1 h 171"/>
                      <a:gd name="T48" fmla="*/ 1 w 180"/>
                      <a:gd name="T49" fmla="*/ 1 h 171"/>
                      <a:gd name="T50" fmla="*/ 1 w 180"/>
                      <a:gd name="T51" fmla="*/ 1 h 171"/>
                      <a:gd name="T52" fmla="*/ 1 w 180"/>
                      <a:gd name="T53" fmla="*/ 1 h 171"/>
                      <a:gd name="T54" fmla="*/ 1 w 180"/>
                      <a:gd name="T55" fmla="*/ 1 h 171"/>
                      <a:gd name="T56" fmla="*/ 1 w 180"/>
                      <a:gd name="T57" fmla="*/ 0 h 171"/>
                      <a:gd name="T58" fmla="*/ 1 w 180"/>
                      <a:gd name="T59" fmla="*/ 0 h 171"/>
                      <a:gd name="T60" fmla="*/ 1 w 180"/>
                      <a:gd name="T61" fmla="*/ 1 h 171"/>
                      <a:gd name="T62" fmla="*/ 1 w 180"/>
                      <a:gd name="T63" fmla="*/ 1 h 171"/>
                      <a:gd name="T64" fmla="*/ 1 w 180"/>
                      <a:gd name="T65" fmla="*/ 1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1"/>
                      <a:gd name="T101" fmla="*/ 180 w 180"/>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1">
                        <a:moveTo>
                          <a:pt x="44" y="18"/>
                        </a:moveTo>
                        <a:lnTo>
                          <a:pt x="29" y="30"/>
                        </a:lnTo>
                        <a:lnTo>
                          <a:pt x="17" y="43"/>
                        </a:lnTo>
                        <a:lnTo>
                          <a:pt x="9" y="58"/>
                        </a:lnTo>
                        <a:lnTo>
                          <a:pt x="2" y="75"/>
                        </a:lnTo>
                        <a:lnTo>
                          <a:pt x="0" y="90"/>
                        </a:lnTo>
                        <a:lnTo>
                          <a:pt x="0" y="107"/>
                        </a:lnTo>
                        <a:lnTo>
                          <a:pt x="4" y="122"/>
                        </a:lnTo>
                        <a:lnTo>
                          <a:pt x="12" y="138"/>
                        </a:lnTo>
                        <a:lnTo>
                          <a:pt x="22" y="151"/>
                        </a:lnTo>
                        <a:lnTo>
                          <a:pt x="36" y="161"/>
                        </a:lnTo>
                        <a:lnTo>
                          <a:pt x="49" y="168"/>
                        </a:lnTo>
                        <a:lnTo>
                          <a:pt x="66" y="171"/>
                        </a:lnTo>
                        <a:lnTo>
                          <a:pt x="83" y="171"/>
                        </a:lnTo>
                        <a:lnTo>
                          <a:pt x="101" y="169"/>
                        </a:lnTo>
                        <a:lnTo>
                          <a:pt x="118" y="163"/>
                        </a:lnTo>
                        <a:lnTo>
                          <a:pt x="135" y="154"/>
                        </a:lnTo>
                        <a:lnTo>
                          <a:pt x="150" y="143"/>
                        </a:lnTo>
                        <a:lnTo>
                          <a:pt x="162" y="127"/>
                        </a:lnTo>
                        <a:lnTo>
                          <a:pt x="172" y="112"/>
                        </a:lnTo>
                        <a:lnTo>
                          <a:pt x="177" y="95"/>
                        </a:lnTo>
                        <a:lnTo>
                          <a:pt x="180" y="80"/>
                        </a:lnTo>
                        <a:lnTo>
                          <a:pt x="180" y="63"/>
                        </a:lnTo>
                        <a:lnTo>
                          <a:pt x="177" y="48"/>
                        </a:lnTo>
                        <a:lnTo>
                          <a:pt x="169" y="33"/>
                        </a:lnTo>
                        <a:lnTo>
                          <a:pt x="158" y="21"/>
                        </a:lnTo>
                        <a:lnTo>
                          <a:pt x="145" y="11"/>
                        </a:lnTo>
                        <a:lnTo>
                          <a:pt x="130" y="5"/>
                        </a:lnTo>
                        <a:lnTo>
                          <a:pt x="113" y="0"/>
                        </a:lnTo>
                        <a:lnTo>
                          <a:pt x="96" y="0"/>
                        </a:lnTo>
                        <a:lnTo>
                          <a:pt x="78" y="3"/>
                        </a:lnTo>
                        <a:lnTo>
                          <a:pt x="61" y="8"/>
                        </a:lnTo>
                        <a:lnTo>
                          <a:pt x="44" y="18"/>
                        </a:lnTo>
                        <a:close/>
                      </a:path>
                    </a:pathLst>
                  </a:custGeom>
                  <a:solidFill>
                    <a:srgbClr val="5F5F5F"/>
                  </a:solidFill>
                  <a:ln w="9525">
                    <a:noFill/>
                    <a:round/>
                    <a:headEnd/>
                    <a:tailEnd/>
                  </a:ln>
                </p:spPr>
                <p:txBody>
                  <a:bodyPr/>
                  <a:lstStyle/>
                  <a:p>
                    <a:endParaRPr lang="en-US" sz="1100" dirty="0"/>
                  </a:p>
                </p:txBody>
              </p:sp>
              <p:sp>
                <p:nvSpPr>
                  <p:cNvPr id="1099" name="Freeform 66"/>
                  <p:cNvSpPr>
                    <a:spLocks/>
                  </p:cNvSpPr>
                  <p:nvPr/>
                </p:nvSpPr>
                <p:spPr bwMode="auto">
                  <a:xfrm>
                    <a:off x="3326" y="2635"/>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6" y="153"/>
                        </a:moveTo>
                        <a:lnTo>
                          <a:pt x="152" y="141"/>
                        </a:lnTo>
                        <a:lnTo>
                          <a:pt x="163" y="128"/>
                        </a:lnTo>
                        <a:lnTo>
                          <a:pt x="172" y="113"/>
                        </a:lnTo>
                        <a:lnTo>
                          <a:pt x="179" y="96"/>
                        </a:lnTo>
                        <a:lnTo>
                          <a:pt x="180" y="79"/>
                        </a:lnTo>
                        <a:lnTo>
                          <a:pt x="180" y="64"/>
                        </a:lnTo>
                        <a:lnTo>
                          <a:pt x="177" y="47"/>
                        </a:lnTo>
                        <a:lnTo>
                          <a:pt x="168" y="32"/>
                        </a:lnTo>
                        <a:lnTo>
                          <a:pt x="158" y="20"/>
                        </a:lnTo>
                        <a:lnTo>
                          <a:pt x="145" y="10"/>
                        </a:lnTo>
                        <a:lnTo>
                          <a:pt x="131" y="3"/>
                        </a:lnTo>
                        <a:lnTo>
                          <a:pt x="115" y="0"/>
                        </a:lnTo>
                        <a:lnTo>
                          <a:pt x="98" y="0"/>
                        </a:lnTo>
                        <a:lnTo>
                          <a:pt x="79" y="2"/>
                        </a:lnTo>
                        <a:lnTo>
                          <a:pt x="62" y="8"/>
                        </a:lnTo>
                        <a:lnTo>
                          <a:pt x="46" y="17"/>
                        </a:lnTo>
                        <a:lnTo>
                          <a:pt x="30" y="29"/>
                        </a:lnTo>
                        <a:lnTo>
                          <a:pt x="19" y="42"/>
                        </a:lnTo>
                        <a:lnTo>
                          <a:pt x="9" y="57"/>
                        </a:lnTo>
                        <a:lnTo>
                          <a:pt x="4" y="74"/>
                        </a:lnTo>
                        <a:lnTo>
                          <a:pt x="0" y="91"/>
                        </a:lnTo>
                        <a:lnTo>
                          <a:pt x="0" y="106"/>
                        </a:lnTo>
                        <a:lnTo>
                          <a:pt x="4" y="123"/>
                        </a:lnTo>
                        <a:lnTo>
                          <a:pt x="12" y="138"/>
                        </a:lnTo>
                        <a:lnTo>
                          <a:pt x="22" y="150"/>
                        </a:lnTo>
                        <a:lnTo>
                          <a:pt x="36" y="160"/>
                        </a:lnTo>
                        <a:lnTo>
                          <a:pt x="51" y="167"/>
                        </a:lnTo>
                        <a:lnTo>
                          <a:pt x="68" y="170"/>
                        </a:lnTo>
                        <a:lnTo>
                          <a:pt x="84" y="170"/>
                        </a:lnTo>
                        <a:lnTo>
                          <a:pt x="103" y="168"/>
                        </a:lnTo>
                        <a:lnTo>
                          <a:pt x="120" y="162"/>
                        </a:lnTo>
                        <a:lnTo>
                          <a:pt x="136" y="153"/>
                        </a:lnTo>
                        <a:close/>
                      </a:path>
                    </a:pathLst>
                  </a:custGeom>
                  <a:solidFill>
                    <a:srgbClr val="5F5F5F"/>
                  </a:solidFill>
                  <a:ln w="9525">
                    <a:noFill/>
                    <a:round/>
                    <a:headEnd/>
                    <a:tailEnd/>
                  </a:ln>
                </p:spPr>
                <p:txBody>
                  <a:bodyPr/>
                  <a:lstStyle/>
                  <a:p>
                    <a:endParaRPr lang="en-US" sz="1100" dirty="0"/>
                  </a:p>
                </p:txBody>
              </p:sp>
              <p:sp>
                <p:nvSpPr>
                  <p:cNvPr id="1100" name="Freeform 67"/>
                  <p:cNvSpPr>
                    <a:spLocks/>
                  </p:cNvSpPr>
                  <p:nvPr/>
                </p:nvSpPr>
                <p:spPr bwMode="auto">
                  <a:xfrm>
                    <a:off x="3191" y="2590"/>
                    <a:ext cx="90" cy="85"/>
                  </a:xfrm>
                  <a:custGeom>
                    <a:avLst/>
                    <a:gdLst>
                      <a:gd name="T0" fmla="*/ 1 w 180"/>
                      <a:gd name="T1" fmla="*/ 1 h 170"/>
                      <a:gd name="T2" fmla="*/ 1 w 180"/>
                      <a:gd name="T3" fmla="*/ 1 h 170"/>
                      <a:gd name="T4" fmla="*/ 1 w 180"/>
                      <a:gd name="T5" fmla="*/ 1 h 170"/>
                      <a:gd name="T6" fmla="*/ 1 w 180"/>
                      <a:gd name="T7" fmla="*/ 1 h 170"/>
                      <a:gd name="T8" fmla="*/ 1 w 180"/>
                      <a:gd name="T9" fmla="*/ 0 h 170"/>
                      <a:gd name="T10" fmla="*/ 1 w 180"/>
                      <a:gd name="T11" fmla="*/ 0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1 h 170"/>
                      <a:gd name="T26" fmla="*/ 0 w 180"/>
                      <a:gd name="T27" fmla="*/ 1 h 170"/>
                      <a:gd name="T28" fmla="*/ 0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1 w 180"/>
                      <a:gd name="T43" fmla="*/ 1 h 170"/>
                      <a:gd name="T44" fmla="*/ 1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68" y="32"/>
                        </a:moveTo>
                        <a:lnTo>
                          <a:pt x="158" y="20"/>
                        </a:lnTo>
                        <a:lnTo>
                          <a:pt x="145" y="10"/>
                        </a:lnTo>
                        <a:lnTo>
                          <a:pt x="130" y="3"/>
                        </a:lnTo>
                        <a:lnTo>
                          <a:pt x="113" y="0"/>
                        </a:lnTo>
                        <a:lnTo>
                          <a:pt x="96" y="0"/>
                        </a:lnTo>
                        <a:lnTo>
                          <a:pt x="77" y="2"/>
                        </a:lnTo>
                        <a:lnTo>
                          <a:pt x="61" y="8"/>
                        </a:lnTo>
                        <a:lnTo>
                          <a:pt x="44" y="17"/>
                        </a:lnTo>
                        <a:lnTo>
                          <a:pt x="29" y="28"/>
                        </a:lnTo>
                        <a:lnTo>
                          <a:pt x="17" y="42"/>
                        </a:lnTo>
                        <a:lnTo>
                          <a:pt x="8" y="57"/>
                        </a:lnTo>
                        <a:lnTo>
                          <a:pt x="3" y="74"/>
                        </a:lnTo>
                        <a:lnTo>
                          <a:pt x="0" y="91"/>
                        </a:lnTo>
                        <a:lnTo>
                          <a:pt x="0" y="106"/>
                        </a:lnTo>
                        <a:lnTo>
                          <a:pt x="3" y="123"/>
                        </a:lnTo>
                        <a:lnTo>
                          <a:pt x="12" y="138"/>
                        </a:lnTo>
                        <a:lnTo>
                          <a:pt x="22" y="150"/>
                        </a:lnTo>
                        <a:lnTo>
                          <a:pt x="35" y="160"/>
                        </a:lnTo>
                        <a:lnTo>
                          <a:pt x="49" y="166"/>
                        </a:lnTo>
                        <a:lnTo>
                          <a:pt x="66" y="170"/>
                        </a:lnTo>
                        <a:lnTo>
                          <a:pt x="82" y="170"/>
                        </a:lnTo>
                        <a:lnTo>
                          <a:pt x="101" y="168"/>
                        </a:lnTo>
                        <a:lnTo>
                          <a:pt x="118" y="161"/>
                        </a:lnTo>
                        <a:lnTo>
                          <a:pt x="135" y="153"/>
                        </a:lnTo>
                        <a:lnTo>
                          <a:pt x="150" y="141"/>
                        </a:lnTo>
                        <a:lnTo>
                          <a:pt x="162" y="128"/>
                        </a:lnTo>
                        <a:lnTo>
                          <a:pt x="172" y="113"/>
                        </a:lnTo>
                        <a:lnTo>
                          <a:pt x="177" y="96"/>
                        </a:lnTo>
                        <a:lnTo>
                          <a:pt x="180" y="79"/>
                        </a:lnTo>
                        <a:lnTo>
                          <a:pt x="180" y="64"/>
                        </a:lnTo>
                        <a:lnTo>
                          <a:pt x="177" y="47"/>
                        </a:lnTo>
                        <a:lnTo>
                          <a:pt x="168" y="32"/>
                        </a:lnTo>
                        <a:close/>
                      </a:path>
                    </a:pathLst>
                  </a:custGeom>
                  <a:solidFill>
                    <a:srgbClr val="5F5F5F"/>
                  </a:solidFill>
                  <a:ln w="9525">
                    <a:noFill/>
                    <a:round/>
                    <a:headEnd/>
                    <a:tailEnd/>
                  </a:ln>
                </p:spPr>
                <p:txBody>
                  <a:bodyPr/>
                  <a:lstStyle/>
                  <a:p>
                    <a:endParaRPr lang="en-US" sz="1100" dirty="0"/>
                  </a:p>
                </p:txBody>
              </p:sp>
              <p:sp>
                <p:nvSpPr>
                  <p:cNvPr id="1101" name="Freeform 68"/>
                  <p:cNvSpPr>
                    <a:spLocks/>
                  </p:cNvSpPr>
                  <p:nvPr/>
                </p:nvSpPr>
                <p:spPr bwMode="auto">
                  <a:xfrm>
                    <a:off x="3159" y="2888"/>
                    <a:ext cx="91" cy="86"/>
                  </a:xfrm>
                  <a:custGeom>
                    <a:avLst/>
                    <a:gdLst>
                      <a:gd name="T0" fmla="*/ 1 w 182"/>
                      <a:gd name="T1" fmla="*/ 1 h 171"/>
                      <a:gd name="T2" fmla="*/ 1 w 182"/>
                      <a:gd name="T3" fmla="*/ 1 h 171"/>
                      <a:gd name="T4" fmla="*/ 1 w 182"/>
                      <a:gd name="T5" fmla="*/ 1 h 171"/>
                      <a:gd name="T6" fmla="*/ 1 w 182"/>
                      <a:gd name="T7" fmla="*/ 1 h 171"/>
                      <a:gd name="T8" fmla="*/ 1 w 182"/>
                      <a:gd name="T9" fmla="*/ 1 h 171"/>
                      <a:gd name="T10" fmla="*/ 1 w 182"/>
                      <a:gd name="T11" fmla="*/ 1 h 171"/>
                      <a:gd name="T12" fmla="*/ 1 w 182"/>
                      <a:gd name="T13" fmla="*/ 1 h 171"/>
                      <a:gd name="T14" fmla="*/ 1 w 182"/>
                      <a:gd name="T15" fmla="*/ 1 h 171"/>
                      <a:gd name="T16" fmla="*/ 1 w 182"/>
                      <a:gd name="T17" fmla="*/ 1 h 171"/>
                      <a:gd name="T18" fmla="*/ 1 w 182"/>
                      <a:gd name="T19" fmla="*/ 1 h 171"/>
                      <a:gd name="T20" fmla="*/ 1 w 182"/>
                      <a:gd name="T21" fmla="*/ 1 h 171"/>
                      <a:gd name="T22" fmla="*/ 1 w 182"/>
                      <a:gd name="T23" fmla="*/ 1 h 171"/>
                      <a:gd name="T24" fmla="*/ 1 w 182"/>
                      <a:gd name="T25" fmla="*/ 1 h 171"/>
                      <a:gd name="T26" fmla="*/ 1 w 182"/>
                      <a:gd name="T27" fmla="*/ 1 h 171"/>
                      <a:gd name="T28" fmla="*/ 1 w 182"/>
                      <a:gd name="T29" fmla="*/ 1 h 171"/>
                      <a:gd name="T30" fmla="*/ 1 w 182"/>
                      <a:gd name="T31" fmla="*/ 1 h 171"/>
                      <a:gd name="T32" fmla="*/ 1 w 182"/>
                      <a:gd name="T33" fmla="*/ 1 h 171"/>
                      <a:gd name="T34" fmla="*/ 1 w 182"/>
                      <a:gd name="T35" fmla="*/ 1 h 171"/>
                      <a:gd name="T36" fmla="*/ 1 w 182"/>
                      <a:gd name="T37" fmla="*/ 1 h 171"/>
                      <a:gd name="T38" fmla="*/ 1 w 182"/>
                      <a:gd name="T39" fmla="*/ 1 h 171"/>
                      <a:gd name="T40" fmla="*/ 1 w 182"/>
                      <a:gd name="T41" fmla="*/ 0 h 171"/>
                      <a:gd name="T42" fmla="*/ 1 w 182"/>
                      <a:gd name="T43" fmla="*/ 0 h 171"/>
                      <a:gd name="T44" fmla="*/ 1 w 182"/>
                      <a:gd name="T45" fmla="*/ 1 h 171"/>
                      <a:gd name="T46" fmla="*/ 1 w 182"/>
                      <a:gd name="T47" fmla="*/ 1 h 171"/>
                      <a:gd name="T48" fmla="*/ 1 w 182"/>
                      <a:gd name="T49" fmla="*/ 1 h 171"/>
                      <a:gd name="T50" fmla="*/ 1 w 182"/>
                      <a:gd name="T51" fmla="*/ 1 h 171"/>
                      <a:gd name="T52" fmla="*/ 1 w 182"/>
                      <a:gd name="T53" fmla="*/ 1 h 171"/>
                      <a:gd name="T54" fmla="*/ 1 w 182"/>
                      <a:gd name="T55" fmla="*/ 1 h 171"/>
                      <a:gd name="T56" fmla="*/ 1 w 182"/>
                      <a:gd name="T57" fmla="*/ 1 h 171"/>
                      <a:gd name="T58" fmla="*/ 0 w 182"/>
                      <a:gd name="T59" fmla="*/ 1 h 171"/>
                      <a:gd name="T60" fmla="*/ 0 w 182"/>
                      <a:gd name="T61" fmla="*/ 1 h 171"/>
                      <a:gd name="T62" fmla="*/ 1 w 182"/>
                      <a:gd name="T63" fmla="*/ 1 h 171"/>
                      <a:gd name="T64" fmla="*/ 1 w 182"/>
                      <a:gd name="T65" fmla="*/ 1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71"/>
                      <a:gd name="T101" fmla="*/ 182 w 182"/>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71">
                        <a:moveTo>
                          <a:pt x="12" y="138"/>
                        </a:moveTo>
                        <a:lnTo>
                          <a:pt x="22" y="149"/>
                        </a:lnTo>
                        <a:lnTo>
                          <a:pt x="35" y="159"/>
                        </a:lnTo>
                        <a:lnTo>
                          <a:pt x="51" y="166"/>
                        </a:lnTo>
                        <a:lnTo>
                          <a:pt x="67" y="171"/>
                        </a:lnTo>
                        <a:lnTo>
                          <a:pt x="84" y="171"/>
                        </a:lnTo>
                        <a:lnTo>
                          <a:pt x="103" y="170"/>
                        </a:lnTo>
                        <a:lnTo>
                          <a:pt x="120" y="163"/>
                        </a:lnTo>
                        <a:lnTo>
                          <a:pt x="136" y="154"/>
                        </a:lnTo>
                        <a:lnTo>
                          <a:pt x="151" y="143"/>
                        </a:lnTo>
                        <a:lnTo>
                          <a:pt x="163" y="127"/>
                        </a:lnTo>
                        <a:lnTo>
                          <a:pt x="172" y="112"/>
                        </a:lnTo>
                        <a:lnTo>
                          <a:pt x="178" y="96"/>
                        </a:lnTo>
                        <a:lnTo>
                          <a:pt x="182" y="80"/>
                        </a:lnTo>
                        <a:lnTo>
                          <a:pt x="180" y="64"/>
                        </a:lnTo>
                        <a:lnTo>
                          <a:pt x="177" y="48"/>
                        </a:lnTo>
                        <a:lnTo>
                          <a:pt x="170" y="33"/>
                        </a:lnTo>
                        <a:lnTo>
                          <a:pt x="160" y="21"/>
                        </a:lnTo>
                        <a:lnTo>
                          <a:pt x="146" y="11"/>
                        </a:lnTo>
                        <a:lnTo>
                          <a:pt x="131" y="5"/>
                        </a:lnTo>
                        <a:lnTo>
                          <a:pt x="114" y="0"/>
                        </a:lnTo>
                        <a:lnTo>
                          <a:pt x="98" y="0"/>
                        </a:lnTo>
                        <a:lnTo>
                          <a:pt x="79" y="3"/>
                        </a:lnTo>
                        <a:lnTo>
                          <a:pt x="62" y="8"/>
                        </a:lnTo>
                        <a:lnTo>
                          <a:pt x="45" y="18"/>
                        </a:lnTo>
                        <a:lnTo>
                          <a:pt x="30" y="30"/>
                        </a:lnTo>
                        <a:lnTo>
                          <a:pt x="19" y="43"/>
                        </a:lnTo>
                        <a:lnTo>
                          <a:pt x="8" y="58"/>
                        </a:lnTo>
                        <a:lnTo>
                          <a:pt x="3" y="75"/>
                        </a:lnTo>
                        <a:lnTo>
                          <a:pt x="0" y="90"/>
                        </a:lnTo>
                        <a:lnTo>
                          <a:pt x="0" y="107"/>
                        </a:lnTo>
                        <a:lnTo>
                          <a:pt x="3" y="122"/>
                        </a:lnTo>
                        <a:lnTo>
                          <a:pt x="12" y="138"/>
                        </a:lnTo>
                        <a:close/>
                      </a:path>
                    </a:pathLst>
                  </a:custGeom>
                  <a:solidFill>
                    <a:srgbClr val="5F5F5F"/>
                  </a:solidFill>
                  <a:ln w="9525">
                    <a:noFill/>
                    <a:round/>
                    <a:headEnd/>
                    <a:tailEnd/>
                  </a:ln>
                </p:spPr>
                <p:txBody>
                  <a:bodyPr/>
                  <a:lstStyle/>
                  <a:p>
                    <a:endParaRPr lang="en-US" sz="1100" dirty="0"/>
                  </a:p>
                </p:txBody>
              </p:sp>
              <p:sp>
                <p:nvSpPr>
                  <p:cNvPr id="1102" name="Freeform 69"/>
                  <p:cNvSpPr>
                    <a:spLocks/>
                  </p:cNvSpPr>
                  <p:nvPr/>
                </p:nvSpPr>
                <p:spPr bwMode="auto">
                  <a:xfrm>
                    <a:off x="3026" y="2840"/>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0 w 180"/>
                      <a:gd name="T11" fmla="*/ 1 h 170"/>
                      <a:gd name="T12" fmla="*/ 0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1 h 170"/>
                      <a:gd name="T26" fmla="*/ 1 w 180"/>
                      <a:gd name="T27" fmla="*/ 1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1 w 180"/>
                      <a:gd name="T43" fmla="*/ 1 h 170"/>
                      <a:gd name="T44" fmla="*/ 1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0 h 170"/>
                      <a:gd name="T58" fmla="*/ 1 w 180"/>
                      <a:gd name="T59" fmla="*/ 0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46" y="17"/>
                        </a:moveTo>
                        <a:lnTo>
                          <a:pt x="30" y="28"/>
                        </a:lnTo>
                        <a:lnTo>
                          <a:pt x="19" y="42"/>
                        </a:lnTo>
                        <a:lnTo>
                          <a:pt x="9" y="57"/>
                        </a:lnTo>
                        <a:lnTo>
                          <a:pt x="4" y="74"/>
                        </a:lnTo>
                        <a:lnTo>
                          <a:pt x="0" y="91"/>
                        </a:lnTo>
                        <a:lnTo>
                          <a:pt x="0" y="106"/>
                        </a:lnTo>
                        <a:lnTo>
                          <a:pt x="4" y="123"/>
                        </a:lnTo>
                        <a:lnTo>
                          <a:pt x="12" y="138"/>
                        </a:lnTo>
                        <a:lnTo>
                          <a:pt x="22" y="149"/>
                        </a:lnTo>
                        <a:lnTo>
                          <a:pt x="36" y="160"/>
                        </a:lnTo>
                        <a:lnTo>
                          <a:pt x="51" y="166"/>
                        </a:lnTo>
                        <a:lnTo>
                          <a:pt x="68" y="170"/>
                        </a:lnTo>
                        <a:lnTo>
                          <a:pt x="84" y="170"/>
                        </a:lnTo>
                        <a:lnTo>
                          <a:pt x="101" y="168"/>
                        </a:lnTo>
                        <a:lnTo>
                          <a:pt x="118" y="161"/>
                        </a:lnTo>
                        <a:lnTo>
                          <a:pt x="135" y="153"/>
                        </a:lnTo>
                        <a:lnTo>
                          <a:pt x="150" y="141"/>
                        </a:lnTo>
                        <a:lnTo>
                          <a:pt x="162" y="128"/>
                        </a:lnTo>
                        <a:lnTo>
                          <a:pt x="172" y="112"/>
                        </a:lnTo>
                        <a:lnTo>
                          <a:pt x="177" y="96"/>
                        </a:lnTo>
                        <a:lnTo>
                          <a:pt x="180" y="80"/>
                        </a:lnTo>
                        <a:lnTo>
                          <a:pt x="180" y="64"/>
                        </a:lnTo>
                        <a:lnTo>
                          <a:pt x="177" y="48"/>
                        </a:lnTo>
                        <a:lnTo>
                          <a:pt x="168" y="33"/>
                        </a:lnTo>
                        <a:lnTo>
                          <a:pt x="158" y="20"/>
                        </a:lnTo>
                        <a:lnTo>
                          <a:pt x="145" y="10"/>
                        </a:lnTo>
                        <a:lnTo>
                          <a:pt x="130" y="3"/>
                        </a:lnTo>
                        <a:lnTo>
                          <a:pt x="113" y="0"/>
                        </a:lnTo>
                        <a:lnTo>
                          <a:pt x="96" y="0"/>
                        </a:lnTo>
                        <a:lnTo>
                          <a:pt x="79" y="1"/>
                        </a:lnTo>
                        <a:lnTo>
                          <a:pt x="62" y="8"/>
                        </a:lnTo>
                        <a:lnTo>
                          <a:pt x="46" y="17"/>
                        </a:lnTo>
                        <a:close/>
                      </a:path>
                    </a:pathLst>
                  </a:custGeom>
                  <a:solidFill>
                    <a:srgbClr val="5F5F5F"/>
                  </a:solidFill>
                  <a:ln w="9525">
                    <a:noFill/>
                    <a:round/>
                    <a:headEnd/>
                    <a:tailEnd/>
                  </a:ln>
                </p:spPr>
                <p:txBody>
                  <a:bodyPr/>
                  <a:lstStyle/>
                  <a:p>
                    <a:endParaRPr lang="en-US" sz="1100" dirty="0"/>
                  </a:p>
                </p:txBody>
              </p:sp>
              <p:sp>
                <p:nvSpPr>
                  <p:cNvPr id="1103" name="Freeform 70"/>
                  <p:cNvSpPr>
                    <a:spLocks/>
                  </p:cNvSpPr>
                  <p:nvPr/>
                </p:nvSpPr>
                <p:spPr bwMode="auto">
                  <a:xfrm>
                    <a:off x="2902" y="2784"/>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1 w 180"/>
                      <a:gd name="T11" fmla="*/ 1 h 170"/>
                      <a:gd name="T12" fmla="*/ 1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0 h 170"/>
                      <a:gd name="T26" fmla="*/ 1 w 180"/>
                      <a:gd name="T27" fmla="*/ 0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0 w 180"/>
                      <a:gd name="T43" fmla="*/ 1 h 170"/>
                      <a:gd name="T44" fmla="*/ 0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1 h 170"/>
                      <a:gd name="T58" fmla="*/ 1 w 180"/>
                      <a:gd name="T59" fmla="*/ 1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136" y="153"/>
                        </a:moveTo>
                        <a:lnTo>
                          <a:pt x="152" y="141"/>
                        </a:lnTo>
                        <a:lnTo>
                          <a:pt x="163" y="128"/>
                        </a:lnTo>
                        <a:lnTo>
                          <a:pt x="172" y="112"/>
                        </a:lnTo>
                        <a:lnTo>
                          <a:pt x="179" y="96"/>
                        </a:lnTo>
                        <a:lnTo>
                          <a:pt x="180" y="79"/>
                        </a:lnTo>
                        <a:lnTo>
                          <a:pt x="180" y="64"/>
                        </a:lnTo>
                        <a:lnTo>
                          <a:pt x="177" y="47"/>
                        </a:lnTo>
                        <a:lnTo>
                          <a:pt x="168" y="32"/>
                        </a:lnTo>
                        <a:lnTo>
                          <a:pt x="158" y="20"/>
                        </a:lnTo>
                        <a:lnTo>
                          <a:pt x="145" y="10"/>
                        </a:lnTo>
                        <a:lnTo>
                          <a:pt x="130" y="3"/>
                        </a:lnTo>
                        <a:lnTo>
                          <a:pt x="115" y="0"/>
                        </a:lnTo>
                        <a:lnTo>
                          <a:pt x="98" y="0"/>
                        </a:lnTo>
                        <a:lnTo>
                          <a:pt x="79" y="1"/>
                        </a:lnTo>
                        <a:lnTo>
                          <a:pt x="62" y="8"/>
                        </a:lnTo>
                        <a:lnTo>
                          <a:pt x="46" y="16"/>
                        </a:lnTo>
                        <a:lnTo>
                          <a:pt x="30" y="28"/>
                        </a:lnTo>
                        <a:lnTo>
                          <a:pt x="19" y="42"/>
                        </a:lnTo>
                        <a:lnTo>
                          <a:pt x="9" y="57"/>
                        </a:lnTo>
                        <a:lnTo>
                          <a:pt x="4" y="74"/>
                        </a:lnTo>
                        <a:lnTo>
                          <a:pt x="0" y="89"/>
                        </a:lnTo>
                        <a:lnTo>
                          <a:pt x="0" y="106"/>
                        </a:lnTo>
                        <a:lnTo>
                          <a:pt x="4" y="121"/>
                        </a:lnTo>
                        <a:lnTo>
                          <a:pt x="12" y="136"/>
                        </a:lnTo>
                        <a:lnTo>
                          <a:pt x="22" y="149"/>
                        </a:lnTo>
                        <a:lnTo>
                          <a:pt x="36" y="159"/>
                        </a:lnTo>
                        <a:lnTo>
                          <a:pt x="51" y="166"/>
                        </a:lnTo>
                        <a:lnTo>
                          <a:pt x="67" y="170"/>
                        </a:lnTo>
                        <a:lnTo>
                          <a:pt x="84" y="170"/>
                        </a:lnTo>
                        <a:lnTo>
                          <a:pt x="103" y="168"/>
                        </a:lnTo>
                        <a:lnTo>
                          <a:pt x="120" y="161"/>
                        </a:lnTo>
                        <a:lnTo>
                          <a:pt x="136" y="153"/>
                        </a:lnTo>
                        <a:close/>
                      </a:path>
                    </a:pathLst>
                  </a:custGeom>
                  <a:solidFill>
                    <a:srgbClr val="5F5F5F"/>
                  </a:solidFill>
                  <a:ln w="9525">
                    <a:noFill/>
                    <a:round/>
                    <a:headEnd/>
                    <a:tailEnd/>
                  </a:ln>
                </p:spPr>
                <p:txBody>
                  <a:bodyPr/>
                  <a:lstStyle/>
                  <a:p>
                    <a:endParaRPr lang="en-US" sz="1100" dirty="0"/>
                  </a:p>
                </p:txBody>
              </p:sp>
              <p:sp>
                <p:nvSpPr>
                  <p:cNvPr id="1104" name="Freeform 71"/>
                  <p:cNvSpPr>
                    <a:spLocks/>
                  </p:cNvSpPr>
                  <p:nvPr/>
                </p:nvSpPr>
                <p:spPr bwMode="auto">
                  <a:xfrm>
                    <a:off x="3356" y="2794"/>
                    <a:ext cx="90" cy="85"/>
                  </a:xfrm>
                  <a:custGeom>
                    <a:avLst/>
                    <a:gdLst>
                      <a:gd name="T0" fmla="*/ 1 w 180"/>
                      <a:gd name="T1" fmla="*/ 1 h 170"/>
                      <a:gd name="T2" fmla="*/ 1 w 180"/>
                      <a:gd name="T3" fmla="*/ 1 h 170"/>
                      <a:gd name="T4" fmla="*/ 1 w 180"/>
                      <a:gd name="T5" fmla="*/ 1 h 170"/>
                      <a:gd name="T6" fmla="*/ 1 w 180"/>
                      <a:gd name="T7" fmla="*/ 1 h 170"/>
                      <a:gd name="T8" fmla="*/ 1 w 180"/>
                      <a:gd name="T9" fmla="*/ 1 h 170"/>
                      <a:gd name="T10" fmla="*/ 0 w 180"/>
                      <a:gd name="T11" fmla="*/ 1 h 170"/>
                      <a:gd name="T12" fmla="*/ 0 w 180"/>
                      <a:gd name="T13" fmla="*/ 1 h 170"/>
                      <a:gd name="T14" fmla="*/ 1 w 180"/>
                      <a:gd name="T15" fmla="*/ 1 h 170"/>
                      <a:gd name="T16" fmla="*/ 1 w 180"/>
                      <a:gd name="T17" fmla="*/ 1 h 170"/>
                      <a:gd name="T18" fmla="*/ 1 w 180"/>
                      <a:gd name="T19" fmla="*/ 1 h 170"/>
                      <a:gd name="T20" fmla="*/ 1 w 180"/>
                      <a:gd name="T21" fmla="*/ 1 h 170"/>
                      <a:gd name="T22" fmla="*/ 1 w 180"/>
                      <a:gd name="T23" fmla="*/ 1 h 170"/>
                      <a:gd name="T24" fmla="*/ 1 w 180"/>
                      <a:gd name="T25" fmla="*/ 1 h 170"/>
                      <a:gd name="T26" fmla="*/ 1 w 180"/>
                      <a:gd name="T27" fmla="*/ 1 h 170"/>
                      <a:gd name="T28" fmla="*/ 1 w 180"/>
                      <a:gd name="T29" fmla="*/ 1 h 170"/>
                      <a:gd name="T30" fmla="*/ 1 w 180"/>
                      <a:gd name="T31" fmla="*/ 1 h 170"/>
                      <a:gd name="T32" fmla="*/ 1 w 180"/>
                      <a:gd name="T33" fmla="*/ 1 h 170"/>
                      <a:gd name="T34" fmla="*/ 1 w 180"/>
                      <a:gd name="T35" fmla="*/ 1 h 170"/>
                      <a:gd name="T36" fmla="*/ 1 w 180"/>
                      <a:gd name="T37" fmla="*/ 1 h 170"/>
                      <a:gd name="T38" fmla="*/ 1 w 180"/>
                      <a:gd name="T39" fmla="*/ 1 h 170"/>
                      <a:gd name="T40" fmla="*/ 1 w 180"/>
                      <a:gd name="T41" fmla="*/ 1 h 170"/>
                      <a:gd name="T42" fmla="*/ 1 w 180"/>
                      <a:gd name="T43" fmla="*/ 1 h 170"/>
                      <a:gd name="T44" fmla="*/ 1 w 180"/>
                      <a:gd name="T45" fmla="*/ 1 h 170"/>
                      <a:gd name="T46" fmla="*/ 1 w 180"/>
                      <a:gd name="T47" fmla="*/ 1 h 170"/>
                      <a:gd name="T48" fmla="*/ 1 w 180"/>
                      <a:gd name="T49" fmla="*/ 1 h 170"/>
                      <a:gd name="T50" fmla="*/ 1 w 180"/>
                      <a:gd name="T51" fmla="*/ 1 h 170"/>
                      <a:gd name="T52" fmla="*/ 1 w 180"/>
                      <a:gd name="T53" fmla="*/ 1 h 170"/>
                      <a:gd name="T54" fmla="*/ 1 w 180"/>
                      <a:gd name="T55" fmla="*/ 1 h 170"/>
                      <a:gd name="T56" fmla="*/ 1 w 180"/>
                      <a:gd name="T57" fmla="*/ 0 h 170"/>
                      <a:gd name="T58" fmla="*/ 1 w 180"/>
                      <a:gd name="T59" fmla="*/ 0 h 170"/>
                      <a:gd name="T60" fmla="*/ 1 w 180"/>
                      <a:gd name="T61" fmla="*/ 1 h 170"/>
                      <a:gd name="T62" fmla="*/ 1 w 180"/>
                      <a:gd name="T63" fmla="*/ 1 h 170"/>
                      <a:gd name="T64" fmla="*/ 1 w 180"/>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0"/>
                      <a:gd name="T101" fmla="*/ 180 w 180"/>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0">
                        <a:moveTo>
                          <a:pt x="45" y="17"/>
                        </a:moveTo>
                        <a:lnTo>
                          <a:pt x="30" y="28"/>
                        </a:lnTo>
                        <a:lnTo>
                          <a:pt x="18" y="42"/>
                        </a:lnTo>
                        <a:lnTo>
                          <a:pt x="8" y="57"/>
                        </a:lnTo>
                        <a:lnTo>
                          <a:pt x="3" y="74"/>
                        </a:lnTo>
                        <a:lnTo>
                          <a:pt x="0" y="91"/>
                        </a:lnTo>
                        <a:lnTo>
                          <a:pt x="0" y="106"/>
                        </a:lnTo>
                        <a:lnTo>
                          <a:pt x="3" y="123"/>
                        </a:lnTo>
                        <a:lnTo>
                          <a:pt x="12" y="138"/>
                        </a:lnTo>
                        <a:lnTo>
                          <a:pt x="22" y="150"/>
                        </a:lnTo>
                        <a:lnTo>
                          <a:pt x="35" y="160"/>
                        </a:lnTo>
                        <a:lnTo>
                          <a:pt x="50" y="166"/>
                        </a:lnTo>
                        <a:lnTo>
                          <a:pt x="67" y="170"/>
                        </a:lnTo>
                        <a:lnTo>
                          <a:pt x="84" y="170"/>
                        </a:lnTo>
                        <a:lnTo>
                          <a:pt x="102" y="168"/>
                        </a:lnTo>
                        <a:lnTo>
                          <a:pt x="119" y="161"/>
                        </a:lnTo>
                        <a:lnTo>
                          <a:pt x="136" y="153"/>
                        </a:lnTo>
                        <a:lnTo>
                          <a:pt x="151" y="141"/>
                        </a:lnTo>
                        <a:lnTo>
                          <a:pt x="163" y="128"/>
                        </a:lnTo>
                        <a:lnTo>
                          <a:pt x="171" y="113"/>
                        </a:lnTo>
                        <a:lnTo>
                          <a:pt x="178" y="96"/>
                        </a:lnTo>
                        <a:lnTo>
                          <a:pt x="180" y="81"/>
                        </a:lnTo>
                        <a:lnTo>
                          <a:pt x="180" y="64"/>
                        </a:lnTo>
                        <a:lnTo>
                          <a:pt x="176" y="49"/>
                        </a:lnTo>
                        <a:lnTo>
                          <a:pt x="168" y="33"/>
                        </a:lnTo>
                        <a:lnTo>
                          <a:pt x="158" y="20"/>
                        </a:lnTo>
                        <a:lnTo>
                          <a:pt x="144" y="10"/>
                        </a:lnTo>
                        <a:lnTo>
                          <a:pt x="129" y="3"/>
                        </a:lnTo>
                        <a:lnTo>
                          <a:pt x="113" y="0"/>
                        </a:lnTo>
                        <a:lnTo>
                          <a:pt x="96" y="0"/>
                        </a:lnTo>
                        <a:lnTo>
                          <a:pt x="79" y="1"/>
                        </a:lnTo>
                        <a:lnTo>
                          <a:pt x="62" y="8"/>
                        </a:lnTo>
                        <a:lnTo>
                          <a:pt x="45" y="17"/>
                        </a:lnTo>
                        <a:close/>
                      </a:path>
                    </a:pathLst>
                  </a:custGeom>
                  <a:solidFill>
                    <a:srgbClr val="5F5F5F"/>
                  </a:solidFill>
                  <a:ln w="9525">
                    <a:noFill/>
                    <a:round/>
                    <a:headEnd/>
                    <a:tailEnd/>
                  </a:ln>
                </p:spPr>
                <p:txBody>
                  <a:bodyPr/>
                  <a:lstStyle/>
                  <a:p>
                    <a:endParaRPr lang="en-US" sz="1100" dirty="0"/>
                  </a:p>
                </p:txBody>
              </p:sp>
              <p:sp>
                <p:nvSpPr>
                  <p:cNvPr id="1105" name="Freeform 72"/>
                  <p:cNvSpPr>
                    <a:spLocks/>
                  </p:cNvSpPr>
                  <p:nvPr/>
                </p:nvSpPr>
                <p:spPr bwMode="auto">
                  <a:xfrm>
                    <a:off x="3221" y="2752"/>
                    <a:ext cx="91" cy="85"/>
                  </a:xfrm>
                  <a:custGeom>
                    <a:avLst/>
                    <a:gdLst>
                      <a:gd name="T0" fmla="*/ 1 w 181"/>
                      <a:gd name="T1" fmla="*/ 1 h 170"/>
                      <a:gd name="T2" fmla="*/ 1 w 181"/>
                      <a:gd name="T3" fmla="*/ 1 h 170"/>
                      <a:gd name="T4" fmla="*/ 1 w 181"/>
                      <a:gd name="T5" fmla="*/ 1 h 170"/>
                      <a:gd name="T6" fmla="*/ 1 w 181"/>
                      <a:gd name="T7" fmla="*/ 1 h 170"/>
                      <a:gd name="T8" fmla="*/ 1 w 181"/>
                      <a:gd name="T9" fmla="*/ 1 h 170"/>
                      <a:gd name="T10" fmla="*/ 1 w 181"/>
                      <a:gd name="T11" fmla="*/ 1 h 170"/>
                      <a:gd name="T12" fmla="*/ 1 w 181"/>
                      <a:gd name="T13" fmla="*/ 1 h 170"/>
                      <a:gd name="T14" fmla="*/ 1 w 181"/>
                      <a:gd name="T15" fmla="*/ 1 h 170"/>
                      <a:gd name="T16" fmla="*/ 1 w 181"/>
                      <a:gd name="T17" fmla="*/ 1 h 170"/>
                      <a:gd name="T18" fmla="*/ 1 w 181"/>
                      <a:gd name="T19" fmla="*/ 1 h 170"/>
                      <a:gd name="T20" fmla="*/ 1 w 181"/>
                      <a:gd name="T21" fmla="*/ 1 h 170"/>
                      <a:gd name="T22" fmla="*/ 1 w 181"/>
                      <a:gd name="T23" fmla="*/ 1 h 170"/>
                      <a:gd name="T24" fmla="*/ 1 w 181"/>
                      <a:gd name="T25" fmla="*/ 0 h 170"/>
                      <a:gd name="T26" fmla="*/ 1 w 181"/>
                      <a:gd name="T27" fmla="*/ 0 h 170"/>
                      <a:gd name="T28" fmla="*/ 1 w 181"/>
                      <a:gd name="T29" fmla="*/ 1 h 170"/>
                      <a:gd name="T30" fmla="*/ 1 w 181"/>
                      <a:gd name="T31" fmla="*/ 1 h 170"/>
                      <a:gd name="T32" fmla="*/ 1 w 181"/>
                      <a:gd name="T33" fmla="*/ 1 h 170"/>
                      <a:gd name="T34" fmla="*/ 1 w 181"/>
                      <a:gd name="T35" fmla="*/ 1 h 170"/>
                      <a:gd name="T36" fmla="*/ 1 w 181"/>
                      <a:gd name="T37" fmla="*/ 1 h 170"/>
                      <a:gd name="T38" fmla="*/ 1 w 181"/>
                      <a:gd name="T39" fmla="*/ 1 h 170"/>
                      <a:gd name="T40" fmla="*/ 1 w 181"/>
                      <a:gd name="T41" fmla="*/ 1 h 170"/>
                      <a:gd name="T42" fmla="*/ 0 w 181"/>
                      <a:gd name="T43" fmla="*/ 1 h 170"/>
                      <a:gd name="T44" fmla="*/ 0 w 181"/>
                      <a:gd name="T45" fmla="*/ 1 h 170"/>
                      <a:gd name="T46" fmla="*/ 1 w 181"/>
                      <a:gd name="T47" fmla="*/ 1 h 170"/>
                      <a:gd name="T48" fmla="*/ 1 w 181"/>
                      <a:gd name="T49" fmla="*/ 1 h 170"/>
                      <a:gd name="T50" fmla="*/ 1 w 181"/>
                      <a:gd name="T51" fmla="*/ 1 h 170"/>
                      <a:gd name="T52" fmla="*/ 1 w 181"/>
                      <a:gd name="T53" fmla="*/ 1 h 170"/>
                      <a:gd name="T54" fmla="*/ 1 w 181"/>
                      <a:gd name="T55" fmla="*/ 1 h 170"/>
                      <a:gd name="T56" fmla="*/ 1 w 181"/>
                      <a:gd name="T57" fmla="*/ 1 h 170"/>
                      <a:gd name="T58" fmla="*/ 1 w 181"/>
                      <a:gd name="T59" fmla="*/ 1 h 170"/>
                      <a:gd name="T60" fmla="*/ 1 w 181"/>
                      <a:gd name="T61" fmla="*/ 1 h 170"/>
                      <a:gd name="T62" fmla="*/ 1 w 181"/>
                      <a:gd name="T63" fmla="*/ 1 h 170"/>
                      <a:gd name="T64" fmla="*/ 1 w 181"/>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170"/>
                      <a:gd name="T101" fmla="*/ 181 w 181"/>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170">
                        <a:moveTo>
                          <a:pt x="136" y="153"/>
                        </a:moveTo>
                        <a:lnTo>
                          <a:pt x="151" y="141"/>
                        </a:lnTo>
                        <a:lnTo>
                          <a:pt x="163" y="128"/>
                        </a:lnTo>
                        <a:lnTo>
                          <a:pt x="171" y="112"/>
                        </a:lnTo>
                        <a:lnTo>
                          <a:pt x="178" y="96"/>
                        </a:lnTo>
                        <a:lnTo>
                          <a:pt x="181" y="80"/>
                        </a:lnTo>
                        <a:lnTo>
                          <a:pt x="180" y="64"/>
                        </a:lnTo>
                        <a:lnTo>
                          <a:pt x="176" y="48"/>
                        </a:lnTo>
                        <a:lnTo>
                          <a:pt x="170" y="33"/>
                        </a:lnTo>
                        <a:lnTo>
                          <a:pt x="159" y="20"/>
                        </a:lnTo>
                        <a:lnTo>
                          <a:pt x="146" y="10"/>
                        </a:lnTo>
                        <a:lnTo>
                          <a:pt x="131" y="3"/>
                        </a:lnTo>
                        <a:lnTo>
                          <a:pt x="114" y="0"/>
                        </a:lnTo>
                        <a:lnTo>
                          <a:pt x="97" y="0"/>
                        </a:lnTo>
                        <a:lnTo>
                          <a:pt x="79" y="1"/>
                        </a:lnTo>
                        <a:lnTo>
                          <a:pt x="62" y="8"/>
                        </a:lnTo>
                        <a:lnTo>
                          <a:pt x="45" y="16"/>
                        </a:lnTo>
                        <a:lnTo>
                          <a:pt x="30" y="28"/>
                        </a:lnTo>
                        <a:lnTo>
                          <a:pt x="18" y="42"/>
                        </a:lnTo>
                        <a:lnTo>
                          <a:pt x="8" y="57"/>
                        </a:lnTo>
                        <a:lnTo>
                          <a:pt x="3" y="74"/>
                        </a:lnTo>
                        <a:lnTo>
                          <a:pt x="0" y="91"/>
                        </a:lnTo>
                        <a:lnTo>
                          <a:pt x="0" y="106"/>
                        </a:lnTo>
                        <a:lnTo>
                          <a:pt x="3" y="123"/>
                        </a:lnTo>
                        <a:lnTo>
                          <a:pt x="11" y="138"/>
                        </a:lnTo>
                        <a:lnTo>
                          <a:pt x="21" y="149"/>
                        </a:lnTo>
                        <a:lnTo>
                          <a:pt x="35" y="160"/>
                        </a:lnTo>
                        <a:lnTo>
                          <a:pt x="50" y="166"/>
                        </a:lnTo>
                        <a:lnTo>
                          <a:pt x="67" y="170"/>
                        </a:lnTo>
                        <a:lnTo>
                          <a:pt x="84" y="170"/>
                        </a:lnTo>
                        <a:lnTo>
                          <a:pt x="102" y="168"/>
                        </a:lnTo>
                        <a:lnTo>
                          <a:pt x="119" y="161"/>
                        </a:lnTo>
                        <a:lnTo>
                          <a:pt x="136" y="153"/>
                        </a:lnTo>
                        <a:close/>
                      </a:path>
                    </a:pathLst>
                  </a:custGeom>
                  <a:solidFill>
                    <a:srgbClr val="5F5F5F"/>
                  </a:solidFill>
                  <a:ln w="9525">
                    <a:noFill/>
                    <a:round/>
                    <a:headEnd/>
                    <a:tailEnd/>
                  </a:ln>
                </p:spPr>
                <p:txBody>
                  <a:bodyPr/>
                  <a:lstStyle/>
                  <a:p>
                    <a:endParaRPr lang="en-US" sz="1100" dirty="0"/>
                  </a:p>
                </p:txBody>
              </p:sp>
              <p:sp>
                <p:nvSpPr>
                  <p:cNvPr id="1106" name="Freeform 73"/>
                  <p:cNvSpPr>
                    <a:spLocks/>
                  </p:cNvSpPr>
                  <p:nvPr/>
                </p:nvSpPr>
                <p:spPr bwMode="auto">
                  <a:xfrm>
                    <a:off x="3286" y="2937"/>
                    <a:ext cx="91" cy="85"/>
                  </a:xfrm>
                  <a:custGeom>
                    <a:avLst/>
                    <a:gdLst>
                      <a:gd name="T0" fmla="*/ 1 w 182"/>
                      <a:gd name="T1" fmla="*/ 1 h 170"/>
                      <a:gd name="T2" fmla="*/ 1 w 182"/>
                      <a:gd name="T3" fmla="*/ 1 h 170"/>
                      <a:gd name="T4" fmla="*/ 1 w 182"/>
                      <a:gd name="T5" fmla="*/ 1 h 170"/>
                      <a:gd name="T6" fmla="*/ 1 w 182"/>
                      <a:gd name="T7" fmla="*/ 1 h 170"/>
                      <a:gd name="T8" fmla="*/ 1 w 182"/>
                      <a:gd name="T9" fmla="*/ 1 h 170"/>
                      <a:gd name="T10" fmla="*/ 0 w 182"/>
                      <a:gd name="T11" fmla="*/ 1 h 170"/>
                      <a:gd name="T12" fmla="*/ 0 w 182"/>
                      <a:gd name="T13" fmla="*/ 1 h 170"/>
                      <a:gd name="T14" fmla="*/ 1 w 182"/>
                      <a:gd name="T15" fmla="*/ 1 h 170"/>
                      <a:gd name="T16" fmla="*/ 1 w 182"/>
                      <a:gd name="T17" fmla="*/ 1 h 170"/>
                      <a:gd name="T18" fmla="*/ 1 w 182"/>
                      <a:gd name="T19" fmla="*/ 1 h 170"/>
                      <a:gd name="T20" fmla="*/ 1 w 182"/>
                      <a:gd name="T21" fmla="*/ 1 h 170"/>
                      <a:gd name="T22" fmla="*/ 1 w 182"/>
                      <a:gd name="T23" fmla="*/ 1 h 170"/>
                      <a:gd name="T24" fmla="*/ 1 w 182"/>
                      <a:gd name="T25" fmla="*/ 1 h 170"/>
                      <a:gd name="T26" fmla="*/ 1 w 182"/>
                      <a:gd name="T27" fmla="*/ 1 h 170"/>
                      <a:gd name="T28" fmla="*/ 1 w 182"/>
                      <a:gd name="T29" fmla="*/ 1 h 170"/>
                      <a:gd name="T30" fmla="*/ 1 w 182"/>
                      <a:gd name="T31" fmla="*/ 1 h 170"/>
                      <a:gd name="T32" fmla="*/ 1 w 182"/>
                      <a:gd name="T33" fmla="*/ 1 h 170"/>
                      <a:gd name="T34" fmla="*/ 1 w 182"/>
                      <a:gd name="T35" fmla="*/ 1 h 170"/>
                      <a:gd name="T36" fmla="*/ 1 w 182"/>
                      <a:gd name="T37" fmla="*/ 1 h 170"/>
                      <a:gd name="T38" fmla="*/ 1 w 182"/>
                      <a:gd name="T39" fmla="*/ 1 h 170"/>
                      <a:gd name="T40" fmla="*/ 1 w 182"/>
                      <a:gd name="T41" fmla="*/ 1 h 170"/>
                      <a:gd name="T42" fmla="*/ 1 w 182"/>
                      <a:gd name="T43" fmla="*/ 1 h 170"/>
                      <a:gd name="T44" fmla="*/ 1 w 182"/>
                      <a:gd name="T45" fmla="*/ 1 h 170"/>
                      <a:gd name="T46" fmla="*/ 1 w 182"/>
                      <a:gd name="T47" fmla="*/ 1 h 170"/>
                      <a:gd name="T48" fmla="*/ 1 w 182"/>
                      <a:gd name="T49" fmla="*/ 1 h 170"/>
                      <a:gd name="T50" fmla="*/ 1 w 182"/>
                      <a:gd name="T51" fmla="*/ 1 h 170"/>
                      <a:gd name="T52" fmla="*/ 1 w 182"/>
                      <a:gd name="T53" fmla="*/ 1 h 170"/>
                      <a:gd name="T54" fmla="*/ 1 w 182"/>
                      <a:gd name="T55" fmla="*/ 1 h 170"/>
                      <a:gd name="T56" fmla="*/ 1 w 182"/>
                      <a:gd name="T57" fmla="*/ 0 h 170"/>
                      <a:gd name="T58" fmla="*/ 1 w 182"/>
                      <a:gd name="T59" fmla="*/ 0 h 170"/>
                      <a:gd name="T60" fmla="*/ 1 w 182"/>
                      <a:gd name="T61" fmla="*/ 1 h 170"/>
                      <a:gd name="T62" fmla="*/ 1 w 182"/>
                      <a:gd name="T63" fmla="*/ 1 h 170"/>
                      <a:gd name="T64" fmla="*/ 1 w 182"/>
                      <a:gd name="T65" fmla="*/ 1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70"/>
                      <a:gd name="T101" fmla="*/ 182 w 182"/>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70">
                        <a:moveTo>
                          <a:pt x="46" y="17"/>
                        </a:moveTo>
                        <a:lnTo>
                          <a:pt x="30" y="29"/>
                        </a:lnTo>
                        <a:lnTo>
                          <a:pt x="19" y="42"/>
                        </a:lnTo>
                        <a:lnTo>
                          <a:pt x="9" y="57"/>
                        </a:lnTo>
                        <a:lnTo>
                          <a:pt x="3" y="74"/>
                        </a:lnTo>
                        <a:lnTo>
                          <a:pt x="0" y="89"/>
                        </a:lnTo>
                        <a:lnTo>
                          <a:pt x="0" y="106"/>
                        </a:lnTo>
                        <a:lnTo>
                          <a:pt x="3" y="121"/>
                        </a:lnTo>
                        <a:lnTo>
                          <a:pt x="12" y="137"/>
                        </a:lnTo>
                        <a:lnTo>
                          <a:pt x="22" y="150"/>
                        </a:lnTo>
                        <a:lnTo>
                          <a:pt x="35" y="160"/>
                        </a:lnTo>
                        <a:lnTo>
                          <a:pt x="51" y="167"/>
                        </a:lnTo>
                        <a:lnTo>
                          <a:pt x="67" y="170"/>
                        </a:lnTo>
                        <a:lnTo>
                          <a:pt x="84" y="170"/>
                        </a:lnTo>
                        <a:lnTo>
                          <a:pt x="103" y="168"/>
                        </a:lnTo>
                        <a:lnTo>
                          <a:pt x="120" y="162"/>
                        </a:lnTo>
                        <a:lnTo>
                          <a:pt x="136" y="153"/>
                        </a:lnTo>
                        <a:lnTo>
                          <a:pt x="152" y="142"/>
                        </a:lnTo>
                        <a:lnTo>
                          <a:pt x="163" y="128"/>
                        </a:lnTo>
                        <a:lnTo>
                          <a:pt x="172" y="113"/>
                        </a:lnTo>
                        <a:lnTo>
                          <a:pt x="178" y="96"/>
                        </a:lnTo>
                        <a:lnTo>
                          <a:pt x="182" y="79"/>
                        </a:lnTo>
                        <a:lnTo>
                          <a:pt x="180" y="64"/>
                        </a:lnTo>
                        <a:lnTo>
                          <a:pt x="177" y="47"/>
                        </a:lnTo>
                        <a:lnTo>
                          <a:pt x="170" y="32"/>
                        </a:lnTo>
                        <a:lnTo>
                          <a:pt x="160" y="20"/>
                        </a:lnTo>
                        <a:lnTo>
                          <a:pt x="147" y="10"/>
                        </a:lnTo>
                        <a:lnTo>
                          <a:pt x="131" y="4"/>
                        </a:lnTo>
                        <a:lnTo>
                          <a:pt x="115" y="0"/>
                        </a:lnTo>
                        <a:lnTo>
                          <a:pt x="98" y="0"/>
                        </a:lnTo>
                        <a:lnTo>
                          <a:pt x="79" y="2"/>
                        </a:lnTo>
                        <a:lnTo>
                          <a:pt x="62" y="9"/>
                        </a:lnTo>
                        <a:lnTo>
                          <a:pt x="46" y="17"/>
                        </a:lnTo>
                        <a:close/>
                      </a:path>
                    </a:pathLst>
                  </a:custGeom>
                  <a:solidFill>
                    <a:srgbClr val="5F5F5F"/>
                  </a:solidFill>
                  <a:ln w="9525">
                    <a:noFill/>
                    <a:round/>
                    <a:headEnd/>
                    <a:tailEnd/>
                  </a:ln>
                </p:spPr>
                <p:txBody>
                  <a:bodyPr/>
                  <a:lstStyle/>
                  <a:p>
                    <a:endParaRPr lang="en-US" sz="1100" dirty="0"/>
                  </a:p>
                </p:txBody>
              </p:sp>
              <p:sp>
                <p:nvSpPr>
                  <p:cNvPr id="1107" name="Freeform 74"/>
                  <p:cNvSpPr>
                    <a:spLocks/>
                  </p:cNvSpPr>
                  <p:nvPr/>
                </p:nvSpPr>
                <p:spPr bwMode="auto">
                  <a:xfrm>
                    <a:off x="2893" y="2912"/>
                    <a:ext cx="451" cy="356"/>
                  </a:xfrm>
                  <a:custGeom>
                    <a:avLst/>
                    <a:gdLst>
                      <a:gd name="T0" fmla="*/ 1 w 902"/>
                      <a:gd name="T1" fmla="*/ 0 h 712"/>
                      <a:gd name="T2" fmla="*/ 0 w 902"/>
                      <a:gd name="T3" fmla="*/ 1 h 712"/>
                      <a:gd name="T4" fmla="*/ 1 w 902"/>
                      <a:gd name="T5" fmla="*/ 1 h 712"/>
                      <a:gd name="T6" fmla="*/ 1 w 902"/>
                      <a:gd name="T7" fmla="*/ 1 h 712"/>
                      <a:gd name="T8" fmla="*/ 1 w 902"/>
                      <a:gd name="T9" fmla="*/ 1 h 712"/>
                      <a:gd name="T10" fmla="*/ 1 w 902"/>
                      <a:gd name="T11" fmla="*/ 1 h 712"/>
                      <a:gd name="T12" fmla="*/ 1 w 902"/>
                      <a:gd name="T13" fmla="*/ 1 h 712"/>
                      <a:gd name="T14" fmla="*/ 1 w 902"/>
                      <a:gd name="T15" fmla="*/ 1 h 712"/>
                      <a:gd name="T16" fmla="*/ 1 w 902"/>
                      <a:gd name="T17" fmla="*/ 1 h 712"/>
                      <a:gd name="T18" fmla="*/ 1 w 902"/>
                      <a:gd name="T19" fmla="*/ 1 h 712"/>
                      <a:gd name="T20" fmla="*/ 1 w 902"/>
                      <a:gd name="T21" fmla="*/ 1 h 712"/>
                      <a:gd name="T22" fmla="*/ 1 w 902"/>
                      <a:gd name="T23" fmla="*/ 1 h 712"/>
                      <a:gd name="T24" fmla="*/ 1 w 902"/>
                      <a:gd name="T25" fmla="*/ 1 h 712"/>
                      <a:gd name="T26" fmla="*/ 1 w 902"/>
                      <a:gd name="T27" fmla="*/ 1 h 712"/>
                      <a:gd name="T28" fmla="*/ 1 w 902"/>
                      <a:gd name="T29" fmla="*/ 1 h 712"/>
                      <a:gd name="T30" fmla="*/ 1 w 902"/>
                      <a:gd name="T31" fmla="*/ 1 h 712"/>
                      <a:gd name="T32" fmla="*/ 1 w 902"/>
                      <a:gd name="T33" fmla="*/ 1 h 712"/>
                      <a:gd name="T34" fmla="*/ 1 w 902"/>
                      <a:gd name="T35" fmla="*/ 1 h 712"/>
                      <a:gd name="T36" fmla="*/ 1 w 902"/>
                      <a:gd name="T37" fmla="*/ 1 h 712"/>
                      <a:gd name="T38" fmla="*/ 1 w 902"/>
                      <a:gd name="T39" fmla="*/ 1 h 712"/>
                      <a:gd name="T40" fmla="*/ 1 w 902"/>
                      <a:gd name="T41" fmla="*/ 1 h 712"/>
                      <a:gd name="T42" fmla="*/ 1 w 902"/>
                      <a:gd name="T43" fmla="*/ 1 h 712"/>
                      <a:gd name="T44" fmla="*/ 1 w 902"/>
                      <a:gd name="T45" fmla="*/ 1 h 712"/>
                      <a:gd name="T46" fmla="*/ 1 w 902"/>
                      <a:gd name="T47" fmla="*/ 1 h 712"/>
                      <a:gd name="T48" fmla="*/ 1 w 902"/>
                      <a:gd name="T49" fmla="*/ 1 h 712"/>
                      <a:gd name="T50" fmla="*/ 1 w 902"/>
                      <a:gd name="T51" fmla="*/ 1 h 712"/>
                      <a:gd name="T52" fmla="*/ 1 w 902"/>
                      <a:gd name="T53" fmla="*/ 1 h 712"/>
                      <a:gd name="T54" fmla="*/ 1 w 902"/>
                      <a:gd name="T55" fmla="*/ 1 h 712"/>
                      <a:gd name="T56" fmla="*/ 1 w 902"/>
                      <a:gd name="T57" fmla="*/ 1 h 712"/>
                      <a:gd name="T58" fmla="*/ 1 w 902"/>
                      <a:gd name="T59" fmla="*/ 1 h 712"/>
                      <a:gd name="T60" fmla="*/ 1 w 902"/>
                      <a:gd name="T61" fmla="*/ 1 h 712"/>
                      <a:gd name="T62" fmla="*/ 1 w 902"/>
                      <a:gd name="T63" fmla="*/ 1 h 712"/>
                      <a:gd name="T64" fmla="*/ 1 w 902"/>
                      <a:gd name="T65" fmla="*/ 1 h 712"/>
                      <a:gd name="T66" fmla="*/ 1 w 902"/>
                      <a:gd name="T67" fmla="*/ 1 h 712"/>
                      <a:gd name="T68" fmla="*/ 1 w 902"/>
                      <a:gd name="T69" fmla="*/ 1 h 712"/>
                      <a:gd name="T70" fmla="*/ 1 w 902"/>
                      <a:gd name="T71" fmla="*/ 1 h 712"/>
                      <a:gd name="T72" fmla="*/ 1 w 902"/>
                      <a:gd name="T73" fmla="*/ 1 h 712"/>
                      <a:gd name="T74" fmla="*/ 1 w 902"/>
                      <a:gd name="T75" fmla="*/ 1 h 712"/>
                      <a:gd name="T76" fmla="*/ 1 w 902"/>
                      <a:gd name="T77" fmla="*/ 1 h 712"/>
                      <a:gd name="T78" fmla="*/ 1 w 902"/>
                      <a:gd name="T79" fmla="*/ 1 h 712"/>
                      <a:gd name="T80" fmla="*/ 1 w 902"/>
                      <a:gd name="T81" fmla="*/ 1 h 712"/>
                      <a:gd name="T82" fmla="*/ 1 w 902"/>
                      <a:gd name="T83" fmla="*/ 1 h 712"/>
                      <a:gd name="T84" fmla="*/ 1 w 902"/>
                      <a:gd name="T85" fmla="*/ 1 h 712"/>
                      <a:gd name="T86" fmla="*/ 1 w 902"/>
                      <a:gd name="T87" fmla="*/ 1 h 712"/>
                      <a:gd name="T88" fmla="*/ 1 w 902"/>
                      <a:gd name="T89" fmla="*/ 1 h 712"/>
                      <a:gd name="T90" fmla="*/ 1 w 902"/>
                      <a:gd name="T91" fmla="*/ 1 h 712"/>
                      <a:gd name="T92" fmla="*/ 1 w 902"/>
                      <a:gd name="T93" fmla="*/ 1 h 712"/>
                      <a:gd name="T94" fmla="*/ 1 w 902"/>
                      <a:gd name="T95" fmla="*/ 1 h 712"/>
                      <a:gd name="T96" fmla="*/ 1 w 902"/>
                      <a:gd name="T97" fmla="*/ 1 h 712"/>
                      <a:gd name="T98" fmla="*/ 1 w 902"/>
                      <a:gd name="T99" fmla="*/ 0 h 7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2"/>
                      <a:gd name="T151" fmla="*/ 0 h 712"/>
                      <a:gd name="T152" fmla="*/ 902 w 902"/>
                      <a:gd name="T153" fmla="*/ 712 h 7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2" h="712">
                        <a:moveTo>
                          <a:pt x="17" y="0"/>
                        </a:moveTo>
                        <a:lnTo>
                          <a:pt x="0" y="292"/>
                        </a:lnTo>
                        <a:lnTo>
                          <a:pt x="22" y="302"/>
                        </a:lnTo>
                        <a:lnTo>
                          <a:pt x="49" y="313"/>
                        </a:lnTo>
                        <a:lnTo>
                          <a:pt x="79" y="329"/>
                        </a:lnTo>
                        <a:lnTo>
                          <a:pt x="116" y="345"/>
                        </a:lnTo>
                        <a:lnTo>
                          <a:pt x="157" y="366"/>
                        </a:lnTo>
                        <a:lnTo>
                          <a:pt x="199" y="387"/>
                        </a:lnTo>
                        <a:lnTo>
                          <a:pt x="246" y="409"/>
                        </a:lnTo>
                        <a:lnTo>
                          <a:pt x="293" y="433"/>
                        </a:lnTo>
                        <a:lnTo>
                          <a:pt x="342" y="458"/>
                        </a:lnTo>
                        <a:lnTo>
                          <a:pt x="392" y="483"/>
                        </a:lnTo>
                        <a:lnTo>
                          <a:pt x="443" y="509"/>
                        </a:lnTo>
                        <a:lnTo>
                          <a:pt x="493" y="534"/>
                        </a:lnTo>
                        <a:lnTo>
                          <a:pt x="542" y="557"/>
                        </a:lnTo>
                        <a:lnTo>
                          <a:pt x="589" y="583"/>
                        </a:lnTo>
                        <a:lnTo>
                          <a:pt x="635" y="605"/>
                        </a:lnTo>
                        <a:lnTo>
                          <a:pt x="677" y="626"/>
                        </a:lnTo>
                        <a:lnTo>
                          <a:pt x="710" y="643"/>
                        </a:lnTo>
                        <a:lnTo>
                          <a:pt x="742" y="658"/>
                        </a:lnTo>
                        <a:lnTo>
                          <a:pt x="773" y="674"/>
                        </a:lnTo>
                        <a:lnTo>
                          <a:pt x="798" y="687"/>
                        </a:lnTo>
                        <a:lnTo>
                          <a:pt x="820" y="697"/>
                        </a:lnTo>
                        <a:lnTo>
                          <a:pt x="837" y="705"/>
                        </a:lnTo>
                        <a:lnTo>
                          <a:pt x="847" y="711"/>
                        </a:lnTo>
                        <a:lnTo>
                          <a:pt x="850" y="712"/>
                        </a:lnTo>
                        <a:lnTo>
                          <a:pt x="852" y="699"/>
                        </a:lnTo>
                        <a:lnTo>
                          <a:pt x="857" y="663"/>
                        </a:lnTo>
                        <a:lnTo>
                          <a:pt x="865" y="610"/>
                        </a:lnTo>
                        <a:lnTo>
                          <a:pt x="875" y="551"/>
                        </a:lnTo>
                        <a:lnTo>
                          <a:pt x="885" y="490"/>
                        </a:lnTo>
                        <a:lnTo>
                          <a:pt x="894" y="438"/>
                        </a:lnTo>
                        <a:lnTo>
                          <a:pt x="901" y="399"/>
                        </a:lnTo>
                        <a:lnTo>
                          <a:pt x="902" y="386"/>
                        </a:lnTo>
                        <a:lnTo>
                          <a:pt x="857" y="371"/>
                        </a:lnTo>
                        <a:lnTo>
                          <a:pt x="803" y="352"/>
                        </a:lnTo>
                        <a:lnTo>
                          <a:pt x="742" y="327"/>
                        </a:lnTo>
                        <a:lnTo>
                          <a:pt x="675" y="300"/>
                        </a:lnTo>
                        <a:lnTo>
                          <a:pt x="604" y="268"/>
                        </a:lnTo>
                        <a:lnTo>
                          <a:pt x="532" y="236"/>
                        </a:lnTo>
                        <a:lnTo>
                          <a:pt x="456" y="202"/>
                        </a:lnTo>
                        <a:lnTo>
                          <a:pt x="384" y="170"/>
                        </a:lnTo>
                        <a:lnTo>
                          <a:pt x="312" y="137"/>
                        </a:lnTo>
                        <a:lnTo>
                          <a:pt x="244" y="106"/>
                        </a:lnTo>
                        <a:lnTo>
                          <a:pt x="184" y="78"/>
                        </a:lnTo>
                        <a:lnTo>
                          <a:pt x="130" y="53"/>
                        </a:lnTo>
                        <a:lnTo>
                          <a:pt x="84" y="31"/>
                        </a:lnTo>
                        <a:lnTo>
                          <a:pt x="49" y="14"/>
                        </a:lnTo>
                        <a:lnTo>
                          <a:pt x="26" y="4"/>
                        </a:lnTo>
                        <a:lnTo>
                          <a:pt x="17" y="0"/>
                        </a:lnTo>
                        <a:close/>
                      </a:path>
                    </a:pathLst>
                  </a:custGeom>
                  <a:solidFill>
                    <a:srgbClr val="5F5F5F"/>
                  </a:solidFill>
                  <a:ln w="9525">
                    <a:noFill/>
                    <a:round/>
                    <a:headEnd/>
                    <a:tailEnd/>
                  </a:ln>
                </p:spPr>
                <p:txBody>
                  <a:bodyPr/>
                  <a:lstStyle/>
                  <a:p>
                    <a:endParaRPr lang="en-US" sz="1100" dirty="0"/>
                  </a:p>
                </p:txBody>
              </p:sp>
              <p:sp>
                <p:nvSpPr>
                  <p:cNvPr id="1108" name="Freeform 75"/>
                  <p:cNvSpPr>
                    <a:spLocks/>
                  </p:cNvSpPr>
                  <p:nvPr/>
                </p:nvSpPr>
                <p:spPr bwMode="auto">
                  <a:xfrm>
                    <a:off x="3183" y="2318"/>
                    <a:ext cx="543" cy="335"/>
                  </a:xfrm>
                  <a:custGeom>
                    <a:avLst/>
                    <a:gdLst>
                      <a:gd name="T0" fmla="*/ 1 w 1085"/>
                      <a:gd name="T1" fmla="*/ 1 h 670"/>
                      <a:gd name="T2" fmla="*/ 1 w 1085"/>
                      <a:gd name="T3" fmla="*/ 1 h 670"/>
                      <a:gd name="T4" fmla="*/ 1 w 1085"/>
                      <a:gd name="T5" fmla="*/ 1 h 670"/>
                      <a:gd name="T6" fmla="*/ 1 w 1085"/>
                      <a:gd name="T7" fmla="*/ 1 h 670"/>
                      <a:gd name="T8" fmla="*/ 1 w 1085"/>
                      <a:gd name="T9" fmla="*/ 1 h 670"/>
                      <a:gd name="T10" fmla="*/ 1 w 1085"/>
                      <a:gd name="T11" fmla="*/ 1 h 670"/>
                      <a:gd name="T12" fmla="*/ 1 w 1085"/>
                      <a:gd name="T13" fmla="*/ 1 h 670"/>
                      <a:gd name="T14" fmla="*/ 1 w 1085"/>
                      <a:gd name="T15" fmla="*/ 1 h 670"/>
                      <a:gd name="T16" fmla="*/ 1 w 1085"/>
                      <a:gd name="T17" fmla="*/ 1 h 670"/>
                      <a:gd name="T18" fmla="*/ 1 w 1085"/>
                      <a:gd name="T19" fmla="*/ 1 h 670"/>
                      <a:gd name="T20" fmla="*/ 1 w 1085"/>
                      <a:gd name="T21" fmla="*/ 1 h 670"/>
                      <a:gd name="T22" fmla="*/ 1 w 1085"/>
                      <a:gd name="T23" fmla="*/ 1 h 670"/>
                      <a:gd name="T24" fmla="*/ 1 w 1085"/>
                      <a:gd name="T25" fmla="*/ 1 h 670"/>
                      <a:gd name="T26" fmla="*/ 1 w 1085"/>
                      <a:gd name="T27" fmla="*/ 1 h 670"/>
                      <a:gd name="T28" fmla="*/ 1 w 1085"/>
                      <a:gd name="T29" fmla="*/ 1 h 670"/>
                      <a:gd name="T30" fmla="*/ 1 w 1085"/>
                      <a:gd name="T31" fmla="*/ 1 h 670"/>
                      <a:gd name="T32" fmla="*/ 1 w 1085"/>
                      <a:gd name="T33" fmla="*/ 1 h 670"/>
                      <a:gd name="T34" fmla="*/ 1 w 1085"/>
                      <a:gd name="T35" fmla="*/ 1 h 670"/>
                      <a:gd name="T36" fmla="*/ 1 w 1085"/>
                      <a:gd name="T37" fmla="*/ 1 h 670"/>
                      <a:gd name="T38" fmla="*/ 1 w 1085"/>
                      <a:gd name="T39" fmla="*/ 1 h 670"/>
                      <a:gd name="T40" fmla="*/ 1 w 1085"/>
                      <a:gd name="T41" fmla="*/ 1 h 670"/>
                      <a:gd name="T42" fmla="*/ 1 w 1085"/>
                      <a:gd name="T43" fmla="*/ 1 h 670"/>
                      <a:gd name="T44" fmla="*/ 1 w 1085"/>
                      <a:gd name="T45" fmla="*/ 1 h 670"/>
                      <a:gd name="T46" fmla="*/ 1 w 1085"/>
                      <a:gd name="T47" fmla="*/ 1 h 670"/>
                      <a:gd name="T48" fmla="*/ 1 w 1085"/>
                      <a:gd name="T49" fmla="*/ 1 h 670"/>
                      <a:gd name="T50" fmla="*/ 1 w 1085"/>
                      <a:gd name="T51" fmla="*/ 1 h 670"/>
                      <a:gd name="T52" fmla="*/ 1 w 1085"/>
                      <a:gd name="T53" fmla="*/ 1 h 670"/>
                      <a:gd name="T54" fmla="*/ 1 w 1085"/>
                      <a:gd name="T55" fmla="*/ 1 h 670"/>
                      <a:gd name="T56" fmla="*/ 1 w 1085"/>
                      <a:gd name="T57" fmla="*/ 1 h 670"/>
                      <a:gd name="T58" fmla="*/ 1 w 1085"/>
                      <a:gd name="T59" fmla="*/ 1 h 670"/>
                      <a:gd name="T60" fmla="*/ 1 w 1085"/>
                      <a:gd name="T61" fmla="*/ 1 h 670"/>
                      <a:gd name="T62" fmla="*/ 1 w 1085"/>
                      <a:gd name="T63" fmla="*/ 1 h 670"/>
                      <a:gd name="T64" fmla="*/ 1 w 1085"/>
                      <a:gd name="T65" fmla="*/ 1 h 670"/>
                      <a:gd name="T66" fmla="*/ 1 w 1085"/>
                      <a:gd name="T67" fmla="*/ 1 h 670"/>
                      <a:gd name="T68" fmla="*/ 1 w 1085"/>
                      <a:gd name="T69" fmla="*/ 1 h 670"/>
                      <a:gd name="T70" fmla="*/ 1 w 1085"/>
                      <a:gd name="T71" fmla="*/ 1 h 670"/>
                      <a:gd name="T72" fmla="*/ 1 w 1085"/>
                      <a:gd name="T73" fmla="*/ 1 h 670"/>
                      <a:gd name="T74" fmla="*/ 1 w 1085"/>
                      <a:gd name="T75" fmla="*/ 1 h 670"/>
                      <a:gd name="T76" fmla="*/ 1 w 1085"/>
                      <a:gd name="T77" fmla="*/ 1 h 670"/>
                      <a:gd name="T78" fmla="*/ 1 w 1085"/>
                      <a:gd name="T79" fmla="*/ 1 h 670"/>
                      <a:gd name="T80" fmla="*/ 1 w 1085"/>
                      <a:gd name="T81" fmla="*/ 1 h 670"/>
                      <a:gd name="T82" fmla="*/ 1 w 1085"/>
                      <a:gd name="T83" fmla="*/ 1 h 670"/>
                      <a:gd name="T84" fmla="*/ 1 w 1085"/>
                      <a:gd name="T85" fmla="*/ 1 h 670"/>
                      <a:gd name="T86" fmla="*/ 1 w 1085"/>
                      <a:gd name="T87" fmla="*/ 1 h 670"/>
                      <a:gd name="T88" fmla="*/ 1 w 1085"/>
                      <a:gd name="T89" fmla="*/ 1 h 670"/>
                      <a:gd name="T90" fmla="*/ 1 w 1085"/>
                      <a:gd name="T91" fmla="*/ 1 h 670"/>
                      <a:gd name="T92" fmla="*/ 1 w 1085"/>
                      <a:gd name="T93" fmla="*/ 1 h 670"/>
                      <a:gd name="T94" fmla="*/ 1 w 1085"/>
                      <a:gd name="T95" fmla="*/ 1 h 670"/>
                      <a:gd name="T96" fmla="*/ 1 w 1085"/>
                      <a:gd name="T97" fmla="*/ 1 h 670"/>
                      <a:gd name="T98" fmla="*/ 1 w 1085"/>
                      <a:gd name="T99" fmla="*/ 1 h 670"/>
                      <a:gd name="T100" fmla="*/ 1 w 1085"/>
                      <a:gd name="T101" fmla="*/ 1 h 6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5"/>
                      <a:gd name="T154" fmla="*/ 0 h 670"/>
                      <a:gd name="T155" fmla="*/ 1085 w 1085"/>
                      <a:gd name="T156" fmla="*/ 670 h 6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5" h="670">
                        <a:moveTo>
                          <a:pt x="190" y="41"/>
                        </a:moveTo>
                        <a:lnTo>
                          <a:pt x="190" y="155"/>
                        </a:lnTo>
                        <a:lnTo>
                          <a:pt x="234" y="167"/>
                        </a:lnTo>
                        <a:lnTo>
                          <a:pt x="283" y="180"/>
                        </a:lnTo>
                        <a:lnTo>
                          <a:pt x="340" y="196"/>
                        </a:lnTo>
                        <a:lnTo>
                          <a:pt x="400" y="211"/>
                        </a:lnTo>
                        <a:lnTo>
                          <a:pt x="464" y="229"/>
                        </a:lnTo>
                        <a:lnTo>
                          <a:pt x="530" y="246"/>
                        </a:lnTo>
                        <a:lnTo>
                          <a:pt x="595" y="263"/>
                        </a:lnTo>
                        <a:lnTo>
                          <a:pt x="661" y="281"/>
                        </a:lnTo>
                        <a:lnTo>
                          <a:pt x="723" y="298"/>
                        </a:lnTo>
                        <a:lnTo>
                          <a:pt x="782" y="313"/>
                        </a:lnTo>
                        <a:lnTo>
                          <a:pt x="836" y="328"/>
                        </a:lnTo>
                        <a:lnTo>
                          <a:pt x="883" y="342"/>
                        </a:lnTo>
                        <a:lnTo>
                          <a:pt x="922" y="354"/>
                        </a:lnTo>
                        <a:lnTo>
                          <a:pt x="951" y="362"/>
                        </a:lnTo>
                        <a:lnTo>
                          <a:pt x="969" y="367"/>
                        </a:lnTo>
                        <a:lnTo>
                          <a:pt x="976" y="371"/>
                        </a:lnTo>
                        <a:lnTo>
                          <a:pt x="966" y="413"/>
                        </a:lnTo>
                        <a:lnTo>
                          <a:pt x="957" y="456"/>
                        </a:lnTo>
                        <a:lnTo>
                          <a:pt x="951" y="498"/>
                        </a:lnTo>
                        <a:lnTo>
                          <a:pt x="940" y="542"/>
                        </a:lnTo>
                        <a:lnTo>
                          <a:pt x="932" y="539"/>
                        </a:lnTo>
                        <a:lnTo>
                          <a:pt x="922" y="534"/>
                        </a:lnTo>
                        <a:lnTo>
                          <a:pt x="913" y="530"/>
                        </a:lnTo>
                        <a:lnTo>
                          <a:pt x="903" y="527"/>
                        </a:lnTo>
                        <a:lnTo>
                          <a:pt x="895" y="524"/>
                        </a:lnTo>
                        <a:lnTo>
                          <a:pt x="885" y="519"/>
                        </a:lnTo>
                        <a:lnTo>
                          <a:pt x="876" y="515"/>
                        </a:lnTo>
                        <a:lnTo>
                          <a:pt x="866" y="512"/>
                        </a:lnTo>
                        <a:lnTo>
                          <a:pt x="870" y="493"/>
                        </a:lnTo>
                        <a:lnTo>
                          <a:pt x="873" y="473"/>
                        </a:lnTo>
                        <a:lnTo>
                          <a:pt x="878" y="455"/>
                        </a:lnTo>
                        <a:lnTo>
                          <a:pt x="883" y="436"/>
                        </a:lnTo>
                        <a:lnTo>
                          <a:pt x="885" y="423"/>
                        </a:lnTo>
                        <a:lnTo>
                          <a:pt x="885" y="409"/>
                        </a:lnTo>
                        <a:lnTo>
                          <a:pt x="882" y="397"/>
                        </a:lnTo>
                        <a:lnTo>
                          <a:pt x="876" y="386"/>
                        </a:lnTo>
                        <a:lnTo>
                          <a:pt x="870" y="377"/>
                        </a:lnTo>
                        <a:lnTo>
                          <a:pt x="861" y="367"/>
                        </a:lnTo>
                        <a:lnTo>
                          <a:pt x="850" y="362"/>
                        </a:lnTo>
                        <a:lnTo>
                          <a:pt x="838" y="357"/>
                        </a:lnTo>
                        <a:lnTo>
                          <a:pt x="824" y="355"/>
                        </a:lnTo>
                        <a:lnTo>
                          <a:pt x="813" y="355"/>
                        </a:lnTo>
                        <a:lnTo>
                          <a:pt x="799" y="359"/>
                        </a:lnTo>
                        <a:lnTo>
                          <a:pt x="789" y="364"/>
                        </a:lnTo>
                        <a:lnTo>
                          <a:pt x="779" y="371"/>
                        </a:lnTo>
                        <a:lnTo>
                          <a:pt x="770" y="379"/>
                        </a:lnTo>
                        <a:lnTo>
                          <a:pt x="764" y="391"/>
                        </a:lnTo>
                        <a:lnTo>
                          <a:pt x="759" y="403"/>
                        </a:lnTo>
                        <a:lnTo>
                          <a:pt x="754" y="419"/>
                        </a:lnTo>
                        <a:lnTo>
                          <a:pt x="750" y="435"/>
                        </a:lnTo>
                        <a:lnTo>
                          <a:pt x="745" y="450"/>
                        </a:lnTo>
                        <a:lnTo>
                          <a:pt x="742" y="466"/>
                        </a:lnTo>
                        <a:lnTo>
                          <a:pt x="733" y="463"/>
                        </a:lnTo>
                        <a:lnTo>
                          <a:pt x="725" y="461"/>
                        </a:lnTo>
                        <a:lnTo>
                          <a:pt x="717" y="458"/>
                        </a:lnTo>
                        <a:lnTo>
                          <a:pt x="710" y="455"/>
                        </a:lnTo>
                        <a:lnTo>
                          <a:pt x="701" y="453"/>
                        </a:lnTo>
                        <a:lnTo>
                          <a:pt x="693" y="450"/>
                        </a:lnTo>
                        <a:lnTo>
                          <a:pt x="685" y="448"/>
                        </a:lnTo>
                        <a:lnTo>
                          <a:pt x="676" y="445"/>
                        </a:lnTo>
                        <a:lnTo>
                          <a:pt x="678" y="433"/>
                        </a:lnTo>
                        <a:lnTo>
                          <a:pt x="681" y="419"/>
                        </a:lnTo>
                        <a:lnTo>
                          <a:pt x="685" y="408"/>
                        </a:lnTo>
                        <a:lnTo>
                          <a:pt x="690" y="396"/>
                        </a:lnTo>
                        <a:lnTo>
                          <a:pt x="696" y="371"/>
                        </a:lnTo>
                        <a:lnTo>
                          <a:pt x="691" y="347"/>
                        </a:lnTo>
                        <a:lnTo>
                          <a:pt x="678" y="325"/>
                        </a:lnTo>
                        <a:lnTo>
                          <a:pt x="658" y="310"/>
                        </a:lnTo>
                        <a:lnTo>
                          <a:pt x="644" y="307"/>
                        </a:lnTo>
                        <a:lnTo>
                          <a:pt x="632" y="305"/>
                        </a:lnTo>
                        <a:lnTo>
                          <a:pt x="619" y="307"/>
                        </a:lnTo>
                        <a:lnTo>
                          <a:pt x="607" y="308"/>
                        </a:lnTo>
                        <a:lnTo>
                          <a:pt x="597" y="315"/>
                        </a:lnTo>
                        <a:lnTo>
                          <a:pt x="587" y="322"/>
                        </a:lnTo>
                        <a:lnTo>
                          <a:pt x="579" y="332"/>
                        </a:lnTo>
                        <a:lnTo>
                          <a:pt x="572" y="344"/>
                        </a:lnTo>
                        <a:lnTo>
                          <a:pt x="565" y="359"/>
                        </a:lnTo>
                        <a:lnTo>
                          <a:pt x="560" y="374"/>
                        </a:lnTo>
                        <a:lnTo>
                          <a:pt x="555" y="389"/>
                        </a:lnTo>
                        <a:lnTo>
                          <a:pt x="552" y="406"/>
                        </a:lnTo>
                        <a:lnTo>
                          <a:pt x="545" y="404"/>
                        </a:lnTo>
                        <a:lnTo>
                          <a:pt x="538" y="401"/>
                        </a:lnTo>
                        <a:lnTo>
                          <a:pt x="530" y="399"/>
                        </a:lnTo>
                        <a:lnTo>
                          <a:pt x="523" y="396"/>
                        </a:lnTo>
                        <a:lnTo>
                          <a:pt x="516" y="394"/>
                        </a:lnTo>
                        <a:lnTo>
                          <a:pt x="508" y="392"/>
                        </a:lnTo>
                        <a:lnTo>
                          <a:pt x="501" y="389"/>
                        </a:lnTo>
                        <a:lnTo>
                          <a:pt x="495" y="387"/>
                        </a:lnTo>
                        <a:lnTo>
                          <a:pt x="498" y="374"/>
                        </a:lnTo>
                        <a:lnTo>
                          <a:pt x="503" y="360"/>
                        </a:lnTo>
                        <a:lnTo>
                          <a:pt x="506" y="347"/>
                        </a:lnTo>
                        <a:lnTo>
                          <a:pt x="510" y="334"/>
                        </a:lnTo>
                        <a:lnTo>
                          <a:pt x="511" y="320"/>
                        </a:lnTo>
                        <a:lnTo>
                          <a:pt x="510" y="308"/>
                        </a:lnTo>
                        <a:lnTo>
                          <a:pt x="505" y="297"/>
                        </a:lnTo>
                        <a:lnTo>
                          <a:pt x="500" y="285"/>
                        </a:lnTo>
                        <a:lnTo>
                          <a:pt x="491" y="275"/>
                        </a:lnTo>
                        <a:lnTo>
                          <a:pt x="481" y="268"/>
                        </a:lnTo>
                        <a:lnTo>
                          <a:pt x="471" y="261"/>
                        </a:lnTo>
                        <a:lnTo>
                          <a:pt x="458" y="258"/>
                        </a:lnTo>
                        <a:lnTo>
                          <a:pt x="444" y="256"/>
                        </a:lnTo>
                        <a:lnTo>
                          <a:pt x="432" y="258"/>
                        </a:lnTo>
                        <a:lnTo>
                          <a:pt x="420" y="263"/>
                        </a:lnTo>
                        <a:lnTo>
                          <a:pt x="409" y="268"/>
                        </a:lnTo>
                        <a:lnTo>
                          <a:pt x="399" y="276"/>
                        </a:lnTo>
                        <a:lnTo>
                          <a:pt x="392" y="286"/>
                        </a:lnTo>
                        <a:lnTo>
                          <a:pt x="385" y="297"/>
                        </a:lnTo>
                        <a:lnTo>
                          <a:pt x="382" y="310"/>
                        </a:lnTo>
                        <a:lnTo>
                          <a:pt x="380" y="322"/>
                        </a:lnTo>
                        <a:lnTo>
                          <a:pt x="377" y="332"/>
                        </a:lnTo>
                        <a:lnTo>
                          <a:pt x="373" y="342"/>
                        </a:lnTo>
                        <a:lnTo>
                          <a:pt x="370" y="352"/>
                        </a:lnTo>
                        <a:lnTo>
                          <a:pt x="362" y="350"/>
                        </a:lnTo>
                        <a:lnTo>
                          <a:pt x="353" y="349"/>
                        </a:lnTo>
                        <a:lnTo>
                          <a:pt x="345" y="345"/>
                        </a:lnTo>
                        <a:lnTo>
                          <a:pt x="338" y="344"/>
                        </a:lnTo>
                        <a:lnTo>
                          <a:pt x="330" y="342"/>
                        </a:lnTo>
                        <a:lnTo>
                          <a:pt x="321" y="339"/>
                        </a:lnTo>
                        <a:lnTo>
                          <a:pt x="313" y="337"/>
                        </a:lnTo>
                        <a:lnTo>
                          <a:pt x="304" y="335"/>
                        </a:lnTo>
                        <a:lnTo>
                          <a:pt x="309" y="318"/>
                        </a:lnTo>
                        <a:lnTo>
                          <a:pt x="313" y="302"/>
                        </a:lnTo>
                        <a:lnTo>
                          <a:pt x="316" y="286"/>
                        </a:lnTo>
                        <a:lnTo>
                          <a:pt x="320" y="270"/>
                        </a:lnTo>
                        <a:lnTo>
                          <a:pt x="320" y="256"/>
                        </a:lnTo>
                        <a:lnTo>
                          <a:pt x="318" y="244"/>
                        </a:lnTo>
                        <a:lnTo>
                          <a:pt x="314" y="233"/>
                        </a:lnTo>
                        <a:lnTo>
                          <a:pt x="308" y="221"/>
                        </a:lnTo>
                        <a:lnTo>
                          <a:pt x="299" y="212"/>
                        </a:lnTo>
                        <a:lnTo>
                          <a:pt x="289" y="204"/>
                        </a:lnTo>
                        <a:lnTo>
                          <a:pt x="279" y="199"/>
                        </a:lnTo>
                        <a:lnTo>
                          <a:pt x="266" y="196"/>
                        </a:lnTo>
                        <a:lnTo>
                          <a:pt x="252" y="196"/>
                        </a:lnTo>
                        <a:lnTo>
                          <a:pt x="240" y="197"/>
                        </a:lnTo>
                        <a:lnTo>
                          <a:pt x="229" y="201"/>
                        </a:lnTo>
                        <a:lnTo>
                          <a:pt x="217" y="207"/>
                        </a:lnTo>
                        <a:lnTo>
                          <a:pt x="208" y="216"/>
                        </a:lnTo>
                        <a:lnTo>
                          <a:pt x="200" y="226"/>
                        </a:lnTo>
                        <a:lnTo>
                          <a:pt x="195" y="236"/>
                        </a:lnTo>
                        <a:lnTo>
                          <a:pt x="192" y="249"/>
                        </a:lnTo>
                        <a:lnTo>
                          <a:pt x="188" y="261"/>
                        </a:lnTo>
                        <a:lnTo>
                          <a:pt x="187" y="275"/>
                        </a:lnTo>
                        <a:lnTo>
                          <a:pt x="183" y="286"/>
                        </a:lnTo>
                        <a:lnTo>
                          <a:pt x="180" y="300"/>
                        </a:lnTo>
                        <a:lnTo>
                          <a:pt x="170" y="297"/>
                        </a:lnTo>
                        <a:lnTo>
                          <a:pt x="161" y="295"/>
                        </a:lnTo>
                        <a:lnTo>
                          <a:pt x="151" y="291"/>
                        </a:lnTo>
                        <a:lnTo>
                          <a:pt x="143" y="290"/>
                        </a:lnTo>
                        <a:lnTo>
                          <a:pt x="134" y="286"/>
                        </a:lnTo>
                        <a:lnTo>
                          <a:pt x="124" y="285"/>
                        </a:lnTo>
                        <a:lnTo>
                          <a:pt x="116" y="281"/>
                        </a:lnTo>
                        <a:lnTo>
                          <a:pt x="106" y="280"/>
                        </a:lnTo>
                        <a:lnTo>
                          <a:pt x="111" y="244"/>
                        </a:lnTo>
                        <a:lnTo>
                          <a:pt x="116" y="209"/>
                        </a:lnTo>
                        <a:lnTo>
                          <a:pt x="121" y="174"/>
                        </a:lnTo>
                        <a:lnTo>
                          <a:pt x="126" y="138"/>
                        </a:lnTo>
                        <a:lnTo>
                          <a:pt x="131" y="140"/>
                        </a:lnTo>
                        <a:lnTo>
                          <a:pt x="138" y="142"/>
                        </a:lnTo>
                        <a:lnTo>
                          <a:pt x="145" y="143"/>
                        </a:lnTo>
                        <a:lnTo>
                          <a:pt x="153" y="147"/>
                        </a:lnTo>
                        <a:lnTo>
                          <a:pt x="163" y="148"/>
                        </a:lnTo>
                        <a:lnTo>
                          <a:pt x="171" y="150"/>
                        </a:lnTo>
                        <a:lnTo>
                          <a:pt x="182" y="153"/>
                        </a:lnTo>
                        <a:lnTo>
                          <a:pt x="190" y="155"/>
                        </a:lnTo>
                        <a:lnTo>
                          <a:pt x="190" y="41"/>
                        </a:lnTo>
                        <a:lnTo>
                          <a:pt x="160" y="32"/>
                        </a:lnTo>
                        <a:lnTo>
                          <a:pt x="131" y="26"/>
                        </a:lnTo>
                        <a:lnTo>
                          <a:pt x="104" y="19"/>
                        </a:lnTo>
                        <a:lnTo>
                          <a:pt x="82" y="12"/>
                        </a:lnTo>
                        <a:lnTo>
                          <a:pt x="64" y="7"/>
                        </a:lnTo>
                        <a:lnTo>
                          <a:pt x="49" y="4"/>
                        </a:lnTo>
                        <a:lnTo>
                          <a:pt x="40" y="0"/>
                        </a:lnTo>
                        <a:lnTo>
                          <a:pt x="37" y="0"/>
                        </a:lnTo>
                        <a:lnTo>
                          <a:pt x="32" y="44"/>
                        </a:lnTo>
                        <a:lnTo>
                          <a:pt x="22" y="148"/>
                        </a:lnTo>
                        <a:lnTo>
                          <a:pt x="10" y="266"/>
                        </a:lnTo>
                        <a:lnTo>
                          <a:pt x="0" y="355"/>
                        </a:lnTo>
                        <a:lnTo>
                          <a:pt x="1016" y="670"/>
                        </a:lnTo>
                        <a:lnTo>
                          <a:pt x="1023" y="631"/>
                        </a:lnTo>
                        <a:lnTo>
                          <a:pt x="1033" y="579"/>
                        </a:lnTo>
                        <a:lnTo>
                          <a:pt x="1043" y="517"/>
                        </a:lnTo>
                        <a:lnTo>
                          <a:pt x="1055" y="453"/>
                        </a:lnTo>
                        <a:lnTo>
                          <a:pt x="1067" y="391"/>
                        </a:lnTo>
                        <a:lnTo>
                          <a:pt x="1075" y="339"/>
                        </a:lnTo>
                        <a:lnTo>
                          <a:pt x="1082" y="302"/>
                        </a:lnTo>
                        <a:lnTo>
                          <a:pt x="1085" y="285"/>
                        </a:lnTo>
                        <a:lnTo>
                          <a:pt x="1053" y="275"/>
                        </a:lnTo>
                        <a:lnTo>
                          <a:pt x="1013" y="265"/>
                        </a:lnTo>
                        <a:lnTo>
                          <a:pt x="967" y="251"/>
                        </a:lnTo>
                        <a:lnTo>
                          <a:pt x="917" y="238"/>
                        </a:lnTo>
                        <a:lnTo>
                          <a:pt x="861" y="221"/>
                        </a:lnTo>
                        <a:lnTo>
                          <a:pt x="802" y="206"/>
                        </a:lnTo>
                        <a:lnTo>
                          <a:pt x="740" y="189"/>
                        </a:lnTo>
                        <a:lnTo>
                          <a:pt x="676" y="170"/>
                        </a:lnTo>
                        <a:lnTo>
                          <a:pt x="611" y="153"/>
                        </a:lnTo>
                        <a:lnTo>
                          <a:pt x="545" y="135"/>
                        </a:lnTo>
                        <a:lnTo>
                          <a:pt x="479" y="118"/>
                        </a:lnTo>
                        <a:lnTo>
                          <a:pt x="415" y="101"/>
                        </a:lnTo>
                        <a:lnTo>
                          <a:pt x="353" y="84"/>
                        </a:lnTo>
                        <a:lnTo>
                          <a:pt x="294" y="69"/>
                        </a:lnTo>
                        <a:lnTo>
                          <a:pt x="240" y="54"/>
                        </a:lnTo>
                        <a:lnTo>
                          <a:pt x="190" y="41"/>
                        </a:lnTo>
                        <a:close/>
                      </a:path>
                    </a:pathLst>
                  </a:custGeom>
                  <a:solidFill>
                    <a:srgbClr val="5F5F5F"/>
                  </a:solidFill>
                  <a:ln w="9525">
                    <a:noFill/>
                    <a:round/>
                    <a:headEnd/>
                    <a:tailEnd/>
                  </a:ln>
                </p:spPr>
                <p:txBody>
                  <a:bodyPr/>
                  <a:lstStyle/>
                  <a:p>
                    <a:endParaRPr lang="en-US" sz="1100" dirty="0"/>
                  </a:p>
                </p:txBody>
              </p:sp>
            </p:grpSp>
          </p:grpSp>
        </p:grpSp>
        <p:sp>
          <p:nvSpPr>
            <p:cNvPr id="1178" name="Rectangle 1177"/>
            <p:cNvSpPr/>
            <p:nvPr/>
          </p:nvSpPr>
          <p:spPr>
            <a:xfrm>
              <a:off x="5662673" y="3331226"/>
              <a:ext cx="1218417" cy="1051785"/>
            </a:xfrm>
            <a:prstGeom prst="rect">
              <a:avLst/>
            </a:prstGeom>
            <a:noFill/>
          </p:spPr>
          <p:txBody>
            <a:bodyPr wrap="none" lIns="91440" tIns="45720" rIns="91440" bIns="45720">
              <a:prstTxWarp prst="textButton">
                <a:avLst/>
              </a:prstTxWarp>
              <a:spAutoFit/>
            </a:bodyPr>
            <a:lstStyle/>
            <a:p>
              <a:pPr algn="ctr"/>
              <a:r>
                <a:rPr lang="en-US" sz="1600" b="1" dirty="0" smtClean="0">
                  <a:ln w="10541" cmpd="sng">
                    <a:solidFill>
                      <a:schemeClr val="bg2">
                        <a:lumMod val="75000"/>
                      </a:schemeClr>
                    </a:solidFill>
                    <a:prstDash val="solid"/>
                  </a:ln>
                  <a:solidFill>
                    <a:schemeClr val="tx1">
                      <a:lumMod val="75000"/>
                      <a:lumOff val="25000"/>
                    </a:schemeClr>
                  </a:solidFill>
                </a:rPr>
                <a:t>Transactional</a:t>
              </a:r>
            </a:p>
            <a:p>
              <a:pPr algn="ctr"/>
              <a:endParaRPr lang="en-US" sz="1600" b="1" cap="none" spc="0" dirty="0">
                <a:ln w="10541" cmpd="sng">
                  <a:solidFill>
                    <a:schemeClr val="bg2">
                      <a:lumMod val="75000"/>
                    </a:schemeClr>
                  </a:solidFill>
                  <a:prstDash val="solid"/>
                </a:ln>
                <a:solidFill>
                  <a:schemeClr val="tx1">
                    <a:lumMod val="75000"/>
                    <a:lumOff val="25000"/>
                  </a:schemeClr>
                </a:solidFill>
                <a:effectLst/>
              </a:endParaRPr>
            </a:p>
            <a:p>
              <a:pPr algn="ctr"/>
              <a:r>
                <a:rPr lang="en-US" sz="1600" b="1" dirty="0" smtClean="0">
                  <a:ln w="10541" cmpd="sng">
                    <a:solidFill>
                      <a:schemeClr val="bg2">
                        <a:lumMod val="75000"/>
                      </a:schemeClr>
                    </a:solidFill>
                    <a:prstDash val="solid"/>
                  </a:ln>
                  <a:solidFill>
                    <a:schemeClr val="tx1">
                      <a:lumMod val="75000"/>
                      <a:lumOff val="25000"/>
                    </a:schemeClr>
                  </a:solidFill>
                </a:rPr>
                <a:t>Value Exchange</a:t>
              </a:r>
              <a:endParaRPr lang="en-US" sz="1600" b="1" cap="none" spc="0" dirty="0">
                <a:ln w="10541" cmpd="sng">
                  <a:solidFill>
                    <a:schemeClr val="bg2">
                      <a:lumMod val="75000"/>
                    </a:schemeClr>
                  </a:solidFill>
                  <a:prstDash val="solid"/>
                </a:ln>
                <a:solidFill>
                  <a:schemeClr val="tx1">
                    <a:lumMod val="75000"/>
                    <a:lumOff val="25000"/>
                  </a:schemeClr>
                </a:solidFill>
                <a:effectLst/>
              </a:endParaRPr>
            </a:p>
          </p:txBody>
        </p:sp>
      </p:grpSp>
      <p:grpSp>
        <p:nvGrpSpPr>
          <p:cNvPr id="618" name="Group 617"/>
          <p:cNvGrpSpPr/>
          <p:nvPr/>
        </p:nvGrpSpPr>
        <p:grpSpPr>
          <a:xfrm>
            <a:off x="5911095" y="4585483"/>
            <a:ext cx="1069934" cy="980302"/>
            <a:chOff x="5702969" y="4829341"/>
            <a:chExt cx="1159424" cy="980302"/>
          </a:xfrm>
        </p:grpSpPr>
        <p:grpSp>
          <p:nvGrpSpPr>
            <p:cNvPr id="20610" name="Group 115"/>
            <p:cNvGrpSpPr/>
            <p:nvPr/>
          </p:nvGrpSpPr>
          <p:grpSpPr>
            <a:xfrm>
              <a:off x="5851684" y="4925853"/>
              <a:ext cx="868428" cy="757854"/>
              <a:chOff x="6223823" y="5058699"/>
              <a:chExt cx="963056" cy="932802"/>
            </a:xfrm>
          </p:grpSpPr>
          <p:grpSp>
            <p:nvGrpSpPr>
              <p:cNvPr id="20611" name="Group 14"/>
              <p:cNvGrpSpPr>
                <a:grpSpLocks/>
              </p:cNvGrpSpPr>
              <p:nvPr/>
            </p:nvGrpSpPr>
            <p:grpSpPr bwMode="auto">
              <a:xfrm>
                <a:off x="6223823" y="5058699"/>
                <a:ext cx="963056" cy="932802"/>
                <a:chOff x="612" y="2146"/>
                <a:chExt cx="1638" cy="1587"/>
              </a:xfrm>
            </p:grpSpPr>
            <p:sp>
              <p:nvSpPr>
                <p:cNvPr id="1127" name="Oval 15"/>
                <p:cNvSpPr>
                  <a:spLocks noChangeArrowheads="1"/>
                </p:cNvSpPr>
                <p:nvPr/>
              </p:nvSpPr>
              <p:spPr bwMode="auto">
                <a:xfrm>
                  <a:off x="612" y="2146"/>
                  <a:ext cx="1638" cy="1587"/>
                </a:xfrm>
                <a:prstGeom prst="ellipse">
                  <a:avLst/>
                </a:prstGeom>
                <a:solidFill>
                  <a:srgbClr val="FF0000"/>
                </a:solidFill>
                <a:ln w="12700">
                  <a:solidFill>
                    <a:srgbClr val="000000"/>
                  </a:solidFill>
                  <a:round/>
                  <a:headEnd/>
                  <a:tailEnd/>
                </a:ln>
              </p:spPr>
              <p:txBody>
                <a:bodyPr/>
                <a:lstStyle/>
                <a:p>
                  <a:endParaRPr lang="en-US" sz="1100" dirty="0"/>
                </a:p>
              </p:txBody>
            </p:sp>
            <p:sp>
              <p:nvSpPr>
                <p:cNvPr id="1128" name="Oval 16"/>
                <p:cNvSpPr>
                  <a:spLocks noChangeArrowheads="1"/>
                </p:cNvSpPr>
                <p:nvPr/>
              </p:nvSpPr>
              <p:spPr bwMode="auto">
                <a:xfrm>
                  <a:off x="782" y="2288"/>
                  <a:ext cx="1304" cy="1305"/>
                </a:xfrm>
                <a:prstGeom prst="ellipse">
                  <a:avLst/>
                </a:prstGeom>
                <a:solidFill>
                  <a:srgbClr val="FFFFFF"/>
                </a:solidFill>
                <a:ln w="12700">
                  <a:solidFill>
                    <a:srgbClr val="000000"/>
                  </a:solidFill>
                  <a:round/>
                  <a:headEnd/>
                  <a:tailEnd/>
                </a:ln>
              </p:spPr>
              <p:txBody>
                <a:bodyPr/>
                <a:lstStyle/>
                <a:p>
                  <a:endParaRPr lang="en-US" sz="1100" dirty="0"/>
                </a:p>
              </p:txBody>
            </p:sp>
          </p:grpSp>
          <p:sp>
            <p:nvSpPr>
              <p:cNvPr id="1125" name="Freeform 64"/>
              <p:cNvSpPr>
                <a:spLocks/>
              </p:cNvSpPr>
              <p:nvPr/>
            </p:nvSpPr>
            <p:spPr bwMode="auto">
              <a:xfrm>
                <a:off x="6727090" y="5344468"/>
                <a:ext cx="343814" cy="327726"/>
              </a:xfrm>
              <a:custGeom>
                <a:avLst/>
                <a:gdLst>
                  <a:gd name="T0" fmla="*/ 2147483647 w 185"/>
                  <a:gd name="T1" fmla="*/ 2147483647 h 187"/>
                  <a:gd name="T2" fmla="*/ 2147483647 w 185"/>
                  <a:gd name="T3" fmla="*/ 2147483647 h 187"/>
                  <a:gd name="T4" fmla="*/ 2147483647 w 185"/>
                  <a:gd name="T5" fmla="*/ 2147483647 h 187"/>
                  <a:gd name="T6" fmla="*/ 2147483647 w 185"/>
                  <a:gd name="T7" fmla="*/ 2147483647 h 187"/>
                  <a:gd name="T8" fmla="*/ 2147483647 w 185"/>
                  <a:gd name="T9" fmla="*/ 2147483647 h 187"/>
                  <a:gd name="T10" fmla="*/ 2147483647 w 185"/>
                  <a:gd name="T11" fmla="*/ 2147483647 h 187"/>
                  <a:gd name="T12" fmla="*/ 2147483647 w 185"/>
                  <a:gd name="T13" fmla="*/ 2147483647 h 187"/>
                  <a:gd name="T14" fmla="*/ 2147483647 w 185"/>
                  <a:gd name="T15" fmla="*/ 2147483647 h 187"/>
                  <a:gd name="T16" fmla="*/ 2147483647 w 185"/>
                  <a:gd name="T17" fmla="*/ 2147483647 h 187"/>
                  <a:gd name="T18" fmla="*/ 2147483647 w 185"/>
                  <a:gd name="T19" fmla="*/ 2147483647 h 187"/>
                  <a:gd name="T20" fmla="*/ 2147483647 w 185"/>
                  <a:gd name="T21" fmla="*/ 2147483647 h 187"/>
                  <a:gd name="T22" fmla="*/ 2147483647 w 185"/>
                  <a:gd name="T23" fmla="*/ 2147483647 h 187"/>
                  <a:gd name="T24" fmla="*/ 2147483647 w 185"/>
                  <a:gd name="T25" fmla="*/ 2147483647 h 187"/>
                  <a:gd name="T26" fmla="*/ 2147483647 w 185"/>
                  <a:gd name="T27" fmla="*/ 2147483647 h 187"/>
                  <a:gd name="T28" fmla="*/ 2147483647 w 185"/>
                  <a:gd name="T29" fmla="*/ 0 h 187"/>
                  <a:gd name="T30" fmla="*/ 2147483647 w 185"/>
                  <a:gd name="T31" fmla="*/ 2147483647 h 187"/>
                  <a:gd name="T32" fmla="*/ 2147483647 w 185"/>
                  <a:gd name="T33" fmla="*/ 2147483647 h 187"/>
                  <a:gd name="T34" fmla="*/ 2147483647 w 185"/>
                  <a:gd name="T35" fmla="*/ 2147483647 h 187"/>
                  <a:gd name="T36" fmla="*/ 2147483647 w 185"/>
                  <a:gd name="T37" fmla="*/ 2147483647 h 187"/>
                  <a:gd name="T38" fmla="*/ 2147483647 w 185"/>
                  <a:gd name="T39" fmla="*/ 2147483647 h 187"/>
                  <a:gd name="T40" fmla="*/ 0 w 185"/>
                  <a:gd name="T41" fmla="*/ 2147483647 h 187"/>
                  <a:gd name="T42" fmla="*/ 2147483647 w 185"/>
                  <a:gd name="T43" fmla="*/ 2147483647 h 187"/>
                  <a:gd name="T44" fmla="*/ 2147483647 w 185"/>
                  <a:gd name="T45" fmla="*/ 2147483647 h 187"/>
                  <a:gd name="T46" fmla="*/ 2147483647 w 185"/>
                  <a:gd name="T47" fmla="*/ 2147483647 h 187"/>
                  <a:gd name="T48" fmla="*/ 2147483647 w 185"/>
                  <a:gd name="T49" fmla="*/ 2147483647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5"/>
                  <a:gd name="T76" fmla="*/ 0 h 187"/>
                  <a:gd name="T77" fmla="*/ 185 w 185"/>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5" h="187">
                    <a:moveTo>
                      <a:pt x="62" y="121"/>
                    </a:moveTo>
                    <a:lnTo>
                      <a:pt x="64" y="101"/>
                    </a:lnTo>
                    <a:lnTo>
                      <a:pt x="73" y="79"/>
                    </a:lnTo>
                    <a:lnTo>
                      <a:pt x="85" y="72"/>
                    </a:lnTo>
                    <a:cubicBezTo>
                      <a:pt x="90" y="70"/>
                      <a:pt x="97" y="64"/>
                      <a:pt x="103" y="64"/>
                    </a:cubicBezTo>
                    <a:cubicBezTo>
                      <a:pt x="109" y="64"/>
                      <a:pt x="116" y="70"/>
                      <a:pt x="121" y="72"/>
                    </a:cubicBezTo>
                    <a:lnTo>
                      <a:pt x="132" y="79"/>
                    </a:lnTo>
                    <a:lnTo>
                      <a:pt x="141" y="101"/>
                    </a:lnTo>
                    <a:lnTo>
                      <a:pt x="144" y="121"/>
                    </a:lnTo>
                    <a:lnTo>
                      <a:pt x="185" y="121"/>
                    </a:lnTo>
                    <a:lnTo>
                      <a:pt x="181" y="101"/>
                    </a:lnTo>
                    <a:lnTo>
                      <a:pt x="179" y="79"/>
                    </a:lnTo>
                    <a:lnTo>
                      <a:pt x="161" y="36"/>
                    </a:lnTo>
                    <a:cubicBezTo>
                      <a:pt x="161" y="36"/>
                      <a:pt x="135" y="6"/>
                      <a:pt x="135" y="6"/>
                    </a:cubicBezTo>
                    <a:cubicBezTo>
                      <a:pt x="135" y="6"/>
                      <a:pt x="114" y="0"/>
                      <a:pt x="103" y="0"/>
                    </a:cubicBezTo>
                    <a:cubicBezTo>
                      <a:pt x="92" y="0"/>
                      <a:pt x="80" y="0"/>
                      <a:pt x="70" y="6"/>
                    </a:cubicBezTo>
                    <a:cubicBezTo>
                      <a:pt x="60" y="12"/>
                      <a:pt x="51" y="24"/>
                      <a:pt x="44" y="36"/>
                    </a:cubicBezTo>
                    <a:lnTo>
                      <a:pt x="26" y="79"/>
                    </a:lnTo>
                    <a:lnTo>
                      <a:pt x="24" y="101"/>
                    </a:lnTo>
                    <a:lnTo>
                      <a:pt x="20" y="121"/>
                    </a:lnTo>
                    <a:lnTo>
                      <a:pt x="0" y="121"/>
                    </a:lnTo>
                    <a:lnTo>
                      <a:pt x="41" y="187"/>
                    </a:lnTo>
                    <a:lnTo>
                      <a:pt x="82" y="121"/>
                    </a:lnTo>
                    <a:lnTo>
                      <a:pt x="62" y="121"/>
                    </a:lnTo>
                  </a:path>
                </a:pathLst>
              </a:custGeom>
              <a:solidFill>
                <a:srgbClr val="336699"/>
              </a:solidFill>
              <a:ln w="12700" cap="rnd" cmpd="sng">
                <a:solidFill>
                  <a:srgbClr val="003366"/>
                </a:solidFill>
                <a:prstDash val="solid"/>
                <a:round/>
                <a:headEnd type="none" w="med" len="med"/>
                <a:tailEnd type="none" w="med" len="med"/>
              </a:ln>
            </p:spPr>
            <p:txBody>
              <a:bodyPr/>
              <a:lstStyle/>
              <a:p>
                <a:endParaRPr lang="en-US" sz="1200" dirty="0"/>
              </a:p>
            </p:txBody>
          </p:sp>
          <p:sp>
            <p:nvSpPr>
              <p:cNvPr id="1126" name="Freeform 63"/>
              <p:cNvSpPr>
                <a:spLocks/>
              </p:cNvSpPr>
              <p:nvPr/>
            </p:nvSpPr>
            <p:spPr bwMode="auto">
              <a:xfrm>
                <a:off x="6352843" y="5337644"/>
                <a:ext cx="334522" cy="327726"/>
              </a:xfrm>
              <a:custGeom>
                <a:avLst/>
                <a:gdLst>
                  <a:gd name="T0" fmla="*/ 2147483647 w 180"/>
                  <a:gd name="T1" fmla="*/ 2147483647 h 187"/>
                  <a:gd name="T2" fmla="*/ 2147483647 w 180"/>
                  <a:gd name="T3" fmla="*/ 2147483647 h 187"/>
                  <a:gd name="T4" fmla="*/ 2147483647 w 180"/>
                  <a:gd name="T5" fmla="*/ 2147483647 h 187"/>
                  <a:gd name="T6" fmla="*/ 2147483647 w 180"/>
                  <a:gd name="T7" fmla="*/ 2147483647 h 187"/>
                  <a:gd name="T8" fmla="*/ 2147483647 w 180"/>
                  <a:gd name="T9" fmla="*/ 2147483647 h 187"/>
                  <a:gd name="T10" fmla="*/ 2147483647 w 180"/>
                  <a:gd name="T11" fmla="*/ 2147483647 h 187"/>
                  <a:gd name="T12" fmla="*/ 2147483647 w 180"/>
                  <a:gd name="T13" fmla="*/ 2147483647 h 187"/>
                  <a:gd name="T14" fmla="*/ 2147483647 w 180"/>
                  <a:gd name="T15" fmla="*/ 2147483647 h 187"/>
                  <a:gd name="T16" fmla="*/ 2147483647 w 180"/>
                  <a:gd name="T17" fmla="*/ 2147483647 h 187"/>
                  <a:gd name="T18" fmla="*/ 0 w 180"/>
                  <a:gd name="T19" fmla="*/ 2147483647 h 187"/>
                  <a:gd name="T20" fmla="*/ 2147483647 w 180"/>
                  <a:gd name="T21" fmla="*/ 2147483647 h 187"/>
                  <a:gd name="T22" fmla="*/ 2147483647 w 180"/>
                  <a:gd name="T23" fmla="*/ 2147483647 h 187"/>
                  <a:gd name="T24" fmla="*/ 2147483647 w 180"/>
                  <a:gd name="T25" fmla="*/ 2147483647 h 187"/>
                  <a:gd name="T26" fmla="*/ 2147483647 w 180"/>
                  <a:gd name="T27" fmla="*/ 2147483647 h 187"/>
                  <a:gd name="T28" fmla="*/ 2147483647 w 180"/>
                  <a:gd name="T29" fmla="*/ 2147483647 h 187"/>
                  <a:gd name="T30" fmla="*/ 2147483647 w 180"/>
                  <a:gd name="T31" fmla="*/ 0 h 187"/>
                  <a:gd name="T32" fmla="*/ 2147483647 w 180"/>
                  <a:gd name="T33" fmla="*/ 2147483647 h 187"/>
                  <a:gd name="T34" fmla="*/ 2147483647 w 180"/>
                  <a:gd name="T35" fmla="*/ 2147483647 h 187"/>
                  <a:gd name="T36" fmla="*/ 2147483647 w 180"/>
                  <a:gd name="T37" fmla="*/ 2147483647 h 187"/>
                  <a:gd name="T38" fmla="*/ 2147483647 w 180"/>
                  <a:gd name="T39" fmla="*/ 2147483647 h 187"/>
                  <a:gd name="T40" fmla="*/ 2147483647 w 180"/>
                  <a:gd name="T41" fmla="*/ 2147483647 h 187"/>
                  <a:gd name="T42" fmla="*/ 2147483647 w 180"/>
                  <a:gd name="T43" fmla="*/ 2147483647 h 187"/>
                  <a:gd name="T44" fmla="*/ 2147483647 w 180"/>
                  <a:gd name="T45" fmla="*/ 2147483647 h 187"/>
                  <a:gd name="T46" fmla="*/ 2147483647 w 180"/>
                  <a:gd name="T47" fmla="*/ 2147483647 h 187"/>
                  <a:gd name="T48" fmla="*/ 2147483647 w 180"/>
                  <a:gd name="T49" fmla="*/ 2147483647 h 187"/>
                  <a:gd name="T50" fmla="*/ 2147483647 w 180"/>
                  <a:gd name="T51" fmla="*/ 2147483647 h 187"/>
                  <a:gd name="T52" fmla="*/ 2147483647 w 180"/>
                  <a:gd name="T53" fmla="*/ 2147483647 h 1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0"/>
                  <a:gd name="T82" fmla="*/ 0 h 187"/>
                  <a:gd name="T83" fmla="*/ 180 w 180"/>
                  <a:gd name="T84" fmla="*/ 187 h 1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0" h="187">
                    <a:moveTo>
                      <a:pt x="119" y="121"/>
                    </a:moveTo>
                    <a:lnTo>
                      <a:pt x="116" y="101"/>
                    </a:lnTo>
                    <a:lnTo>
                      <a:pt x="108" y="79"/>
                    </a:lnTo>
                    <a:lnTo>
                      <a:pt x="95" y="72"/>
                    </a:lnTo>
                    <a:cubicBezTo>
                      <a:pt x="90" y="70"/>
                      <a:pt x="84" y="64"/>
                      <a:pt x="79" y="64"/>
                    </a:cubicBezTo>
                    <a:cubicBezTo>
                      <a:pt x="74" y="64"/>
                      <a:pt x="67" y="69"/>
                      <a:pt x="63" y="72"/>
                    </a:cubicBezTo>
                    <a:lnTo>
                      <a:pt x="53" y="79"/>
                    </a:lnTo>
                    <a:lnTo>
                      <a:pt x="42" y="101"/>
                    </a:lnTo>
                    <a:lnTo>
                      <a:pt x="40" y="121"/>
                    </a:lnTo>
                    <a:lnTo>
                      <a:pt x="0" y="121"/>
                    </a:lnTo>
                    <a:lnTo>
                      <a:pt x="2" y="101"/>
                    </a:lnTo>
                    <a:lnTo>
                      <a:pt x="6" y="79"/>
                    </a:lnTo>
                    <a:lnTo>
                      <a:pt x="13" y="58"/>
                    </a:lnTo>
                    <a:lnTo>
                      <a:pt x="23" y="36"/>
                    </a:lnTo>
                    <a:cubicBezTo>
                      <a:pt x="29" y="27"/>
                      <a:pt x="38" y="12"/>
                      <a:pt x="47" y="6"/>
                    </a:cubicBezTo>
                    <a:cubicBezTo>
                      <a:pt x="56" y="0"/>
                      <a:pt x="68" y="0"/>
                      <a:pt x="79" y="0"/>
                    </a:cubicBezTo>
                    <a:cubicBezTo>
                      <a:pt x="90" y="0"/>
                      <a:pt x="102" y="0"/>
                      <a:pt x="111" y="6"/>
                    </a:cubicBezTo>
                    <a:cubicBezTo>
                      <a:pt x="120" y="12"/>
                      <a:pt x="129" y="27"/>
                      <a:pt x="135" y="36"/>
                    </a:cubicBezTo>
                    <a:lnTo>
                      <a:pt x="146" y="58"/>
                    </a:lnTo>
                    <a:lnTo>
                      <a:pt x="153" y="79"/>
                    </a:lnTo>
                    <a:lnTo>
                      <a:pt x="156" y="101"/>
                    </a:lnTo>
                    <a:lnTo>
                      <a:pt x="159" y="121"/>
                    </a:lnTo>
                    <a:lnTo>
                      <a:pt x="180" y="121"/>
                    </a:lnTo>
                    <a:lnTo>
                      <a:pt x="140" y="187"/>
                    </a:lnTo>
                    <a:lnTo>
                      <a:pt x="100" y="121"/>
                    </a:lnTo>
                    <a:lnTo>
                      <a:pt x="119" y="121"/>
                    </a:lnTo>
                  </a:path>
                </a:pathLst>
              </a:custGeom>
              <a:solidFill>
                <a:srgbClr val="FFFF00"/>
              </a:solidFill>
              <a:ln w="12700" cap="rnd" cmpd="sng">
                <a:solidFill>
                  <a:srgbClr val="003366"/>
                </a:solidFill>
                <a:prstDash val="solid"/>
                <a:round/>
                <a:headEnd type="none" w="med" len="med"/>
                <a:tailEnd type="none" w="med" len="med"/>
              </a:ln>
            </p:spPr>
            <p:txBody>
              <a:bodyPr/>
              <a:lstStyle/>
              <a:p>
                <a:endParaRPr lang="en-US" sz="1200" dirty="0"/>
              </a:p>
            </p:txBody>
          </p:sp>
        </p:grpSp>
        <p:sp>
          <p:nvSpPr>
            <p:cNvPr id="1179" name="Rectangle 1178"/>
            <p:cNvSpPr/>
            <p:nvPr/>
          </p:nvSpPr>
          <p:spPr>
            <a:xfrm>
              <a:off x="5702969" y="4829341"/>
              <a:ext cx="1159424" cy="980302"/>
            </a:xfrm>
            <a:prstGeom prst="rect">
              <a:avLst/>
            </a:prstGeom>
            <a:noFill/>
          </p:spPr>
          <p:txBody>
            <a:bodyPr wrap="none" lIns="91440" tIns="45720" rIns="91440" bIns="45720">
              <a:prstTxWarp prst="textButton">
                <a:avLst/>
              </a:prstTxWarp>
              <a:spAutoFit/>
            </a:bodyPr>
            <a:lstStyle/>
            <a:p>
              <a:pPr algn="ctr"/>
              <a:r>
                <a:rPr lang="en-US" sz="1600" b="1" dirty="0" smtClean="0">
                  <a:ln w="10541" cmpd="sng">
                    <a:solidFill>
                      <a:srgbClr val="FF0000"/>
                    </a:solidFill>
                    <a:prstDash val="solid"/>
                  </a:ln>
                  <a:solidFill>
                    <a:srgbClr val="800000"/>
                  </a:solidFill>
                </a:rPr>
                <a:t>Adversarial</a:t>
              </a:r>
            </a:p>
            <a:p>
              <a:pPr algn="ctr"/>
              <a:endParaRPr lang="en-US" sz="1600" b="1" cap="none" spc="0" dirty="0">
                <a:ln w="10541" cmpd="sng">
                  <a:solidFill>
                    <a:srgbClr val="FF0000"/>
                  </a:solidFill>
                  <a:prstDash val="solid"/>
                </a:ln>
                <a:solidFill>
                  <a:srgbClr val="800000"/>
                </a:solidFill>
                <a:effectLst/>
              </a:endParaRPr>
            </a:p>
            <a:p>
              <a:pPr algn="ctr"/>
              <a:r>
                <a:rPr lang="en-US" sz="1600" b="1" dirty="0" smtClean="0">
                  <a:ln w="10541" cmpd="sng">
                    <a:solidFill>
                      <a:srgbClr val="FF0000"/>
                    </a:solidFill>
                    <a:prstDash val="solid"/>
                  </a:ln>
                  <a:solidFill>
                    <a:srgbClr val="800000"/>
                  </a:solidFill>
                </a:rPr>
                <a:t>Value Destruction</a:t>
              </a:r>
              <a:endParaRPr lang="en-US" sz="1600" b="1" cap="none" spc="0" dirty="0">
                <a:ln w="10541" cmpd="sng">
                  <a:solidFill>
                    <a:srgbClr val="FF0000"/>
                  </a:solidFill>
                  <a:prstDash val="solid"/>
                </a:ln>
                <a:solidFill>
                  <a:srgbClr val="800000"/>
                </a:solidFill>
                <a:effectLst/>
              </a:endParaRPr>
            </a:p>
          </p:txBody>
        </p:sp>
      </p:grpSp>
      <p:sp>
        <p:nvSpPr>
          <p:cNvPr id="1181" name="TextBox 1180"/>
          <p:cNvSpPr txBox="1"/>
          <p:nvPr/>
        </p:nvSpPr>
        <p:spPr>
          <a:xfrm>
            <a:off x="8974666" y="1793494"/>
            <a:ext cx="3172363" cy="2862322"/>
          </a:xfrm>
          <a:prstGeom prst="rect">
            <a:avLst/>
          </a:prstGeom>
          <a:noFill/>
        </p:spPr>
        <p:txBody>
          <a:bodyPr wrap="square" rtlCol="0">
            <a:spAutoFit/>
          </a:bodyPr>
          <a:lstStyle/>
          <a:p>
            <a:pPr marL="342900" indent="-342900">
              <a:buFont typeface="+mj-lt"/>
              <a:buAutoNum type="arabicPeriod"/>
            </a:pPr>
            <a:r>
              <a:rPr lang="en-US" sz="1800" dirty="0" smtClean="0">
                <a:solidFill>
                  <a:schemeClr val="accent1">
                    <a:lumMod val="50000"/>
                  </a:schemeClr>
                </a:solidFill>
                <a:latin typeface="Calibri" pitchFamily="34" charset="0"/>
              </a:rPr>
              <a:t>Speed of Delivery</a:t>
            </a:r>
          </a:p>
          <a:p>
            <a:pPr marL="342900" indent="-342900">
              <a:buFont typeface="+mj-lt"/>
              <a:buAutoNum type="arabicPeriod"/>
            </a:pPr>
            <a:r>
              <a:rPr lang="en-US" sz="1800" dirty="0" smtClean="0">
                <a:solidFill>
                  <a:schemeClr val="accent1">
                    <a:lumMod val="50000"/>
                  </a:schemeClr>
                </a:solidFill>
                <a:latin typeface="Calibri" pitchFamily="34" charset="0"/>
              </a:rPr>
              <a:t>Coordination of Effort</a:t>
            </a:r>
          </a:p>
          <a:p>
            <a:pPr marL="342900" indent="-342900">
              <a:buFont typeface="+mj-lt"/>
              <a:buAutoNum type="arabicPeriod"/>
            </a:pPr>
            <a:r>
              <a:rPr lang="en-US" sz="1800" dirty="0" smtClean="0">
                <a:solidFill>
                  <a:schemeClr val="accent1">
                    <a:lumMod val="50000"/>
                  </a:schemeClr>
                </a:solidFill>
                <a:latin typeface="Calibri" pitchFamily="34" charset="0"/>
              </a:rPr>
              <a:t>Human Energy/Enthusiasm</a:t>
            </a:r>
          </a:p>
          <a:p>
            <a:pPr marL="342900" indent="-342900">
              <a:buFont typeface="+mj-lt"/>
              <a:buAutoNum type="arabicPeriod"/>
            </a:pPr>
            <a:r>
              <a:rPr lang="en-US" sz="1800" dirty="0" smtClean="0">
                <a:solidFill>
                  <a:schemeClr val="accent1">
                    <a:lumMod val="50000"/>
                  </a:schemeClr>
                </a:solidFill>
                <a:latin typeface="Calibri" pitchFamily="34" charset="0"/>
              </a:rPr>
              <a:t>Alignment of Goals</a:t>
            </a:r>
          </a:p>
          <a:p>
            <a:pPr marL="342900" indent="-342900">
              <a:buFont typeface="+mj-lt"/>
              <a:buAutoNum type="arabicPeriod"/>
            </a:pPr>
            <a:r>
              <a:rPr lang="en-US" sz="1800" dirty="0" smtClean="0">
                <a:solidFill>
                  <a:schemeClr val="accent1">
                    <a:lumMod val="50000"/>
                  </a:schemeClr>
                </a:solidFill>
                <a:latin typeface="Calibri" pitchFamily="34" charset="0"/>
              </a:rPr>
              <a:t>Litigation &amp; Adjudication</a:t>
            </a:r>
          </a:p>
          <a:p>
            <a:pPr marL="342900" indent="-342900">
              <a:buFont typeface="+mj-lt"/>
              <a:buAutoNum type="arabicPeriod"/>
            </a:pPr>
            <a:r>
              <a:rPr lang="en-US" sz="1800" dirty="0" smtClean="0">
                <a:solidFill>
                  <a:schemeClr val="accent1">
                    <a:lumMod val="50000"/>
                  </a:schemeClr>
                </a:solidFill>
                <a:latin typeface="Calibri" pitchFamily="34" charset="0"/>
              </a:rPr>
              <a:t>Integration &amp; Planning</a:t>
            </a:r>
          </a:p>
          <a:p>
            <a:pPr marL="342900" indent="-342900">
              <a:buFont typeface="+mj-lt"/>
              <a:buAutoNum type="arabicPeriod"/>
            </a:pPr>
            <a:r>
              <a:rPr lang="en-US" sz="1800" dirty="0" smtClean="0">
                <a:solidFill>
                  <a:schemeClr val="accent1">
                    <a:lumMod val="50000"/>
                  </a:schemeClr>
                </a:solidFill>
                <a:latin typeface="Calibri" pitchFamily="34" charset="0"/>
              </a:rPr>
              <a:t>Redundancy &amp; Duplication</a:t>
            </a:r>
          </a:p>
          <a:p>
            <a:pPr marL="342900" indent="-342900">
              <a:buFont typeface="+mj-lt"/>
              <a:buAutoNum type="arabicPeriod"/>
            </a:pPr>
            <a:r>
              <a:rPr lang="en-US" sz="1800" dirty="0" smtClean="0">
                <a:solidFill>
                  <a:schemeClr val="accent1">
                    <a:lumMod val="50000"/>
                  </a:schemeClr>
                </a:solidFill>
                <a:latin typeface="Calibri" pitchFamily="34" charset="0"/>
              </a:rPr>
              <a:t>Productivity &amp; Learning</a:t>
            </a:r>
          </a:p>
          <a:p>
            <a:pPr marL="342900" indent="-342900">
              <a:buFont typeface="+mj-lt"/>
              <a:buAutoNum type="arabicPeriod"/>
            </a:pPr>
            <a:r>
              <a:rPr lang="en-US" sz="1800" dirty="0" smtClean="0">
                <a:solidFill>
                  <a:schemeClr val="accent1">
                    <a:lumMod val="50000"/>
                  </a:schemeClr>
                </a:solidFill>
                <a:latin typeface="Calibri" pitchFamily="34" charset="0"/>
              </a:rPr>
              <a:t>Joint Problem Solving</a:t>
            </a:r>
          </a:p>
          <a:p>
            <a:pPr marL="342900" indent="-342900">
              <a:buFont typeface="+mj-lt"/>
              <a:buAutoNum type="arabicPeriod"/>
            </a:pPr>
            <a:r>
              <a:rPr lang="en-US" sz="1800" dirty="0" smtClean="0">
                <a:solidFill>
                  <a:schemeClr val="accent1">
                    <a:lumMod val="50000"/>
                  </a:schemeClr>
                </a:solidFill>
                <a:latin typeface="Calibri" pitchFamily="34" charset="0"/>
              </a:rPr>
              <a:t>Teamwork &amp; Synchronicity</a:t>
            </a:r>
          </a:p>
        </p:txBody>
      </p:sp>
      <p:sp>
        <p:nvSpPr>
          <p:cNvPr id="1182" name="Text Box 1077"/>
          <p:cNvSpPr txBox="1">
            <a:spLocks noChangeArrowheads="1"/>
          </p:cNvSpPr>
          <p:nvPr/>
        </p:nvSpPr>
        <p:spPr bwMode="auto">
          <a:xfrm>
            <a:off x="4862716" y="947912"/>
            <a:ext cx="3240040" cy="738664"/>
          </a:xfrm>
          <a:prstGeom prst="rect">
            <a:avLst/>
          </a:prstGeom>
          <a:noFill/>
          <a:ln w="12700">
            <a:noFill/>
            <a:miter lim="800000"/>
            <a:headEnd/>
            <a:tailEnd/>
          </a:ln>
        </p:spPr>
        <p:txBody>
          <a:bodyPr wrap="square">
            <a:spAutoFit/>
          </a:bodyPr>
          <a:lstStyle/>
          <a:p>
            <a:pPr algn="ctr" eaLnBrk="1" hangingPunct="1"/>
            <a:r>
              <a:rPr lang="en-US" sz="1400" b="0" dirty="0" smtClean="0">
                <a:solidFill>
                  <a:srgbClr val="003366"/>
                </a:solidFill>
                <a:latin typeface="Arial Black" pitchFamily="34" charset="0"/>
                <a:cs typeface="Arial" pitchFamily="34" charset="0"/>
              </a:rPr>
              <a:t>OPERATING SYSTEM</a:t>
            </a:r>
            <a:br>
              <a:rPr lang="en-US" sz="1400" b="0" dirty="0" smtClean="0">
                <a:solidFill>
                  <a:srgbClr val="003366"/>
                </a:solidFill>
                <a:latin typeface="Arial Black" pitchFamily="34" charset="0"/>
                <a:cs typeface="Arial" pitchFamily="34" charset="0"/>
              </a:rPr>
            </a:br>
            <a:r>
              <a:rPr lang="en-US" sz="1400" b="0" i="0" dirty="0" smtClean="0">
                <a:solidFill>
                  <a:srgbClr val="003366"/>
                </a:solidFill>
                <a:latin typeface="Arial Black" pitchFamily="34" charset="0"/>
                <a:cs typeface="Arial" pitchFamily="34" charset="0"/>
              </a:rPr>
              <a:t>at Interface determines</a:t>
            </a:r>
            <a:br>
              <a:rPr lang="en-US" sz="1400" b="0" i="0" dirty="0" smtClean="0">
                <a:solidFill>
                  <a:srgbClr val="003366"/>
                </a:solidFill>
                <a:latin typeface="Arial Black" pitchFamily="34" charset="0"/>
                <a:cs typeface="Arial" pitchFamily="34" charset="0"/>
              </a:rPr>
            </a:br>
            <a:r>
              <a:rPr lang="en-US" sz="1400" b="0" i="0" dirty="0" smtClean="0">
                <a:solidFill>
                  <a:srgbClr val="003366"/>
                </a:solidFill>
                <a:latin typeface="Arial Black" pitchFamily="34" charset="0"/>
                <a:cs typeface="Arial" pitchFamily="34" charset="0"/>
              </a:rPr>
              <a:t>the outcome’s pathway</a:t>
            </a:r>
            <a:endParaRPr lang="en-US" sz="1200" b="0" dirty="0">
              <a:solidFill>
                <a:srgbClr val="A50021"/>
              </a:solidFill>
              <a:latin typeface="Arial Black" pitchFamily="34" charset="0"/>
              <a:cs typeface="Arial" pitchFamily="34" charset="0"/>
            </a:endParaRPr>
          </a:p>
        </p:txBody>
      </p:sp>
      <p:sp>
        <p:nvSpPr>
          <p:cNvPr id="1183" name="Right Arrow 1182"/>
          <p:cNvSpPr/>
          <p:nvPr/>
        </p:nvSpPr>
        <p:spPr>
          <a:xfrm>
            <a:off x="4616448" y="948230"/>
            <a:ext cx="508000" cy="762000"/>
          </a:xfrm>
          <a:prstGeom prst="rightArrow">
            <a:avLst/>
          </a:prstGeom>
          <a:solidFill>
            <a:srgbClr val="A1A1A1"/>
          </a:solidFill>
          <a:ln w="6350">
            <a:solidFill>
              <a:srgbClr val="000000"/>
            </a:solidFill>
            <a:round/>
            <a:headEnd/>
            <a:tailEnd/>
          </a:ln>
          <a:scene3d>
            <a:camera prst="orthographicFront"/>
            <a:lightRig rig="threePt" dir="t"/>
          </a:scene3d>
          <a:sp3d>
            <a:bevelT/>
          </a:sp3d>
        </p:spPr>
        <p:txBody>
          <a:bodyPr/>
          <a:lstStyle/>
          <a:p>
            <a:endParaRPr lang="en-US" sz="1600" dirty="0">
              <a:solidFill>
                <a:schemeClr val="tx1"/>
              </a:solidFill>
              <a:latin typeface="Verdana" pitchFamily="34" charset="0"/>
              <a:cs typeface="Times New Roman" pitchFamily="18" charset="0"/>
            </a:endParaRPr>
          </a:p>
        </p:txBody>
      </p:sp>
      <p:sp>
        <p:nvSpPr>
          <p:cNvPr id="1184" name="Right Arrow 1183"/>
          <p:cNvSpPr/>
          <p:nvPr/>
        </p:nvSpPr>
        <p:spPr>
          <a:xfrm>
            <a:off x="7886091" y="962744"/>
            <a:ext cx="508000" cy="762000"/>
          </a:xfrm>
          <a:prstGeom prst="rightArrow">
            <a:avLst/>
          </a:prstGeom>
          <a:solidFill>
            <a:srgbClr val="A1A1A1"/>
          </a:solidFill>
          <a:ln w="6350">
            <a:solidFill>
              <a:srgbClr val="000000"/>
            </a:solidFill>
            <a:round/>
            <a:headEnd/>
            <a:tailEnd/>
          </a:ln>
          <a:scene3d>
            <a:camera prst="orthographicFront"/>
            <a:lightRig rig="threePt" dir="t"/>
          </a:scene3d>
          <a:sp3d>
            <a:bevelT/>
          </a:sp3d>
        </p:spPr>
        <p:txBody>
          <a:bodyPr/>
          <a:lstStyle/>
          <a:p>
            <a:endParaRPr lang="en-US" sz="1600" dirty="0">
              <a:solidFill>
                <a:schemeClr val="tx1"/>
              </a:solidFill>
              <a:latin typeface="Verdana" pitchFamily="34" charset="0"/>
              <a:cs typeface="Times New Roman" pitchFamily="18" charset="0"/>
            </a:endParaRPr>
          </a:p>
        </p:txBody>
      </p:sp>
      <p:cxnSp>
        <p:nvCxnSpPr>
          <p:cNvPr id="1187" name="Straight Connector 1186"/>
          <p:cNvCxnSpPr/>
          <p:nvPr/>
        </p:nvCxnSpPr>
        <p:spPr>
          <a:xfrm>
            <a:off x="0" y="1625594"/>
            <a:ext cx="1168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72" name="TextBox 571"/>
          <p:cNvSpPr txBox="1"/>
          <p:nvPr/>
        </p:nvSpPr>
        <p:spPr>
          <a:xfrm>
            <a:off x="8569997" y="4992221"/>
            <a:ext cx="3562036" cy="769441"/>
          </a:xfrm>
          <a:prstGeom prst="rect">
            <a:avLst/>
          </a:prstGeom>
          <a:gradFill flip="none" rotWithShape="1">
            <a:gsLst>
              <a:gs pos="0">
                <a:schemeClr val="tx2">
                  <a:lumMod val="90000"/>
                </a:schemeClr>
              </a:gs>
              <a:gs pos="50000">
                <a:schemeClr val="tx2">
                  <a:lumMod val="75000"/>
                </a:schemeClr>
              </a:gs>
              <a:gs pos="100000">
                <a:schemeClr val="tx2">
                  <a:lumMod val="50000"/>
                </a:schemeClr>
              </a:gs>
            </a:gsLst>
            <a:path path="circle">
              <a:fillToRect l="50000" t="50000" r="50000" b="50000"/>
            </a:path>
            <a:tileRect/>
          </a:gradFill>
        </p:spPr>
        <p:txBody>
          <a:bodyPr wrap="square" rtlCol="0">
            <a:spAutoFit/>
          </a:bodyPr>
          <a:lstStyle/>
          <a:p>
            <a:pPr algn="ctr"/>
            <a:r>
              <a:rPr lang="en-US" sz="2200" b="1" dirty="0" smtClean="0">
                <a:solidFill>
                  <a:schemeClr val="bg1"/>
                </a:solidFill>
              </a:rPr>
              <a:t>Time &amp; Budget Impact</a:t>
            </a:r>
            <a:br>
              <a:rPr lang="en-US" sz="2200" b="1" dirty="0" smtClean="0">
                <a:solidFill>
                  <a:schemeClr val="bg1"/>
                </a:solidFill>
              </a:rPr>
            </a:br>
            <a:r>
              <a:rPr lang="en-US" sz="2200" b="1" dirty="0" smtClean="0">
                <a:solidFill>
                  <a:schemeClr val="bg1"/>
                </a:solidFill>
              </a:rPr>
              <a:t>(Overrun = $1 M/hr)</a:t>
            </a:r>
            <a:endParaRPr lang="en-US" sz="2200" b="1" dirty="0">
              <a:solidFill>
                <a:schemeClr val="bg1"/>
              </a:solidFill>
            </a:endParaRPr>
          </a:p>
        </p:txBody>
      </p:sp>
      <p:grpSp>
        <p:nvGrpSpPr>
          <p:cNvPr id="20612" name="Group 1065"/>
          <p:cNvGrpSpPr/>
          <p:nvPr/>
        </p:nvGrpSpPr>
        <p:grpSpPr>
          <a:xfrm>
            <a:off x="1458127" y="2787323"/>
            <a:ext cx="1605376" cy="735054"/>
            <a:chOff x="7924800" y="2286000"/>
            <a:chExt cx="1866548" cy="1226082"/>
          </a:xfrm>
        </p:grpSpPr>
        <p:grpSp>
          <p:nvGrpSpPr>
            <p:cNvPr id="20613" name="Group 595"/>
            <p:cNvGrpSpPr>
              <a:grpSpLocks/>
            </p:cNvGrpSpPr>
            <p:nvPr/>
          </p:nvGrpSpPr>
          <p:grpSpPr bwMode="auto">
            <a:xfrm>
              <a:off x="7924800" y="2438400"/>
              <a:ext cx="1866548" cy="949065"/>
              <a:chOff x="-84" y="1147"/>
              <a:chExt cx="5291" cy="3039"/>
            </a:xfrm>
          </p:grpSpPr>
          <p:sp>
            <p:nvSpPr>
              <p:cNvPr id="577" name="Line 596"/>
              <p:cNvSpPr>
                <a:spLocks noChangeShapeType="1"/>
              </p:cNvSpPr>
              <p:nvPr/>
            </p:nvSpPr>
            <p:spPr bwMode="auto">
              <a:xfrm flipV="1">
                <a:off x="1058" y="1280"/>
                <a:ext cx="2467" cy="2739"/>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578" name="Line 597"/>
              <p:cNvSpPr>
                <a:spLocks noChangeShapeType="1"/>
              </p:cNvSpPr>
              <p:nvPr/>
            </p:nvSpPr>
            <p:spPr bwMode="auto">
              <a:xfrm>
                <a:off x="358" y="1313"/>
                <a:ext cx="4849" cy="240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579" name="Line 598"/>
              <p:cNvSpPr>
                <a:spLocks noChangeShapeType="1"/>
              </p:cNvSpPr>
              <p:nvPr/>
            </p:nvSpPr>
            <p:spPr bwMode="auto">
              <a:xfrm>
                <a:off x="2304" y="1200"/>
                <a:ext cx="561" cy="262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580" name="Line 599"/>
              <p:cNvSpPr>
                <a:spLocks noChangeShapeType="1"/>
              </p:cNvSpPr>
              <p:nvPr/>
            </p:nvSpPr>
            <p:spPr bwMode="auto">
              <a:xfrm flipV="1">
                <a:off x="297" y="1928"/>
                <a:ext cx="4722" cy="967"/>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581" name="Line 600"/>
              <p:cNvSpPr>
                <a:spLocks noChangeShapeType="1"/>
              </p:cNvSpPr>
              <p:nvPr/>
            </p:nvSpPr>
            <p:spPr bwMode="auto">
              <a:xfrm flipH="1">
                <a:off x="2043" y="1233"/>
                <a:ext cx="825" cy="2895"/>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582" name="Line 601"/>
              <p:cNvSpPr>
                <a:spLocks noChangeShapeType="1"/>
              </p:cNvSpPr>
              <p:nvPr/>
            </p:nvSpPr>
            <p:spPr bwMode="auto">
              <a:xfrm>
                <a:off x="1304" y="1147"/>
                <a:ext cx="2742" cy="2753"/>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583" name="Line 602"/>
              <p:cNvSpPr>
                <a:spLocks noChangeShapeType="1"/>
              </p:cNvSpPr>
              <p:nvPr/>
            </p:nvSpPr>
            <p:spPr bwMode="auto">
              <a:xfrm>
                <a:off x="-84" y="2049"/>
                <a:ext cx="5144" cy="666"/>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584" name="Line 603"/>
              <p:cNvSpPr>
                <a:spLocks noChangeShapeType="1"/>
              </p:cNvSpPr>
              <p:nvPr/>
            </p:nvSpPr>
            <p:spPr bwMode="auto">
              <a:xfrm flipV="1">
                <a:off x="963" y="1381"/>
                <a:ext cx="3222" cy="1958"/>
              </a:xfrm>
              <a:prstGeom prst="line">
                <a:avLst/>
              </a:prstGeom>
              <a:noFill/>
              <a:ln w="12700">
                <a:solidFill>
                  <a:srgbClr val="A50021"/>
                </a:solidFill>
                <a:round/>
                <a:headEnd type="none" w="sm" len="sm"/>
                <a:tailEnd type="none" w="sm" len="sm"/>
              </a:ln>
            </p:spPr>
            <p:txBody>
              <a:bodyPr wrap="none" anchor="ctr"/>
              <a:lstStyle/>
              <a:p>
                <a:endParaRPr lang="en-US" sz="1400" dirty="0"/>
              </a:p>
            </p:txBody>
          </p:sp>
          <p:sp>
            <p:nvSpPr>
              <p:cNvPr id="585" name="Freeform 604"/>
              <p:cNvSpPr>
                <a:spLocks/>
              </p:cNvSpPr>
              <p:nvPr/>
            </p:nvSpPr>
            <p:spPr bwMode="auto">
              <a:xfrm>
                <a:off x="1898" y="2013"/>
                <a:ext cx="1131" cy="814"/>
              </a:xfrm>
              <a:custGeom>
                <a:avLst/>
                <a:gdLst>
                  <a:gd name="T0" fmla="*/ 0 w 415"/>
                  <a:gd name="T1" fmla="*/ 1950 h 316"/>
                  <a:gd name="T2" fmla="*/ 365 w 415"/>
                  <a:gd name="T3" fmla="*/ 3351 h 316"/>
                  <a:gd name="T4" fmla="*/ 1338 w 415"/>
                  <a:gd name="T5" fmla="*/ 4392 h 316"/>
                  <a:gd name="T6" fmla="*/ 2368 w 415"/>
                  <a:gd name="T7" fmla="*/ 4858 h 316"/>
                  <a:gd name="T8" fmla="*/ 3930 w 415"/>
                  <a:gd name="T9" fmla="*/ 5381 h 316"/>
                  <a:gd name="T10" fmla="*/ 5445 w 415"/>
                  <a:gd name="T11" fmla="*/ 5162 h 316"/>
                  <a:gd name="T12" fmla="*/ 7555 w 415"/>
                  <a:gd name="T13" fmla="*/ 4871 h 316"/>
                  <a:gd name="T14" fmla="*/ 8260 w 415"/>
                  <a:gd name="T15" fmla="*/ 4047 h 316"/>
                  <a:gd name="T16" fmla="*/ 8378 w 415"/>
                  <a:gd name="T17" fmla="*/ 2906 h 316"/>
                  <a:gd name="T18" fmla="*/ 8260 w 415"/>
                  <a:gd name="T19" fmla="*/ 2038 h 316"/>
                  <a:gd name="T20" fmla="*/ 7650 w 415"/>
                  <a:gd name="T21" fmla="*/ 976 h 316"/>
                  <a:gd name="T22" fmla="*/ 6982 w 415"/>
                  <a:gd name="T23" fmla="*/ 412 h 316"/>
                  <a:gd name="T24" fmla="*/ 5690 w 415"/>
                  <a:gd name="T25" fmla="*/ 118 h 316"/>
                  <a:gd name="T26" fmla="*/ 4331 w 415"/>
                  <a:gd name="T27" fmla="*/ 0 h 316"/>
                  <a:gd name="T28" fmla="*/ 2428 w 415"/>
                  <a:gd name="T29" fmla="*/ 185 h 316"/>
                  <a:gd name="T30" fmla="*/ 1115 w 415"/>
                  <a:gd name="T31" fmla="*/ 837 h 316"/>
                  <a:gd name="T32" fmla="*/ 0 w 415"/>
                  <a:gd name="T33" fmla="*/ 195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5"/>
                  <a:gd name="T52" fmla="*/ 0 h 316"/>
                  <a:gd name="T53" fmla="*/ 415 w 415"/>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5" h="316">
                    <a:moveTo>
                      <a:pt x="0" y="114"/>
                    </a:moveTo>
                    <a:lnTo>
                      <a:pt x="18" y="196"/>
                    </a:lnTo>
                    <a:lnTo>
                      <a:pt x="66" y="257"/>
                    </a:lnTo>
                    <a:lnTo>
                      <a:pt x="117" y="284"/>
                    </a:lnTo>
                    <a:lnTo>
                      <a:pt x="194" y="315"/>
                    </a:lnTo>
                    <a:lnTo>
                      <a:pt x="269" y="302"/>
                    </a:lnTo>
                    <a:lnTo>
                      <a:pt x="373" y="285"/>
                    </a:lnTo>
                    <a:lnTo>
                      <a:pt x="408" y="237"/>
                    </a:lnTo>
                    <a:lnTo>
                      <a:pt x="414" y="170"/>
                    </a:lnTo>
                    <a:lnTo>
                      <a:pt x="408" y="119"/>
                    </a:lnTo>
                    <a:lnTo>
                      <a:pt x="378" y="57"/>
                    </a:lnTo>
                    <a:lnTo>
                      <a:pt x="345" y="24"/>
                    </a:lnTo>
                    <a:lnTo>
                      <a:pt x="281" y="7"/>
                    </a:lnTo>
                    <a:lnTo>
                      <a:pt x="214" y="0"/>
                    </a:lnTo>
                    <a:lnTo>
                      <a:pt x="120" y="11"/>
                    </a:lnTo>
                    <a:lnTo>
                      <a:pt x="55" y="49"/>
                    </a:lnTo>
                    <a:lnTo>
                      <a:pt x="0" y="114"/>
                    </a:lnTo>
                  </a:path>
                </a:pathLst>
              </a:custGeom>
              <a:noFill/>
              <a:ln w="12700" cap="rnd" cmpd="sng">
                <a:solidFill>
                  <a:srgbClr val="A50021"/>
                </a:solidFill>
                <a:prstDash val="solid"/>
                <a:round/>
                <a:headEnd/>
                <a:tailEnd/>
              </a:ln>
            </p:spPr>
            <p:txBody>
              <a:bodyPr/>
              <a:lstStyle/>
              <a:p>
                <a:endParaRPr lang="en-US" sz="1400" dirty="0"/>
              </a:p>
            </p:txBody>
          </p:sp>
          <p:sp>
            <p:nvSpPr>
              <p:cNvPr id="586" name="Freeform 605"/>
              <p:cNvSpPr>
                <a:spLocks/>
              </p:cNvSpPr>
              <p:nvPr/>
            </p:nvSpPr>
            <p:spPr bwMode="auto">
              <a:xfrm>
                <a:off x="1589" y="1681"/>
                <a:ext cx="1854" cy="1423"/>
              </a:xfrm>
              <a:custGeom>
                <a:avLst/>
                <a:gdLst>
                  <a:gd name="T0" fmla="*/ 1077 w 680"/>
                  <a:gd name="T1" fmla="*/ 2383 h 553"/>
                  <a:gd name="T2" fmla="*/ 2208 w 680"/>
                  <a:gd name="T3" fmla="*/ 497 h 553"/>
                  <a:gd name="T4" fmla="*/ 4580 w 680"/>
                  <a:gd name="T5" fmla="*/ 100 h 553"/>
                  <a:gd name="T6" fmla="*/ 7217 w 680"/>
                  <a:gd name="T7" fmla="*/ 0 h 553"/>
                  <a:gd name="T8" fmla="*/ 12869 w 680"/>
                  <a:gd name="T9" fmla="*/ 1855 h 553"/>
                  <a:gd name="T10" fmla="*/ 13760 w 680"/>
                  <a:gd name="T11" fmla="*/ 5231 h 553"/>
                  <a:gd name="T12" fmla="*/ 11893 w 680"/>
                  <a:gd name="T13" fmla="*/ 8620 h 553"/>
                  <a:gd name="T14" fmla="*/ 7620 w 680"/>
                  <a:gd name="T15" fmla="*/ 9403 h 553"/>
                  <a:gd name="T16" fmla="*/ 2489 w 680"/>
                  <a:gd name="T17" fmla="*/ 7635 h 553"/>
                  <a:gd name="T18" fmla="*/ 0 w 680"/>
                  <a:gd name="T19" fmla="*/ 4125 h 553"/>
                  <a:gd name="T20" fmla="*/ 1077 w 680"/>
                  <a:gd name="T21" fmla="*/ 2383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53"/>
                  <a:gd name="T35" fmla="*/ 680 w 680"/>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53">
                    <a:moveTo>
                      <a:pt x="53" y="140"/>
                    </a:moveTo>
                    <a:lnTo>
                      <a:pt x="109" y="29"/>
                    </a:lnTo>
                    <a:lnTo>
                      <a:pt x="226" y="6"/>
                    </a:lnTo>
                    <a:lnTo>
                      <a:pt x="356" y="0"/>
                    </a:lnTo>
                    <a:lnTo>
                      <a:pt x="635" y="109"/>
                    </a:lnTo>
                    <a:lnTo>
                      <a:pt x="679" y="307"/>
                    </a:lnTo>
                    <a:lnTo>
                      <a:pt x="587" y="506"/>
                    </a:lnTo>
                    <a:lnTo>
                      <a:pt x="376" y="552"/>
                    </a:lnTo>
                    <a:lnTo>
                      <a:pt x="123" y="448"/>
                    </a:lnTo>
                    <a:lnTo>
                      <a:pt x="0" y="242"/>
                    </a:lnTo>
                    <a:lnTo>
                      <a:pt x="53" y="140"/>
                    </a:lnTo>
                  </a:path>
                </a:pathLst>
              </a:custGeom>
              <a:noFill/>
              <a:ln w="12700" cap="rnd" cmpd="sng">
                <a:solidFill>
                  <a:srgbClr val="A50021"/>
                </a:solidFill>
                <a:prstDash val="solid"/>
                <a:round/>
                <a:headEnd/>
                <a:tailEnd/>
              </a:ln>
            </p:spPr>
            <p:txBody>
              <a:bodyPr/>
              <a:lstStyle/>
              <a:p>
                <a:endParaRPr lang="en-US" sz="1400" dirty="0"/>
              </a:p>
            </p:txBody>
          </p:sp>
          <p:sp>
            <p:nvSpPr>
              <p:cNvPr id="587" name="Freeform 606"/>
              <p:cNvSpPr>
                <a:spLocks/>
              </p:cNvSpPr>
              <p:nvPr/>
            </p:nvSpPr>
            <p:spPr bwMode="auto">
              <a:xfrm>
                <a:off x="1192" y="1506"/>
                <a:ext cx="2776" cy="1989"/>
              </a:xfrm>
              <a:custGeom>
                <a:avLst/>
                <a:gdLst>
                  <a:gd name="T0" fmla="*/ 0 w 1018"/>
                  <a:gd name="T1" fmla="*/ 4722 h 773"/>
                  <a:gd name="T2" fmla="*/ 38 w 1018"/>
                  <a:gd name="T3" fmla="*/ 4958 h 773"/>
                  <a:gd name="T4" fmla="*/ 104 w 1018"/>
                  <a:gd name="T5" fmla="*/ 5329 h 773"/>
                  <a:gd name="T6" fmla="*/ 142 w 1018"/>
                  <a:gd name="T7" fmla="*/ 5687 h 773"/>
                  <a:gd name="T8" fmla="*/ 224 w 1018"/>
                  <a:gd name="T9" fmla="*/ 6183 h 773"/>
                  <a:gd name="T10" fmla="*/ 259 w 1018"/>
                  <a:gd name="T11" fmla="*/ 6561 h 773"/>
                  <a:gd name="T12" fmla="*/ 423 w 1018"/>
                  <a:gd name="T13" fmla="*/ 7158 h 773"/>
                  <a:gd name="T14" fmla="*/ 483 w 1018"/>
                  <a:gd name="T15" fmla="*/ 7529 h 773"/>
                  <a:gd name="T16" fmla="*/ 586 w 1018"/>
                  <a:gd name="T17" fmla="*/ 8144 h 773"/>
                  <a:gd name="T18" fmla="*/ 706 w 1018"/>
                  <a:gd name="T19" fmla="*/ 8501 h 773"/>
                  <a:gd name="T20" fmla="*/ 788 w 1018"/>
                  <a:gd name="T21" fmla="*/ 9129 h 773"/>
                  <a:gd name="T22" fmla="*/ 892 w 1018"/>
                  <a:gd name="T23" fmla="*/ 9747 h 773"/>
                  <a:gd name="T24" fmla="*/ 995 w 1018"/>
                  <a:gd name="T25" fmla="*/ 9984 h 773"/>
                  <a:gd name="T26" fmla="*/ 1077 w 1018"/>
                  <a:gd name="T27" fmla="*/ 10475 h 773"/>
                  <a:gd name="T28" fmla="*/ 1093 w 1018"/>
                  <a:gd name="T29" fmla="*/ 10647 h 773"/>
                  <a:gd name="T30" fmla="*/ 7785 w 1018"/>
                  <a:gd name="T31" fmla="*/ 13149 h 773"/>
                  <a:gd name="T32" fmla="*/ 16991 w 1018"/>
                  <a:gd name="T33" fmla="*/ 11872 h 773"/>
                  <a:gd name="T34" fmla="*/ 20621 w 1018"/>
                  <a:gd name="T35" fmla="*/ 4019 h 773"/>
                  <a:gd name="T36" fmla="*/ 15535 w 1018"/>
                  <a:gd name="T37" fmla="*/ 304 h 773"/>
                  <a:gd name="T38" fmla="*/ 8781 w 1018"/>
                  <a:gd name="T39" fmla="*/ 0 h 773"/>
                  <a:gd name="T40" fmla="*/ 4827 w 1018"/>
                  <a:gd name="T41" fmla="*/ 901 h 773"/>
                  <a:gd name="T42" fmla="*/ 0 w 1018"/>
                  <a:gd name="T43" fmla="*/ 4722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8"/>
                  <a:gd name="T67" fmla="*/ 0 h 773"/>
                  <a:gd name="T68" fmla="*/ 1018 w 1018"/>
                  <a:gd name="T69" fmla="*/ 773 h 7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8" h="773">
                    <a:moveTo>
                      <a:pt x="0" y="277"/>
                    </a:moveTo>
                    <a:lnTo>
                      <a:pt x="2" y="291"/>
                    </a:lnTo>
                    <a:lnTo>
                      <a:pt x="5" y="313"/>
                    </a:lnTo>
                    <a:lnTo>
                      <a:pt x="7" y="334"/>
                    </a:lnTo>
                    <a:lnTo>
                      <a:pt x="11" y="363"/>
                    </a:lnTo>
                    <a:lnTo>
                      <a:pt x="13" y="385"/>
                    </a:lnTo>
                    <a:lnTo>
                      <a:pt x="21" y="420"/>
                    </a:lnTo>
                    <a:lnTo>
                      <a:pt x="24" y="442"/>
                    </a:lnTo>
                    <a:lnTo>
                      <a:pt x="29" y="478"/>
                    </a:lnTo>
                    <a:lnTo>
                      <a:pt x="35" y="499"/>
                    </a:lnTo>
                    <a:lnTo>
                      <a:pt x="39" y="536"/>
                    </a:lnTo>
                    <a:lnTo>
                      <a:pt x="44" y="572"/>
                    </a:lnTo>
                    <a:lnTo>
                      <a:pt x="49" y="586"/>
                    </a:lnTo>
                    <a:lnTo>
                      <a:pt x="53" y="615"/>
                    </a:lnTo>
                    <a:lnTo>
                      <a:pt x="54" y="625"/>
                    </a:lnTo>
                    <a:lnTo>
                      <a:pt x="384" y="772"/>
                    </a:lnTo>
                    <a:lnTo>
                      <a:pt x="838" y="697"/>
                    </a:lnTo>
                    <a:lnTo>
                      <a:pt x="1017" y="236"/>
                    </a:lnTo>
                    <a:lnTo>
                      <a:pt x="766" y="18"/>
                    </a:lnTo>
                    <a:lnTo>
                      <a:pt x="433" y="0"/>
                    </a:lnTo>
                    <a:lnTo>
                      <a:pt x="238" y="53"/>
                    </a:lnTo>
                    <a:lnTo>
                      <a:pt x="0" y="277"/>
                    </a:lnTo>
                  </a:path>
                </a:pathLst>
              </a:custGeom>
              <a:noFill/>
              <a:ln w="12700" cap="rnd" cmpd="sng">
                <a:solidFill>
                  <a:srgbClr val="A50021"/>
                </a:solidFill>
                <a:prstDash val="solid"/>
                <a:round/>
                <a:headEnd/>
                <a:tailEnd/>
              </a:ln>
            </p:spPr>
            <p:txBody>
              <a:bodyPr/>
              <a:lstStyle/>
              <a:p>
                <a:endParaRPr lang="en-US" sz="1400" dirty="0"/>
              </a:p>
            </p:txBody>
          </p:sp>
          <p:sp>
            <p:nvSpPr>
              <p:cNvPr id="588" name="Freeform 607"/>
              <p:cNvSpPr>
                <a:spLocks/>
              </p:cNvSpPr>
              <p:nvPr/>
            </p:nvSpPr>
            <p:spPr bwMode="auto">
              <a:xfrm>
                <a:off x="894" y="1278"/>
                <a:ext cx="3493" cy="2490"/>
              </a:xfrm>
              <a:custGeom>
                <a:avLst/>
                <a:gdLst>
                  <a:gd name="T0" fmla="*/ 25948 w 1281"/>
                  <a:gd name="T1" fmla="*/ 9106 h 968"/>
                  <a:gd name="T2" fmla="*/ 21405 w 1281"/>
                  <a:gd name="T3" fmla="*/ 15184 h 968"/>
                  <a:gd name="T4" fmla="*/ 16423 w 1281"/>
                  <a:gd name="T5" fmla="*/ 16455 h 968"/>
                  <a:gd name="T6" fmla="*/ 11332 w 1281"/>
                  <a:gd name="T7" fmla="*/ 16303 h 968"/>
                  <a:gd name="T8" fmla="*/ 4788 w 1281"/>
                  <a:gd name="T9" fmla="*/ 16000 h 968"/>
                  <a:gd name="T10" fmla="*/ 0 w 1281"/>
                  <a:gd name="T11" fmla="*/ 10091 h 968"/>
                  <a:gd name="T12" fmla="*/ 1761 w 1281"/>
                  <a:gd name="T13" fmla="*/ 2945 h 968"/>
                  <a:gd name="T14" fmla="*/ 13645 w 1281"/>
                  <a:gd name="T15" fmla="*/ 0 h 968"/>
                  <a:gd name="T16" fmla="*/ 22016 w 1281"/>
                  <a:gd name="T17" fmla="*/ 2673 h 968"/>
                  <a:gd name="T18" fmla="*/ 25078 w 1281"/>
                  <a:gd name="T19" fmla="*/ 5361 h 968"/>
                  <a:gd name="T20" fmla="*/ 25948 w 1281"/>
                  <a:gd name="T21" fmla="*/ 9106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1"/>
                  <a:gd name="T34" fmla="*/ 0 h 968"/>
                  <a:gd name="T35" fmla="*/ 1281 w 1281"/>
                  <a:gd name="T36" fmla="*/ 968 h 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1" h="968">
                    <a:moveTo>
                      <a:pt x="1280" y="535"/>
                    </a:moveTo>
                    <a:lnTo>
                      <a:pt x="1056" y="892"/>
                    </a:lnTo>
                    <a:lnTo>
                      <a:pt x="810" y="967"/>
                    </a:lnTo>
                    <a:lnTo>
                      <a:pt x="559" y="958"/>
                    </a:lnTo>
                    <a:lnTo>
                      <a:pt x="236" y="940"/>
                    </a:lnTo>
                    <a:lnTo>
                      <a:pt x="0" y="593"/>
                    </a:lnTo>
                    <a:lnTo>
                      <a:pt x="87" y="173"/>
                    </a:lnTo>
                    <a:lnTo>
                      <a:pt x="673" y="0"/>
                    </a:lnTo>
                    <a:lnTo>
                      <a:pt x="1086" y="157"/>
                    </a:lnTo>
                    <a:lnTo>
                      <a:pt x="1237" y="315"/>
                    </a:lnTo>
                    <a:lnTo>
                      <a:pt x="1280" y="535"/>
                    </a:lnTo>
                  </a:path>
                </a:pathLst>
              </a:custGeom>
              <a:noFill/>
              <a:ln w="12700" cap="rnd" cmpd="sng">
                <a:solidFill>
                  <a:srgbClr val="A50021"/>
                </a:solidFill>
                <a:prstDash val="solid"/>
                <a:round/>
                <a:headEnd/>
                <a:tailEnd/>
              </a:ln>
            </p:spPr>
            <p:txBody>
              <a:bodyPr/>
              <a:lstStyle/>
              <a:p>
                <a:endParaRPr lang="en-US" sz="1400" dirty="0"/>
              </a:p>
            </p:txBody>
          </p:sp>
          <p:sp>
            <p:nvSpPr>
              <p:cNvPr id="589" name="Oval 608"/>
              <p:cNvSpPr>
                <a:spLocks noChangeArrowheads="1"/>
              </p:cNvSpPr>
              <p:nvPr/>
            </p:nvSpPr>
            <p:spPr bwMode="auto">
              <a:xfrm rot="-420000">
                <a:off x="837" y="2720"/>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590" name="Oval 609"/>
              <p:cNvSpPr>
                <a:spLocks noChangeArrowheads="1"/>
              </p:cNvSpPr>
              <p:nvPr/>
            </p:nvSpPr>
            <p:spPr bwMode="auto">
              <a:xfrm rot="-420000">
                <a:off x="3079" y="2930"/>
                <a:ext cx="136"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591" name="Oval 610"/>
              <p:cNvSpPr>
                <a:spLocks noChangeArrowheads="1"/>
              </p:cNvSpPr>
              <p:nvPr/>
            </p:nvSpPr>
            <p:spPr bwMode="auto">
              <a:xfrm rot="-420000">
                <a:off x="1131" y="2150"/>
                <a:ext cx="140"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592" name="Oval 611"/>
              <p:cNvSpPr>
                <a:spLocks noChangeArrowheads="1"/>
              </p:cNvSpPr>
              <p:nvPr/>
            </p:nvSpPr>
            <p:spPr bwMode="auto">
              <a:xfrm rot="-420000">
                <a:off x="1844" y="2248"/>
                <a:ext cx="138" cy="125"/>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593" name="Oval 612"/>
              <p:cNvSpPr>
                <a:spLocks noChangeArrowheads="1"/>
              </p:cNvSpPr>
              <p:nvPr/>
            </p:nvSpPr>
            <p:spPr bwMode="auto">
              <a:xfrm rot="-420000">
                <a:off x="1401" y="3531"/>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594" name="Oval 613"/>
              <p:cNvSpPr>
                <a:spLocks noChangeArrowheads="1"/>
              </p:cNvSpPr>
              <p:nvPr/>
            </p:nvSpPr>
            <p:spPr bwMode="auto">
              <a:xfrm rot="-420000">
                <a:off x="2792" y="3730"/>
                <a:ext cx="139"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595" name="Oval 614"/>
              <p:cNvSpPr>
                <a:spLocks noChangeArrowheads="1"/>
              </p:cNvSpPr>
              <p:nvPr/>
            </p:nvSpPr>
            <p:spPr bwMode="auto">
              <a:xfrm rot="-420000">
                <a:off x="2645" y="3042"/>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596" name="Oval 615"/>
              <p:cNvSpPr>
                <a:spLocks noChangeArrowheads="1"/>
              </p:cNvSpPr>
              <p:nvPr/>
            </p:nvSpPr>
            <p:spPr bwMode="auto">
              <a:xfrm rot="-420000">
                <a:off x="1104" y="1674"/>
                <a:ext cx="140"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597" name="Oval 616"/>
              <p:cNvSpPr>
                <a:spLocks noChangeArrowheads="1"/>
              </p:cNvSpPr>
              <p:nvPr/>
            </p:nvSpPr>
            <p:spPr bwMode="auto">
              <a:xfrm rot="-420000">
                <a:off x="3547" y="2867"/>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598" name="Oval 617"/>
              <p:cNvSpPr>
                <a:spLocks noChangeArrowheads="1"/>
              </p:cNvSpPr>
              <p:nvPr/>
            </p:nvSpPr>
            <p:spPr bwMode="auto">
              <a:xfrm rot="-420000">
                <a:off x="3359" y="2432"/>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599" name="Oval 618"/>
              <p:cNvSpPr>
                <a:spLocks noChangeArrowheads="1"/>
              </p:cNvSpPr>
              <p:nvPr/>
            </p:nvSpPr>
            <p:spPr bwMode="auto">
              <a:xfrm rot="-420000">
                <a:off x="4278" y="2579"/>
                <a:ext cx="136"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00" name="Oval 619"/>
              <p:cNvSpPr>
                <a:spLocks noChangeArrowheads="1"/>
              </p:cNvSpPr>
              <p:nvPr/>
            </p:nvSpPr>
            <p:spPr bwMode="auto">
              <a:xfrm rot="-420000">
                <a:off x="3991" y="3053"/>
                <a:ext cx="140"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01" name="Oval 620"/>
              <p:cNvSpPr>
                <a:spLocks noChangeArrowheads="1"/>
              </p:cNvSpPr>
              <p:nvPr/>
            </p:nvSpPr>
            <p:spPr bwMode="auto">
              <a:xfrm rot="-420000">
                <a:off x="3318" y="1367"/>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02" name="Oval 621"/>
              <p:cNvSpPr>
                <a:spLocks noChangeArrowheads="1"/>
              </p:cNvSpPr>
              <p:nvPr/>
            </p:nvSpPr>
            <p:spPr bwMode="auto">
              <a:xfrm rot="-420000">
                <a:off x="2773" y="1251"/>
                <a:ext cx="142"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03" name="Oval 622"/>
              <p:cNvSpPr>
                <a:spLocks noChangeArrowheads="1"/>
              </p:cNvSpPr>
              <p:nvPr/>
            </p:nvSpPr>
            <p:spPr bwMode="auto">
              <a:xfrm rot="-420000">
                <a:off x="2645" y="164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04" name="Oval 623"/>
              <p:cNvSpPr>
                <a:spLocks noChangeArrowheads="1"/>
              </p:cNvSpPr>
              <p:nvPr/>
            </p:nvSpPr>
            <p:spPr bwMode="auto">
              <a:xfrm rot="-420000">
                <a:off x="2397" y="1956"/>
                <a:ext cx="136" cy="131"/>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05" name="Oval 624"/>
              <p:cNvSpPr>
                <a:spLocks noChangeArrowheads="1"/>
              </p:cNvSpPr>
              <p:nvPr/>
            </p:nvSpPr>
            <p:spPr bwMode="auto">
              <a:xfrm rot="-420000">
                <a:off x="1674" y="1499"/>
                <a:ext cx="139" cy="128"/>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06" name="Oval 625"/>
              <p:cNvSpPr>
                <a:spLocks noChangeArrowheads="1"/>
              </p:cNvSpPr>
              <p:nvPr/>
            </p:nvSpPr>
            <p:spPr bwMode="auto">
              <a:xfrm rot="-420000">
                <a:off x="1876" y="169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07" name="Oval 626"/>
              <p:cNvSpPr>
                <a:spLocks noChangeArrowheads="1"/>
              </p:cNvSpPr>
              <p:nvPr/>
            </p:nvSpPr>
            <p:spPr bwMode="auto">
              <a:xfrm rot="-420000">
                <a:off x="2162" y="3386"/>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08" name="Oval 627"/>
              <p:cNvSpPr>
                <a:spLocks noChangeArrowheads="1"/>
              </p:cNvSpPr>
              <p:nvPr/>
            </p:nvSpPr>
            <p:spPr bwMode="auto">
              <a:xfrm rot="-420000">
                <a:off x="3470" y="1696"/>
                <a:ext cx="142"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09" name="Oval 628"/>
              <p:cNvSpPr>
                <a:spLocks noChangeArrowheads="1"/>
              </p:cNvSpPr>
              <p:nvPr/>
            </p:nvSpPr>
            <p:spPr bwMode="auto">
              <a:xfrm rot="-420000">
                <a:off x="2915" y="2255"/>
                <a:ext cx="139"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10" name="Oval 629"/>
              <p:cNvSpPr>
                <a:spLocks noChangeArrowheads="1"/>
              </p:cNvSpPr>
              <p:nvPr/>
            </p:nvSpPr>
            <p:spPr bwMode="auto">
              <a:xfrm rot="-420000">
                <a:off x="1666" y="2814"/>
                <a:ext cx="142" cy="130"/>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11" name="Oval 630"/>
              <p:cNvSpPr>
                <a:spLocks noChangeArrowheads="1"/>
              </p:cNvSpPr>
              <p:nvPr/>
            </p:nvSpPr>
            <p:spPr bwMode="auto">
              <a:xfrm rot="-420000">
                <a:off x="2010" y="2592"/>
                <a:ext cx="138" cy="134"/>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12" name="Oval 631"/>
              <p:cNvSpPr>
                <a:spLocks noChangeArrowheads="1"/>
              </p:cNvSpPr>
              <p:nvPr/>
            </p:nvSpPr>
            <p:spPr bwMode="auto">
              <a:xfrm rot="-420000">
                <a:off x="2462" y="2309"/>
                <a:ext cx="136" cy="129"/>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13" name="Oval 626"/>
              <p:cNvSpPr>
                <a:spLocks noChangeArrowheads="1"/>
              </p:cNvSpPr>
              <p:nvPr/>
            </p:nvSpPr>
            <p:spPr bwMode="auto">
              <a:xfrm rot="21180000">
                <a:off x="1967" y="4054"/>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14" name="Oval 626"/>
              <p:cNvSpPr>
                <a:spLocks noChangeArrowheads="1"/>
              </p:cNvSpPr>
              <p:nvPr/>
            </p:nvSpPr>
            <p:spPr bwMode="auto">
              <a:xfrm rot="21180000">
                <a:off x="2139" y="3694"/>
                <a:ext cx="139"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sp>
            <p:nvSpPr>
              <p:cNvPr id="615" name="Oval 608"/>
              <p:cNvSpPr>
                <a:spLocks noChangeArrowheads="1"/>
              </p:cNvSpPr>
              <p:nvPr/>
            </p:nvSpPr>
            <p:spPr bwMode="auto">
              <a:xfrm rot="21180000">
                <a:off x="986" y="3236"/>
                <a:ext cx="137" cy="132"/>
              </a:xfrm>
              <a:prstGeom prst="ellipse">
                <a:avLst/>
              </a:prstGeom>
              <a:gradFill rotWithShape="1">
                <a:gsLst>
                  <a:gs pos="0">
                    <a:srgbClr val="FACC06"/>
                  </a:gs>
                  <a:gs pos="100000">
                    <a:srgbClr val="745E03"/>
                  </a:gs>
                </a:gsLst>
                <a:path path="shape">
                  <a:fillToRect l="50000" t="50000" r="50000" b="50000"/>
                </a:path>
              </a:gradFill>
              <a:ln w="12700">
                <a:solidFill>
                  <a:srgbClr val="A50021"/>
                </a:solidFill>
                <a:round/>
                <a:headEnd/>
                <a:tailEnd/>
              </a:ln>
            </p:spPr>
            <p:txBody>
              <a:bodyPr wrap="none" anchor="ctr"/>
              <a:lstStyle/>
              <a:p>
                <a:endParaRPr lang="en-US" sz="1400" b="0" u="sng" dirty="0">
                  <a:latin typeface="Times" pitchFamily="18" charset="0"/>
                  <a:cs typeface="Arial" pitchFamily="34" charset="0"/>
                </a:endParaRPr>
              </a:p>
            </p:txBody>
          </p:sp>
        </p:grpSp>
        <p:sp>
          <p:nvSpPr>
            <p:cNvPr id="576" name="Rectangle 575"/>
            <p:cNvSpPr/>
            <p:nvPr/>
          </p:nvSpPr>
          <p:spPr>
            <a:xfrm>
              <a:off x="8077202" y="2286000"/>
              <a:ext cx="1600201" cy="1226082"/>
            </a:xfrm>
            <a:prstGeom prst="rect">
              <a:avLst/>
            </a:prstGeom>
            <a:noFill/>
          </p:spPr>
          <p:txBody>
            <a:bodyPr wrap="none" lIns="91440" tIns="45720" rIns="91440" bIns="45720">
              <a:prstTxWarp prst="textButt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rgbClr val="003366"/>
                  </a:solidFill>
                </a:rPr>
                <a:t>Stakeholder</a:t>
              </a:r>
            </a:p>
            <a:p>
              <a:pPr algn="ctr"/>
              <a:endParaRPr lang="en-US" sz="1400" b="1" dirty="0" smtClean="0">
                <a:ln w="50800"/>
                <a:solidFill>
                  <a:srgbClr val="003366"/>
                </a:solidFill>
              </a:endParaRPr>
            </a:p>
            <a:p>
              <a:pPr algn="ctr"/>
              <a:r>
                <a:rPr lang="en-US" sz="1400" b="1" dirty="0" smtClean="0">
                  <a:ln w="50800"/>
                  <a:solidFill>
                    <a:srgbClr val="003366"/>
                  </a:solidFill>
                </a:rPr>
                <a:t>Management</a:t>
              </a:r>
              <a:endParaRPr lang="en-US" sz="1400" b="1" cap="none" spc="0" dirty="0">
                <a:ln w="50800"/>
                <a:solidFill>
                  <a:srgbClr val="003366"/>
                </a:solidFill>
                <a:effectLst/>
              </a:endParaRPr>
            </a:p>
          </p:txBody>
        </p:sp>
      </p:grpSp>
      <p:sp>
        <p:nvSpPr>
          <p:cNvPr id="621" name="TextBox 620"/>
          <p:cNvSpPr txBox="1"/>
          <p:nvPr/>
        </p:nvSpPr>
        <p:spPr>
          <a:xfrm>
            <a:off x="5655744" y="3114452"/>
            <a:ext cx="1561547" cy="1267452"/>
          </a:xfrm>
          <a:prstGeom prst="rect">
            <a:avLst/>
          </a:prstGeom>
          <a:noFill/>
        </p:spPr>
        <p:txBody>
          <a:bodyPr wrap="none" rtlCol="0">
            <a:prstTxWarp prst="textArchDown">
              <a:avLst/>
            </a:prstTxWarp>
            <a:spAutoFit/>
          </a:bodyPr>
          <a:lstStyle/>
          <a:p>
            <a:pPr algn="ctr"/>
            <a:r>
              <a:rPr lang="en-US" b="1" dirty="0" smtClean="0">
                <a:solidFill>
                  <a:schemeClr val="tx1">
                    <a:lumMod val="75000"/>
                    <a:lumOff val="25000"/>
                  </a:schemeClr>
                </a:solidFill>
                <a:effectLst>
                  <a:outerShdw blurRad="38100" dist="38100" dir="2700000" algn="tl">
                    <a:srgbClr val="000000">
                      <a:alpha val="43137"/>
                    </a:srgbClr>
                  </a:outerShdw>
                </a:effectLst>
              </a:rPr>
              <a:t>20-30% Success Rates</a:t>
            </a:r>
            <a:endParaRPr lang="en-US" b="1" dirty="0">
              <a:solidFill>
                <a:schemeClr val="tx1">
                  <a:lumMod val="75000"/>
                  <a:lumOff val="25000"/>
                </a:schemeClr>
              </a:solidFill>
              <a:effectLst>
                <a:outerShdw blurRad="38100" dist="38100" dir="2700000" algn="tl">
                  <a:srgbClr val="000000">
                    <a:alpha val="43137"/>
                  </a:srgbClr>
                </a:outerShdw>
              </a:effectLst>
            </a:endParaRPr>
          </a:p>
        </p:txBody>
      </p:sp>
      <p:sp>
        <p:nvSpPr>
          <p:cNvPr id="622" name="TextBox 621"/>
          <p:cNvSpPr txBox="1"/>
          <p:nvPr/>
        </p:nvSpPr>
        <p:spPr>
          <a:xfrm>
            <a:off x="5644925" y="4538469"/>
            <a:ext cx="1576184" cy="1199589"/>
          </a:xfrm>
          <a:prstGeom prst="rect">
            <a:avLst/>
          </a:prstGeom>
          <a:noFill/>
        </p:spPr>
        <p:txBody>
          <a:bodyPr wrap="none" rtlCol="0">
            <a:prstTxWarp prst="textArchDown">
              <a:avLst/>
            </a:prstTxWarp>
            <a:spAutoFit/>
          </a:bodyPr>
          <a:lstStyle/>
          <a:p>
            <a:pPr algn="ctr"/>
            <a:r>
              <a:rPr lang="en-US" b="1" dirty="0" smtClean="0">
                <a:solidFill>
                  <a:srgbClr val="FF0000"/>
                </a:solidFill>
                <a:effectLst>
                  <a:outerShdw blurRad="38100" dist="38100" dir="2700000" algn="tl">
                    <a:srgbClr val="000000">
                      <a:alpha val="43137"/>
                    </a:srgbClr>
                  </a:outerShdw>
                </a:effectLst>
              </a:rPr>
              <a:t>&gt;10% Success Rates</a:t>
            </a:r>
            <a:endParaRPr lang="en-US" b="1" dirty="0">
              <a:solidFill>
                <a:srgbClr val="FF0000"/>
              </a:solidFill>
              <a:effectLst>
                <a:outerShdw blurRad="38100" dist="38100" dir="2700000" algn="tl">
                  <a:srgbClr val="000000">
                    <a:alpha val="43137"/>
                  </a:srgbClr>
                </a:outerShdw>
              </a:effectLst>
            </a:endParaRPr>
          </a:p>
        </p:txBody>
      </p:sp>
      <p:sp>
        <p:nvSpPr>
          <p:cNvPr id="623" name="TextBox 622"/>
          <p:cNvSpPr txBox="1"/>
          <p:nvPr/>
        </p:nvSpPr>
        <p:spPr>
          <a:xfrm>
            <a:off x="5723414" y="1779755"/>
            <a:ext cx="1510502" cy="1166648"/>
          </a:xfrm>
          <a:prstGeom prst="rect">
            <a:avLst/>
          </a:prstGeom>
          <a:noFill/>
        </p:spPr>
        <p:txBody>
          <a:bodyPr wrap="none" rtlCol="0">
            <a:prstTxWarp prst="textArchDown">
              <a:avLst/>
            </a:prstTxWarp>
            <a:spAutoFit/>
          </a:bodyPr>
          <a:lstStyle/>
          <a:p>
            <a:pPr algn="ctr"/>
            <a:r>
              <a:rPr lang="en-US" b="1" dirty="0" smtClean="0">
                <a:solidFill>
                  <a:srgbClr val="0070C0"/>
                </a:solidFill>
                <a:effectLst>
                  <a:glow rad="101600">
                    <a:schemeClr val="accent4">
                      <a:satMod val="175000"/>
                      <a:alpha val="40000"/>
                    </a:schemeClr>
                  </a:glow>
                </a:effectLst>
              </a:rPr>
              <a:t>80-100% Success Rates</a:t>
            </a:r>
            <a:endParaRPr lang="en-US" b="1" dirty="0">
              <a:solidFill>
                <a:srgbClr val="0070C0"/>
              </a:solidFill>
              <a:effectLst>
                <a:glow rad="101600">
                  <a:schemeClr val="accent4">
                    <a:satMod val="175000"/>
                    <a:alpha val="40000"/>
                  </a:schemeClr>
                </a:glow>
              </a:effectLst>
            </a:endParaRPr>
          </a:p>
        </p:txBody>
      </p:sp>
      <p:sp>
        <p:nvSpPr>
          <p:cNvPr id="624" name="Title 3"/>
          <p:cNvSpPr txBox="1">
            <a:spLocks/>
          </p:cNvSpPr>
          <p:nvPr/>
        </p:nvSpPr>
        <p:spPr>
          <a:xfrm>
            <a:off x="1489881" y="150128"/>
            <a:ext cx="8664053"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Part 2- Shape 	Shifting</a:t>
            </a:r>
            <a:endParaRPr kumimoji="0" lang="en-US" sz="3200" b="1" i="1" u="none" strike="noStrike" kern="1200" cap="none" spc="0" normalizeH="0" baseline="0" noProof="0" dirty="0">
              <a:ln>
                <a:noFill/>
              </a:ln>
              <a:solidFill>
                <a:srgbClr val="C00000"/>
              </a:solidFill>
              <a:effectLst/>
              <a:uLnTx/>
              <a:uFillTx/>
              <a:latin typeface="Engravers MT" pitchFamily="18" charset="0"/>
              <a:ea typeface="+mj-ea"/>
              <a:cs typeface="+mj-cs"/>
            </a:endParaRPr>
          </a:p>
        </p:txBody>
      </p:sp>
      <p:pic>
        <p:nvPicPr>
          <p:cNvPr id="625" name="Picture 4" descr="Image result for complexity"/>
          <p:cNvPicPr>
            <a:picLocks noChangeAspect="1" noChangeArrowheads="1"/>
          </p:cNvPicPr>
          <p:nvPr/>
        </p:nvPicPr>
        <p:blipFill>
          <a:blip r:embed="rId4" cstate="print"/>
          <a:srcRect l="11921" t="22727" r="13145" b="24095"/>
          <a:stretch>
            <a:fillRect/>
          </a:stretch>
        </p:blipFill>
        <p:spPr bwMode="auto">
          <a:xfrm>
            <a:off x="-14594" y="2835963"/>
            <a:ext cx="4691920" cy="1857854"/>
          </a:xfrm>
          <a:prstGeom prst="rect">
            <a:avLst/>
          </a:prstGeom>
          <a:noFill/>
        </p:spPr>
      </p:pic>
      <p:sp>
        <p:nvSpPr>
          <p:cNvPr id="1130" name="Right Arrow 1129"/>
          <p:cNvSpPr/>
          <p:nvPr/>
        </p:nvSpPr>
        <p:spPr>
          <a:xfrm>
            <a:off x="4472204" y="1924184"/>
            <a:ext cx="812800" cy="3697126"/>
          </a:xfrm>
          <a:prstGeom prst="rightArrow">
            <a:avLst/>
          </a:prstGeom>
          <a:solidFill>
            <a:srgbClr val="A1A1A1"/>
          </a:solidFill>
          <a:ln w="6350">
            <a:solidFill>
              <a:srgbClr val="000000"/>
            </a:solidFill>
            <a:round/>
            <a:headEnd/>
            <a:tailEnd/>
          </a:ln>
          <a:scene3d>
            <a:camera prst="orthographicFront"/>
            <a:lightRig rig="threePt" dir="t"/>
          </a:scene3d>
          <a:sp3d>
            <a:bevelT/>
          </a:sp3d>
        </p:spPr>
        <p:txBody>
          <a:bodyPr/>
          <a:lstStyle/>
          <a:p>
            <a:endParaRPr lang="en-US" sz="1800" dirty="0">
              <a:solidFill>
                <a:schemeClr val="tx1"/>
              </a:solidFill>
              <a:latin typeface="Verdana" pitchFamily="34" charset="0"/>
              <a:cs typeface="Times New Roman" pitchFamily="18" charset="0"/>
            </a:endParaRPr>
          </a:p>
        </p:txBody>
      </p:sp>
      <p:sp>
        <p:nvSpPr>
          <p:cNvPr id="626" name="TextBox 625"/>
          <p:cNvSpPr txBox="1"/>
          <p:nvPr/>
        </p:nvSpPr>
        <p:spPr>
          <a:xfrm>
            <a:off x="1523904" y="1613450"/>
            <a:ext cx="2083820" cy="1175706"/>
          </a:xfrm>
          <a:prstGeom prst="rect">
            <a:avLst/>
          </a:prstGeom>
          <a:noFill/>
        </p:spPr>
        <p:txBody>
          <a:bodyPr wrap="square" rtlCol="0">
            <a:spAutoFit/>
          </a:bodyPr>
          <a:lstStyle/>
          <a:p>
            <a:pPr algn="ctr">
              <a:lnSpc>
                <a:spcPct val="80000"/>
              </a:lnSpc>
            </a:pPr>
            <a:r>
              <a:rPr lang="en-US" sz="2400" b="1" dirty="0" smtClean="0">
                <a:effectLst>
                  <a:outerShdw blurRad="38100" dist="38100" dir="2700000" algn="tl">
                    <a:srgbClr val="000000">
                      <a:alpha val="43137"/>
                    </a:srgbClr>
                  </a:outerShdw>
                </a:effectLst>
                <a:latin typeface="Arial Black" pitchFamily="34" charset="0"/>
              </a:rPr>
              <a:t>Complex </a:t>
            </a:r>
            <a:r>
              <a:rPr lang="en-US" sz="2400" b="1" smtClean="0">
                <a:effectLst>
                  <a:outerShdw blurRad="38100" dist="38100" dir="2700000" algn="tl">
                    <a:srgbClr val="000000">
                      <a:alpha val="43137"/>
                    </a:srgbClr>
                  </a:outerShdw>
                </a:effectLst>
                <a:latin typeface="Arial Black" pitchFamily="34" charset="0"/>
              </a:rPr>
              <a:t/>
            </a:r>
            <a:br>
              <a:rPr lang="en-US" sz="2400" b="1" smtClean="0">
                <a:effectLst>
                  <a:outerShdw blurRad="38100" dist="38100" dir="2700000" algn="tl">
                    <a:srgbClr val="000000">
                      <a:alpha val="43137"/>
                    </a:srgbClr>
                  </a:outerShdw>
                </a:effectLst>
                <a:latin typeface="Arial Black" pitchFamily="34" charset="0"/>
              </a:rPr>
            </a:br>
            <a:r>
              <a:rPr lang="en-US" sz="1600" b="1" smtClean="0">
                <a:effectLst>
                  <a:outerShdw blurRad="38100" dist="38100" dir="2700000" algn="tl">
                    <a:srgbClr val="000000">
                      <a:alpha val="43137"/>
                    </a:srgbClr>
                  </a:outerShdw>
                </a:effectLst>
                <a:latin typeface="Arial Black" pitchFamily="34" charset="0"/>
              </a:rPr>
              <a:t>$ Multi-Billion</a:t>
            </a:r>
            <a:r>
              <a:rPr lang="en-US" sz="2400" b="1" smtClean="0">
                <a:effectLst>
                  <a:outerShdw blurRad="38100" dist="38100" dir="2700000" algn="tl">
                    <a:srgbClr val="000000">
                      <a:alpha val="43137"/>
                    </a:srgbClr>
                  </a:outerShdw>
                </a:effectLst>
                <a:latin typeface="Arial Black" pitchFamily="34" charset="0"/>
              </a:rPr>
              <a:t/>
            </a:r>
            <a:br>
              <a:rPr lang="en-US" sz="2400" b="1" smtClean="0">
                <a:effectLst>
                  <a:outerShdw blurRad="38100" dist="38100" dir="2700000" algn="tl">
                    <a:srgbClr val="000000">
                      <a:alpha val="43137"/>
                    </a:srgbClr>
                  </a:outerShdw>
                </a:effectLst>
                <a:latin typeface="Arial Black" pitchFamily="34" charset="0"/>
              </a:rPr>
            </a:br>
            <a:r>
              <a:rPr lang="en-US" sz="2400" b="1" smtClean="0">
                <a:effectLst>
                  <a:outerShdw blurRad="38100" dist="38100" dir="2700000" algn="tl">
                    <a:srgbClr val="000000">
                      <a:alpha val="43137"/>
                    </a:srgbClr>
                  </a:outerShdw>
                </a:effectLst>
                <a:latin typeface="Arial Black" pitchFamily="34" charset="0"/>
              </a:rPr>
              <a:t>Project </a:t>
            </a:r>
            <a:endParaRPr lang="en-US" sz="2400" b="1" dirty="0" smtClean="0">
              <a:effectLst>
                <a:outerShdw blurRad="38100" dist="38100" dir="2700000" algn="tl">
                  <a:srgbClr val="000000">
                    <a:alpha val="43137"/>
                  </a:srgbClr>
                </a:outerShdw>
              </a:effectLst>
              <a:latin typeface="Arial Black" pitchFamily="34" charset="0"/>
            </a:endParaRPr>
          </a:p>
          <a:p>
            <a:pPr algn="ctr">
              <a:lnSpc>
                <a:spcPct val="80000"/>
              </a:lnSpc>
            </a:pPr>
            <a:r>
              <a:rPr lang="en-US" sz="2400" b="1" dirty="0" smtClean="0">
                <a:effectLst>
                  <a:outerShdw blurRad="38100" dist="38100" dir="2700000" algn="tl">
                    <a:srgbClr val="000000">
                      <a:alpha val="43137"/>
                    </a:srgbClr>
                  </a:outerShdw>
                </a:effectLst>
                <a:latin typeface="Arial Black" pitchFamily="34" charset="0"/>
              </a:rPr>
              <a:t>Execution</a:t>
            </a:r>
            <a:endParaRPr lang="en-US" sz="2400" b="1" dirty="0">
              <a:effectLst>
                <a:outerShdw blurRad="38100" dist="38100" dir="2700000" algn="tl">
                  <a:srgbClr val="000000">
                    <a:alpha val="43137"/>
                  </a:srgbClr>
                </a:outerShdw>
              </a:effectLst>
              <a:latin typeface="Arial Black" pitchFamily="34" charset="0"/>
            </a:endParaRPr>
          </a:p>
        </p:txBody>
      </p:sp>
      <p:sp>
        <p:nvSpPr>
          <p:cNvPr id="571" name="Right Arrow 570"/>
          <p:cNvSpPr/>
          <p:nvPr/>
        </p:nvSpPr>
        <p:spPr>
          <a:xfrm rot="5400000">
            <a:off x="10159994" y="4393892"/>
            <a:ext cx="381000" cy="1016000"/>
          </a:xfrm>
          <a:prstGeom prst="rightArrow">
            <a:avLst/>
          </a:prstGeom>
          <a:solidFill>
            <a:srgbClr val="A1A1A1"/>
          </a:solidFill>
          <a:ln w="6350">
            <a:solidFill>
              <a:srgbClr val="000000"/>
            </a:solidFill>
            <a:round/>
            <a:headEnd/>
            <a:tailEnd/>
          </a:ln>
          <a:scene3d>
            <a:camera prst="orthographicFront"/>
            <a:lightRig rig="threePt" dir="t"/>
          </a:scene3d>
          <a:sp3d>
            <a:bevelT/>
          </a:sp3d>
        </p:spPr>
        <p:txBody>
          <a:bodyPr/>
          <a:lstStyle/>
          <a:p>
            <a:endParaRPr lang="en-US" sz="1800" dirty="0">
              <a:solidFill>
                <a:schemeClr val="tx1"/>
              </a:solidFill>
              <a:latin typeface="Verdana" pitchFamily="34" charset="0"/>
              <a:cs typeface="Times New Roman" pitchFamily="18" charset="0"/>
            </a:endParaRPr>
          </a:p>
        </p:txBody>
      </p:sp>
      <p:grpSp>
        <p:nvGrpSpPr>
          <p:cNvPr id="627" name="Group 626"/>
          <p:cNvGrpSpPr/>
          <p:nvPr/>
        </p:nvGrpSpPr>
        <p:grpSpPr>
          <a:xfrm>
            <a:off x="2989837" y="5866445"/>
            <a:ext cx="8267776" cy="977442"/>
            <a:chOff x="4267200" y="4016186"/>
            <a:chExt cx="7530457" cy="1619424"/>
          </a:xfrm>
        </p:grpSpPr>
        <p:sp>
          <p:nvSpPr>
            <p:cNvPr id="628" name="Plaque 627"/>
            <p:cNvSpPr/>
            <p:nvPr/>
          </p:nvSpPr>
          <p:spPr>
            <a:xfrm>
              <a:off x="4267200" y="4016186"/>
              <a:ext cx="7306311" cy="1580720"/>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TextBox 628"/>
            <p:cNvSpPr txBox="1"/>
            <p:nvPr/>
          </p:nvSpPr>
          <p:spPr>
            <a:xfrm>
              <a:off x="4392705" y="4105839"/>
              <a:ext cx="7404952" cy="1529771"/>
            </a:xfrm>
            <a:prstGeom prst="rect">
              <a:avLst/>
            </a:prstGeom>
            <a:noFill/>
          </p:spPr>
          <p:txBody>
            <a:bodyPr wrap="square" rtlCol="0">
              <a:spAutoFit/>
            </a:bodyPr>
            <a:lstStyle/>
            <a:p>
              <a:r>
                <a:rPr lang="en-US" b="1" dirty="0" smtClean="0"/>
                <a:t>Key Actions</a:t>
              </a:r>
              <a:r>
                <a:rPr lang="en-US" dirty="0" smtClean="0"/>
                <a:t>: 	Ensure Complex Projects are based on Collaboration</a:t>
              </a:r>
            </a:p>
            <a:p>
              <a:r>
                <a:rPr lang="en-US" b="1" dirty="0" smtClean="0">
                  <a:solidFill>
                    <a:srgbClr val="C00000"/>
                  </a:solidFill>
                </a:rPr>
                <a:t>Key Messages</a:t>
              </a:r>
              <a:r>
                <a:rPr lang="en-US" dirty="0" smtClean="0">
                  <a:solidFill>
                    <a:srgbClr val="C00000"/>
                  </a:solidFill>
                </a:rPr>
                <a:t>: 	Collaboration Highest Chance on-Time/Budget &amp; Reduces Risk</a:t>
              </a:r>
            </a:p>
            <a:p>
              <a:r>
                <a:rPr lang="en-US" dirty="0" smtClean="0">
                  <a:solidFill>
                    <a:srgbClr val="C00000"/>
                  </a:solidFill>
                </a:rPr>
                <a:t>		Alliance Best Practices = Great Framework for Collaboration</a:t>
              </a:r>
              <a:endParaRPr lang="en-US" dirty="0">
                <a:solidFill>
                  <a:srgbClr val="C00000"/>
                </a:solidFill>
              </a:endParaRPr>
            </a:p>
          </p:txBody>
        </p:sp>
      </p:grpSp>
      <p:sp>
        <p:nvSpPr>
          <p:cNvPr id="631" name="Right Arrow 630"/>
          <p:cNvSpPr/>
          <p:nvPr/>
        </p:nvSpPr>
        <p:spPr>
          <a:xfrm>
            <a:off x="1413164" y="-166235"/>
            <a:ext cx="10778836"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kern="0" dirty="0" smtClean="0">
                <a:solidFill>
                  <a:prstClr val="white"/>
                </a:solidFill>
              </a:rPr>
              <a:t>Alliance Management </a:t>
            </a:r>
            <a:r>
              <a:rPr lang="en-US" sz="3000" kern="0" spc="-100" dirty="0" smtClean="0">
                <a:solidFill>
                  <a:prstClr val="white"/>
                </a:solidFill>
                <a:sym typeface="Wingdings"/>
              </a:rPr>
              <a:t> </a:t>
            </a:r>
            <a:r>
              <a:rPr lang="en-US" sz="3000" kern="0" spc="-100" dirty="0" smtClean="0">
                <a:solidFill>
                  <a:prstClr val="white"/>
                </a:solidFill>
                <a:latin typeface="Arial Black" pitchFamily="34" charset="0"/>
                <a:sym typeface="Wingdings"/>
              </a:rPr>
              <a:t>Collaborative </a:t>
            </a:r>
            <a:r>
              <a:rPr lang="en-US" sz="3000" b="1" kern="0" spc="-100" dirty="0" smtClean="0">
                <a:solidFill>
                  <a:prstClr val="white"/>
                </a:solidFill>
                <a:latin typeface="Arial Black" pitchFamily="34" charset="0"/>
              </a:rPr>
              <a:t>Leadership</a:t>
            </a:r>
            <a:r>
              <a:rPr lang="en-US" sz="3000" b="1" kern="0" dirty="0" smtClean="0">
                <a:solidFill>
                  <a:prstClr val="white"/>
                </a:solidFill>
                <a:latin typeface="Arial Black" pitchFamily="34" charset="0"/>
              </a:rPr>
              <a:t> </a:t>
            </a:r>
            <a:r>
              <a:rPr lang="en-US" sz="3000" b="1" i="1" kern="0" dirty="0" smtClean="0">
                <a:solidFill>
                  <a:prstClr val="white"/>
                </a:solidFill>
                <a:latin typeface="Arial Black" pitchFamily="34" charset="0"/>
              </a:rPr>
              <a:t>Shift </a:t>
            </a:r>
            <a: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Cultural Alignment</a:t>
            </a:r>
            <a:r>
              <a:rPr lang="en-US" sz="20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 </a:t>
            </a:r>
            <a:r>
              <a:rPr lang="en-US" sz="24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Operating System</a:t>
            </a:r>
            <a:endParaRPr lang="en-US" sz="1200" b="1" kern="0" dirty="0" smtClean="0">
              <a:solidFill>
                <a:srgbClr val="FFFF99"/>
              </a:solidFill>
            </a:endParaRPr>
          </a:p>
        </p:txBody>
      </p:sp>
      <p:pic>
        <p:nvPicPr>
          <p:cNvPr id="633" name="Picture 632" descr="4-D Leadership (open).png"/>
          <p:cNvPicPr>
            <a:picLocks noChangeAspect="1"/>
          </p:cNvPicPr>
          <p:nvPr/>
        </p:nvPicPr>
        <p:blipFill>
          <a:blip r:embed="rId5" cstate="print"/>
          <a:stretch>
            <a:fillRect/>
          </a:stretch>
        </p:blipFill>
        <p:spPr>
          <a:xfrm>
            <a:off x="0" y="16625"/>
            <a:ext cx="1346662" cy="1199845"/>
          </a:xfrm>
          <a:prstGeom prst="rect">
            <a:avLst/>
          </a:prstGeom>
        </p:spPr>
      </p:pic>
      <p:pic>
        <p:nvPicPr>
          <p:cNvPr id="617" name="Picture 5"/>
          <p:cNvPicPr>
            <a:picLocks noChangeAspect="1" noChangeArrowheads="1"/>
          </p:cNvPicPr>
          <p:nvPr/>
        </p:nvPicPr>
        <p:blipFill>
          <a:blip r:embed="rId6" cstate="print"/>
          <a:srcRect l="63944" b="10825"/>
          <a:stretch>
            <a:fillRect/>
          </a:stretch>
        </p:blipFill>
        <p:spPr bwMode="auto">
          <a:xfrm>
            <a:off x="11454937" y="6103944"/>
            <a:ext cx="685585" cy="657315"/>
          </a:xfrm>
          <a:prstGeom prst="rect">
            <a:avLst/>
          </a:prstGeom>
          <a:noFill/>
          <a:ln w="9525">
            <a:noFill/>
            <a:miter lim="800000"/>
            <a:headEnd/>
            <a:tailEnd/>
          </a:ln>
        </p:spPr>
      </p:pic>
      <p:sp>
        <p:nvSpPr>
          <p:cNvPr id="630" name="Slide Number Placeholder 3"/>
          <p:cNvSpPr>
            <a:spLocks noGrp="1"/>
          </p:cNvSpPr>
          <p:nvPr>
            <p:ph type="sldNum" sz="quarter" idx="10"/>
          </p:nvPr>
        </p:nvSpPr>
        <p:spPr>
          <a:xfrm>
            <a:off x="10956173" y="6467302"/>
            <a:ext cx="592641" cy="390697"/>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14</a:t>
            </a:fld>
            <a:endParaRPr lang="en-US" dirty="0">
              <a:solidFill>
                <a:srgbClr val="000000"/>
              </a:solidFill>
            </a:endParaRPr>
          </a:p>
        </p:txBody>
      </p:sp>
      <p:sp>
        <p:nvSpPr>
          <p:cNvPr id="1185" name="Text Box 1077"/>
          <p:cNvSpPr txBox="1">
            <a:spLocks noChangeArrowheads="1"/>
          </p:cNvSpPr>
          <p:nvPr/>
        </p:nvSpPr>
        <p:spPr bwMode="auto">
          <a:xfrm>
            <a:off x="8291777" y="937341"/>
            <a:ext cx="4005943" cy="738664"/>
          </a:xfrm>
          <a:prstGeom prst="rect">
            <a:avLst/>
          </a:prstGeom>
          <a:noFill/>
          <a:ln w="12700">
            <a:noFill/>
            <a:miter lim="800000"/>
            <a:headEnd/>
            <a:tailEnd/>
          </a:ln>
        </p:spPr>
        <p:txBody>
          <a:bodyPr wrap="square">
            <a:spAutoFit/>
          </a:bodyPr>
          <a:lstStyle/>
          <a:p>
            <a:pPr algn="ctr" eaLnBrk="1" hangingPunct="1"/>
            <a:r>
              <a:rPr lang="en-US" sz="1400" b="0" i="0" dirty="0" smtClean="0">
                <a:solidFill>
                  <a:srgbClr val="003366"/>
                </a:solidFill>
                <a:latin typeface="Arial Black" pitchFamily="34" charset="0"/>
                <a:cs typeface="Arial" pitchFamily="34" charset="0"/>
              </a:rPr>
              <a:t>Outcome can be either </a:t>
            </a:r>
            <a:br>
              <a:rPr lang="en-US" sz="1400" b="0" i="0" dirty="0" smtClean="0">
                <a:solidFill>
                  <a:srgbClr val="003366"/>
                </a:solidFill>
                <a:latin typeface="Arial Black" pitchFamily="34" charset="0"/>
                <a:cs typeface="Arial" pitchFamily="34" charset="0"/>
              </a:rPr>
            </a:br>
            <a:r>
              <a:rPr lang="en-US" sz="1400" b="0" i="0" dirty="0" smtClean="0">
                <a:solidFill>
                  <a:srgbClr val="003366"/>
                </a:solidFill>
                <a:latin typeface="Arial Black" pitchFamily="34" charset="0"/>
                <a:cs typeface="Arial" pitchFamily="34" charset="0"/>
              </a:rPr>
              <a:t>Value Creation, Value Exchange, or Value Destruction </a:t>
            </a:r>
            <a:r>
              <a:rPr lang="en-US" sz="1400" dirty="0" smtClean="0">
                <a:solidFill>
                  <a:srgbClr val="003366"/>
                </a:solidFill>
                <a:latin typeface="Arial Black" pitchFamily="34" charset="0"/>
                <a:cs typeface="Arial" pitchFamily="34" charset="0"/>
              </a:rPr>
              <a:t>on </a:t>
            </a:r>
            <a:r>
              <a:rPr lang="en-US" sz="1400" b="0" i="0" dirty="0" smtClean="0">
                <a:solidFill>
                  <a:srgbClr val="003366"/>
                </a:solidFill>
                <a:latin typeface="Arial Black" pitchFamily="34" charset="0"/>
                <a:cs typeface="Arial" pitchFamily="34" charset="0"/>
              </a:rPr>
              <a:t>least 10 </a:t>
            </a:r>
            <a:r>
              <a:rPr lang="en-US" sz="1400" dirty="0" smtClean="0">
                <a:solidFill>
                  <a:srgbClr val="003366"/>
                </a:solidFill>
                <a:latin typeface="Arial Black" pitchFamily="34" charset="0"/>
                <a:cs typeface="Arial" pitchFamily="34" charset="0"/>
              </a:rPr>
              <a:t>factors</a:t>
            </a:r>
            <a:endParaRPr lang="en-US" sz="1200" b="0" dirty="0">
              <a:solidFill>
                <a:srgbClr val="A50021"/>
              </a:solidFill>
              <a:latin typeface="Arial Black" pitchFamily="34" charset="0"/>
              <a:cs typeface="Arial" pitchFamily="34" charset="0"/>
            </a:endParaRPr>
          </a:p>
        </p:txBody>
      </p:sp>
    </p:spTree>
    <p:extLst>
      <p:ext uri="{BB962C8B-B14F-4D97-AF65-F5344CB8AC3E}">
        <p14:creationId xmlns="" xmlns:p14="http://schemas.microsoft.com/office/powerpoint/2010/main" val="1145621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1">
                                            <p:txEl>
                                              <p:pRg st="0" end="0"/>
                                            </p:txEl>
                                          </p:spTgt>
                                        </p:tgtEl>
                                        <p:attrNameLst>
                                          <p:attrName>style.visibility</p:attrName>
                                        </p:attrNameLst>
                                      </p:cBhvr>
                                      <p:to>
                                        <p:strVal val="visible"/>
                                      </p:to>
                                    </p:set>
                                    <p:animEffect transition="in" filter="wipe(left)">
                                      <p:cBhvr>
                                        <p:cTn id="7" dur="2000"/>
                                        <p:tgtEl>
                                          <p:spTgt spid="6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6"/>
                                        </p:tgtEl>
                                        <p:attrNameLst>
                                          <p:attrName>style.visibility</p:attrName>
                                        </p:attrNameLst>
                                      </p:cBhvr>
                                      <p:to>
                                        <p:strVal val="visible"/>
                                      </p:to>
                                    </p:set>
                                    <p:animEffect transition="in" filter="blinds(horizontal)">
                                      <p:cBhvr>
                                        <p:cTn id="12" dur="500"/>
                                        <p:tgtEl>
                                          <p:spTgt spid="6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15"/>
                                        </p:tgtEl>
                                        <p:attrNameLst>
                                          <p:attrName>style.visibility</p:attrName>
                                        </p:attrNameLst>
                                      </p:cBhvr>
                                      <p:to>
                                        <p:strVal val="visible"/>
                                      </p:to>
                                    </p:set>
                                    <p:animEffect transition="in" filter="blinds(horizontal)">
                                      <p:cBhvr>
                                        <p:cTn id="17" dur="500"/>
                                        <p:tgtEl>
                                          <p:spTgt spid="20515"/>
                                        </p:tgtEl>
                                      </p:cBhvr>
                                    </p:animEffect>
                                  </p:childTnLst>
                                </p:cTn>
                              </p:par>
                            </p:childTnLst>
                          </p:cTn>
                        </p:par>
                        <p:par>
                          <p:cTn id="18" fill="hold">
                            <p:stCondLst>
                              <p:cond delay="500"/>
                            </p:stCondLst>
                            <p:childTnLst>
                              <p:par>
                                <p:cTn id="19" presetID="6" presetClass="entr" presetSubtype="3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out)">
                                      <p:cBhvr>
                                        <p:cTn id="21" dur="1000"/>
                                        <p:tgtEl>
                                          <p:spTgt spid="2"/>
                                        </p:tgtEl>
                                      </p:cBhvr>
                                    </p:animEffect>
                                  </p:childTnLst>
                                </p:cTn>
                              </p:par>
                            </p:childTnLst>
                          </p:cTn>
                        </p:par>
                        <p:par>
                          <p:cTn id="22" fill="hold">
                            <p:stCondLst>
                              <p:cond delay="1500"/>
                            </p:stCondLst>
                            <p:childTnLst>
                              <p:par>
                                <p:cTn id="23" presetID="6"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out)">
                                      <p:cBhvr>
                                        <p:cTn id="25" dur="1000"/>
                                        <p:tgtEl>
                                          <p:spTgt spid="4"/>
                                        </p:tgtEl>
                                      </p:cBhvr>
                                    </p:animEffect>
                                  </p:childTnLst>
                                </p:cTn>
                              </p:par>
                            </p:childTnLst>
                          </p:cTn>
                        </p:par>
                        <p:par>
                          <p:cTn id="26" fill="hold">
                            <p:stCondLst>
                              <p:cond delay="2500"/>
                            </p:stCondLst>
                            <p:childTnLst>
                              <p:par>
                                <p:cTn id="27" presetID="6" presetClass="entr" presetSubtype="3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out)">
                                      <p:cBhvr>
                                        <p:cTn id="29" dur="1000"/>
                                        <p:tgtEl>
                                          <p:spTgt spid="6"/>
                                        </p:tgtEl>
                                      </p:cBhvr>
                                    </p:animEffect>
                                  </p:childTnLst>
                                </p:cTn>
                              </p:par>
                            </p:childTnLst>
                          </p:cTn>
                        </p:par>
                        <p:par>
                          <p:cTn id="30" fill="hold">
                            <p:stCondLst>
                              <p:cond delay="3500"/>
                            </p:stCondLst>
                            <p:childTnLst>
                              <p:par>
                                <p:cTn id="31" presetID="6" presetClass="entr" presetSubtype="3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out)">
                                      <p:cBhvr>
                                        <p:cTn id="33" dur="1000"/>
                                        <p:tgtEl>
                                          <p:spTgt spid="8"/>
                                        </p:tgtEl>
                                      </p:cBhvr>
                                    </p:animEffect>
                                  </p:childTnLst>
                                </p:cTn>
                              </p:par>
                            </p:childTnLst>
                          </p:cTn>
                        </p:par>
                        <p:par>
                          <p:cTn id="34" fill="hold">
                            <p:stCondLst>
                              <p:cond delay="4500"/>
                            </p:stCondLst>
                            <p:childTnLst>
                              <p:par>
                                <p:cTn id="35" presetID="6" presetClass="entr" presetSubtype="3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out)">
                                      <p:cBhvr>
                                        <p:cTn id="37" dur="1000"/>
                                        <p:tgtEl>
                                          <p:spTgt spid="12"/>
                                        </p:tgtEl>
                                      </p:cBhvr>
                                    </p:animEffect>
                                  </p:childTnLst>
                                </p:cTn>
                              </p:par>
                            </p:childTnLst>
                          </p:cTn>
                        </p:par>
                        <p:par>
                          <p:cTn id="38" fill="hold">
                            <p:stCondLst>
                              <p:cond delay="5500"/>
                            </p:stCondLst>
                            <p:childTnLst>
                              <p:par>
                                <p:cTn id="39" presetID="6" presetClass="entr" presetSubtype="3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out)">
                                      <p:cBhvr>
                                        <p:cTn id="41" dur="1000"/>
                                        <p:tgtEl>
                                          <p:spTgt spid="10"/>
                                        </p:tgtEl>
                                      </p:cBhvr>
                                    </p:animEffect>
                                  </p:childTnLst>
                                </p:cTn>
                              </p:par>
                            </p:childTnLst>
                          </p:cTn>
                        </p:par>
                        <p:par>
                          <p:cTn id="42" fill="hold">
                            <p:stCondLst>
                              <p:cond delay="6500"/>
                            </p:stCondLst>
                            <p:childTnLst>
                              <p:par>
                                <p:cTn id="43" presetID="6" presetClass="entr" presetSubtype="32"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ircle(out)">
                                      <p:cBhvr>
                                        <p:cTn id="45" dur="1000"/>
                                        <p:tgtEl>
                                          <p:spTgt spid="24"/>
                                        </p:tgtEl>
                                      </p:cBhvr>
                                    </p:animEffect>
                                  </p:childTnLst>
                                </p:cTn>
                              </p:par>
                            </p:childTnLst>
                          </p:cTn>
                        </p:par>
                        <p:par>
                          <p:cTn id="46" fill="hold">
                            <p:stCondLst>
                              <p:cond delay="7500"/>
                            </p:stCondLst>
                            <p:childTnLst>
                              <p:par>
                                <p:cTn id="47" presetID="6" presetClass="entr" presetSubtype="32"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out)">
                                      <p:cBhvr>
                                        <p:cTn id="49" dur="1000"/>
                                        <p:tgtEl>
                                          <p:spTgt spid="22"/>
                                        </p:tgtEl>
                                      </p:cBhvr>
                                    </p:animEffect>
                                  </p:childTnLst>
                                </p:cTn>
                              </p:par>
                            </p:childTnLst>
                          </p:cTn>
                        </p:par>
                        <p:par>
                          <p:cTn id="50" fill="hold">
                            <p:stCondLst>
                              <p:cond delay="8500"/>
                            </p:stCondLst>
                            <p:childTnLst>
                              <p:par>
                                <p:cTn id="51" presetID="6" presetClass="entr" presetSubtype="32"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circle(out)">
                                      <p:cBhvr>
                                        <p:cTn id="53" dur="1000"/>
                                        <p:tgtEl>
                                          <p:spTgt spid="26"/>
                                        </p:tgtEl>
                                      </p:cBhvr>
                                    </p:animEffect>
                                  </p:childTnLst>
                                </p:cTn>
                              </p:par>
                            </p:childTnLst>
                          </p:cTn>
                        </p:par>
                        <p:par>
                          <p:cTn id="54" fill="hold">
                            <p:stCondLst>
                              <p:cond delay="9500"/>
                            </p:stCondLst>
                            <p:childTnLst>
                              <p:par>
                                <p:cTn id="55" presetID="6" presetClass="entr" presetSubtype="32"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out)">
                                      <p:cBhvr>
                                        <p:cTn id="57" dur="1000"/>
                                        <p:tgtEl>
                                          <p:spTgt spid="20"/>
                                        </p:tgtEl>
                                      </p:cBhvr>
                                    </p:animEffect>
                                  </p:childTnLst>
                                </p:cTn>
                              </p:par>
                            </p:childTnLst>
                          </p:cTn>
                        </p:par>
                        <p:par>
                          <p:cTn id="58" fill="hold">
                            <p:stCondLst>
                              <p:cond delay="10500"/>
                            </p:stCondLst>
                            <p:childTnLst>
                              <p:par>
                                <p:cTn id="59" presetID="6" presetClass="entr" presetSubtype="32"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ircle(out)">
                                      <p:cBhvr>
                                        <p:cTn id="61" dur="1000"/>
                                        <p:tgtEl>
                                          <p:spTgt spid="18"/>
                                        </p:tgtEl>
                                      </p:cBhvr>
                                    </p:animEffect>
                                  </p:childTnLst>
                                </p:cTn>
                              </p:par>
                            </p:childTnLst>
                          </p:cTn>
                        </p:par>
                        <p:par>
                          <p:cTn id="62" fill="hold">
                            <p:stCondLst>
                              <p:cond delay="11500"/>
                            </p:stCondLst>
                            <p:childTnLst>
                              <p:par>
                                <p:cTn id="63" presetID="6" presetClass="entr" presetSubtype="32"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ircle(out)">
                                      <p:cBhvr>
                                        <p:cTn id="65" dur="1000"/>
                                        <p:tgtEl>
                                          <p:spTgt spid="16"/>
                                        </p:tgtEl>
                                      </p:cBhvr>
                                    </p:animEffect>
                                  </p:childTnLst>
                                </p:cTn>
                              </p:par>
                            </p:childTnLst>
                          </p:cTn>
                        </p:par>
                        <p:par>
                          <p:cTn id="66" fill="hold">
                            <p:stCondLst>
                              <p:cond delay="12500"/>
                            </p:stCondLst>
                            <p:childTnLst>
                              <p:par>
                                <p:cTn id="67" presetID="6" presetClass="entr" presetSubtype="32"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circle(out)">
                                      <p:cBhvr>
                                        <p:cTn id="69" dur="1000"/>
                                        <p:tgtEl>
                                          <p:spTgt spid="14"/>
                                        </p:tgtEl>
                                      </p:cBhvr>
                                    </p:animEffect>
                                  </p:childTnLst>
                                </p:cTn>
                              </p:par>
                            </p:childTnLst>
                          </p:cTn>
                        </p:par>
                        <p:par>
                          <p:cTn id="70" fill="hold">
                            <p:stCondLst>
                              <p:cond delay="13500"/>
                            </p:stCondLst>
                            <p:childTnLst>
                              <p:par>
                                <p:cTn id="71" presetID="6" presetClass="entr" presetSubtype="32" fill="hold" nodeType="afterEffect">
                                  <p:stCondLst>
                                    <p:cond delay="0"/>
                                  </p:stCondLst>
                                  <p:childTnLst>
                                    <p:set>
                                      <p:cBhvr>
                                        <p:cTn id="72" dur="1" fill="hold">
                                          <p:stCondLst>
                                            <p:cond delay="0"/>
                                          </p:stCondLst>
                                        </p:cTn>
                                        <p:tgtEl>
                                          <p:spTgt spid="20612"/>
                                        </p:tgtEl>
                                        <p:attrNameLst>
                                          <p:attrName>style.visibility</p:attrName>
                                        </p:attrNameLst>
                                      </p:cBhvr>
                                      <p:to>
                                        <p:strVal val="visible"/>
                                      </p:to>
                                    </p:set>
                                    <p:animEffect transition="in" filter="circle(out)">
                                      <p:cBhvr>
                                        <p:cTn id="73" dur="1000"/>
                                        <p:tgtEl>
                                          <p:spTgt spid="20612"/>
                                        </p:tgtEl>
                                      </p:cBhvr>
                                    </p:animEffect>
                                  </p:childTnLst>
                                </p:cTn>
                              </p:par>
                            </p:childTnLst>
                          </p:cTn>
                        </p:par>
                        <p:par>
                          <p:cTn id="74" fill="hold">
                            <p:stCondLst>
                              <p:cond delay="14500"/>
                            </p:stCondLst>
                            <p:childTnLst>
                              <p:par>
                                <p:cTn id="75" presetID="5" presetClass="entr" presetSubtype="5" fill="hold" nodeType="afterEffect">
                                  <p:stCondLst>
                                    <p:cond delay="0"/>
                                  </p:stCondLst>
                                  <p:childTnLst>
                                    <p:set>
                                      <p:cBhvr>
                                        <p:cTn id="76" dur="1" fill="hold">
                                          <p:stCondLst>
                                            <p:cond delay="0"/>
                                          </p:stCondLst>
                                        </p:cTn>
                                        <p:tgtEl>
                                          <p:spTgt spid="625"/>
                                        </p:tgtEl>
                                        <p:attrNameLst>
                                          <p:attrName>style.visibility</p:attrName>
                                        </p:attrNameLst>
                                      </p:cBhvr>
                                      <p:to>
                                        <p:strVal val="visible"/>
                                      </p:to>
                                    </p:set>
                                    <p:animEffect transition="in" filter="checkerboard(down)">
                                      <p:cBhvr>
                                        <p:cTn id="77" dur="2000"/>
                                        <p:tgtEl>
                                          <p:spTgt spid="625"/>
                                        </p:tgtEl>
                                      </p:cBhvr>
                                    </p:animEffect>
                                  </p:childTnLst>
                                </p:cTn>
                              </p:par>
                            </p:childTnLst>
                          </p:cTn>
                        </p:par>
                        <p:par>
                          <p:cTn id="78" fill="hold">
                            <p:stCondLst>
                              <p:cond delay="16500"/>
                            </p:stCondLst>
                            <p:childTnLst>
                              <p:par>
                                <p:cTn id="79" presetID="22" presetClass="entr" presetSubtype="8" fill="hold" grpId="0" nodeType="afterEffect">
                                  <p:stCondLst>
                                    <p:cond delay="0"/>
                                  </p:stCondLst>
                                  <p:childTnLst>
                                    <p:set>
                                      <p:cBhvr>
                                        <p:cTn id="80" dur="1" fill="hold">
                                          <p:stCondLst>
                                            <p:cond delay="0"/>
                                          </p:stCondLst>
                                        </p:cTn>
                                        <p:tgtEl>
                                          <p:spTgt spid="1183"/>
                                        </p:tgtEl>
                                        <p:attrNameLst>
                                          <p:attrName>style.visibility</p:attrName>
                                        </p:attrNameLst>
                                      </p:cBhvr>
                                      <p:to>
                                        <p:strVal val="visible"/>
                                      </p:to>
                                    </p:set>
                                    <p:animEffect transition="in" filter="wipe(left)">
                                      <p:cBhvr>
                                        <p:cTn id="81" dur="1000"/>
                                        <p:tgtEl>
                                          <p:spTgt spid="1183"/>
                                        </p:tgtEl>
                                      </p:cBhvr>
                                    </p:animEffect>
                                  </p:childTnLst>
                                </p:cTn>
                              </p:par>
                            </p:childTnLst>
                          </p:cTn>
                        </p:par>
                        <p:par>
                          <p:cTn id="82" fill="hold">
                            <p:stCondLst>
                              <p:cond delay="17500"/>
                            </p:stCondLst>
                            <p:childTnLst>
                              <p:par>
                                <p:cTn id="83" presetID="3" presetClass="entr" presetSubtype="10" fill="hold" grpId="0" nodeType="afterEffect">
                                  <p:stCondLst>
                                    <p:cond delay="0"/>
                                  </p:stCondLst>
                                  <p:childTnLst>
                                    <p:set>
                                      <p:cBhvr>
                                        <p:cTn id="84" dur="1" fill="hold">
                                          <p:stCondLst>
                                            <p:cond delay="0"/>
                                          </p:stCondLst>
                                        </p:cTn>
                                        <p:tgtEl>
                                          <p:spTgt spid="1182"/>
                                        </p:tgtEl>
                                        <p:attrNameLst>
                                          <p:attrName>style.visibility</p:attrName>
                                        </p:attrNameLst>
                                      </p:cBhvr>
                                      <p:to>
                                        <p:strVal val="visible"/>
                                      </p:to>
                                    </p:set>
                                    <p:animEffect transition="in" filter="blinds(horizontal)">
                                      <p:cBhvr>
                                        <p:cTn id="85" dur="500"/>
                                        <p:tgtEl>
                                          <p:spTgt spid="1182"/>
                                        </p:tgtEl>
                                      </p:cBhvr>
                                    </p:animEffect>
                                  </p:childTnLst>
                                </p:cTn>
                              </p:par>
                            </p:childTnLst>
                          </p:cTn>
                        </p:par>
                        <p:par>
                          <p:cTn id="86" fill="hold">
                            <p:stCondLst>
                              <p:cond delay="18000"/>
                            </p:stCondLst>
                            <p:childTnLst>
                              <p:par>
                                <p:cTn id="87" presetID="22" presetClass="entr" presetSubtype="8" fill="hold" grpId="0" nodeType="afterEffect">
                                  <p:stCondLst>
                                    <p:cond delay="0"/>
                                  </p:stCondLst>
                                  <p:childTnLst>
                                    <p:set>
                                      <p:cBhvr>
                                        <p:cTn id="88" dur="1" fill="hold">
                                          <p:stCondLst>
                                            <p:cond delay="0"/>
                                          </p:stCondLst>
                                        </p:cTn>
                                        <p:tgtEl>
                                          <p:spTgt spid="1130"/>
                                        </p:tgtEl>
                                        <p:attrNameLst>
                                          <p:attrName>style.visibility</p:attrName>
                                        </p:attrNameLst>
                                      </p:cBhvr>
                                      <p:to>
                                        <p:strVal val="visible"/>
                                      </p:to>
                                    </p:set>
                                    <p:animEffect transition="in" filter="wipe(left)">
                                      <p:cBhvr>
                                        <p:cTn id="89" dur="1000"/>
                                        <p:tgtEl>
                                          <p:spTgt spid="1130"/>
                                        </p:tgtEl>
                                      </p:cBhvr>
                                    </p:animEffect>
                                  </p:childTnLst>
                                </p:cTn>
                              </p:par>
                              <p:par>
                                <p:cTn id="90" presetID="22" presetClass="entr" presetSubtype="8" fill="hold" nodeType="withEffect">
                                  <p:stCondLst>
                                    <p:cond delay="0"/>
                                  </p:stCondLst>
                                  <p:childTnLst>
                                    <p:set>
                                      <p:cBhvr>
                                        <p:cTn id="91" dur="1" fill="hold">
                                          <p:stCondLst>
                                            <p:cond delay="0"/>
                                          </p:stCondLst>
                                        </p:cTn>
                                        <p:tgtEl>
                                          <p:spTgt spid="620"/>
                                        </p:tgtEl>
                                        <p:attrNameLst>
                                          <p:attrName>style.visibility</p:attrName>
                                        </p:attrNameLst>
                                      </p:cBhvr>
                                      <p:to>
                                        <p:strVal val="visible"/>
                                      </p:to>
                                    </p:set>
                                    <p:animEffect transition="in" filter="wipe(left)">
                                      <p:cBhvr>
                                        <p:cTn id="92" dur="2000"/>
                                        <p:tgtEl>
                                          <p:spTgt spid="620"/>
                                        </p:tgtEl>
                                      </p:cBhvr>
                                    </p:animEffect>
                                  </p:childTnLst>
                                </p:cTn>
                              </p:par>
                              <p:par>
                                <p:cTn id="93" presetID="22" presetClass="entr" presetSubtype="8" fill="hold" nodeType="withEffect">
                                  <p:stCondLst>
                                    <p:cond delay="0"/>
                                  </p:stCondLst>
                                  <p:childTnLst>
                                    <p:set>
                                      <p:cBhvr>
                                        <p:cTn id="94" dur="1" fill="hold">
                                          <p:stCondLst>
                                            <p:cond delay="0"/>
                                          </p:stCondLst>
                                        </p:cTn>
                                        <p:tgtEl>
                                          <p:spTgt spid="619"/>
                                        </p:tgtEl>
                                        <p:attrNameLst>
                                          <p:attrName>style.visibility</p:attrName>
                                        </p:attrNameLst>
                                      </p:cBhvr>
                                      <p:to>
                                        <p:strVal val="visible"/>
                                      </p:to>
                                    </p:set>
                                    <p:animEffect transition="in" filter="wipe(left)">
                                      <p:cBhvr>
                                        <p:cTn id="95" dur="2000"/>
                                        <p:tgtEl>
                                          <p:spTgt spid="619"/>
                                        </p:tgtEl>
                                      </p:cBhvr>
                                    </p:animEffect>
                                  </p:childTnLst>
                                </p:cTn>
                              </p:par>
                              <p:par>
                                <p:cTn id="96" presetID="22" presetClass="entr" presetSubtype="8" fill="hold" nodeType="withEffect">
                                  <p:stCondLst>
                                    <p:cond delay="0"/>
                                  </p:stCondLst>
                                  <p:childTnLst>
                                    <p:set>
                                      <p:cBhvr>
                                        <p:cTn id="97" dur="1" fill="hold">
                                          <p:stCondLst>
                                            <p:cond delay="0"/>
                                          </p:stCondLst>
                                        </p:cTn>
                                        <p:tgtEl>
                                          <p:spTgt spid="618"/>
                                        </p:tgtEl>
                                        <p:attrNameLst>
                                          <p:attrName>style.visibility</p:attrName>
                                        </p:attrNameLst>
                                      </p:cBhvr>
                                      <p:to>
                                        <p:strVal val="visible"/>
                                      </p:to>
                                    </p:set>
                                    <p:animEffect transition="in" filter="wipe(left)">
                                      <p:cBhvr>
                                        <p:cTn id="98" dur="2000"/>
                                        <p:tgtEl>
                                          <p:spTgt spid="618"/>
                                        </p:tgtEl>
                                      </p:cBhvr>
                                    </p:animEffect>
                                  </p:childTnLst>
                                </p:cTn>
                              </p:par>
                            </p:childTnLst>
                          </p:cTn>
                        </p:par>
                        <p:par>
                          <p:cTn id="99" fill="hold">
                            <p:stCondLst>
                              <p:cond delay="20000"/>
                            </p:stCondLst>
                            <p:childTnLst>
                              <p:par>
                                <p:cTn id="100" presetID="22" presetClass="entr" presetSubtype="8" fill="hold" grpId="0" nodeType="afterEffect">
                                  <p:stCondLst>
                                    <p:cond delay="0"/>
                                  </p:stCondLst>
                                  <p:childTnLst>
                                    <p:set>
                                      <p:cBhvr>
                                        <p:cTn id="101" dur="1" fill="hold">
                                          <p:stCondLst>
                                            <p:cond delay="0"/>
                                          </p:stCondLst>
                                        </p:cTn>
                                        <p:tgtEl>
                                          <p:spTgt spid="1184"/>
                                        </p:tgtEl>
                                        <p:attrNameLst>
                                          <p:attrName>style.visibility</p:attrName>
                                        </p:attrNameLst>
                                      </p:cBhvr>
                                      <p:to>
                                        <p:strVal val="visible"/>
                                      </p:to>
                                    </p:set>
                                    <p:animEffect transition="in" filter="wipe(left)">
                                      <p:cBhvr>
                                        <p:cTn id="102" dur="2000"/>
                                        <p:tgtEl>
                                          <p:spTgt spid="1184"/>
                                        </p:tgtEl>
                                      </p:cBhvr>
                                    </p:animEffect>
                                  </p:childTnLst>
                                </p:cTn>
                              </p:par>
                            </p:childTnLst>
                          </p:cTn>
                        </p:par>
                        <p:par>
                          <p:cTn id="103" fill="hold">
                            <p:stCondLst>
                              <p:cond delay="22000"/>
                            </p:stCondLst>
                            <p:childTnLst>
                              <p:par>
                                <p:cTn id="104" presetID="3" presetClass="entr" presetSubtype="10" fill="hold" grpId="0" nodeType="afterEffect">
                                  <p:stCondLst>
                                    <p:cond delay="0"/>
                                  </p:stCondLst>
                                  <p:childTnLst>
                                    <p:set>
                                      <p:cBhvr>
                                        <p:cTn id="105" dur="1" fill="hold">
                                          <p:stCondLst>
                                            <p:cond delay="0"/>
                                          </p:stCondLst>
                                        </p:cTn>
                                        <p:tgtEl>
                                          <p:spTgt spid="1185"/>
                                        </p:tgtEl>
                                        <p:attrNameLst>
                                          <p:attrName>style.visibility</p:attrName>
                                        </p:attrNameLst>
                                      </p:cBhvr>
                                      <p:to>
                                        <p:strVal val="visible"/>
                                      </p:to>
                                    </p:set>
                                    <p:animEffect transition="in" filter="blinds(horizontal)">
                                      <p:cBhvr>
                                        <p:cTn id="106" dur="500"/>
                                        <p:tgtEl>
                                          <p:spTgt spid="1185"/>
                                        </p:tgtEl>
                                      </p:cBhvr>
                                    </p:animEffect>
                                  </p:childTnLst>
                                </p:cTn>
                              </p:par>
                            </p:childTnLst>
                          </p:cTn>
                        </p:par>
                        <p:par>
                          <p:cTn id="107" fill="hold">
                            <p:stCondLst>
                              <p:cond delay="22500"/>
                            </p:stCondLst>
                            <p:childTnLst>
                              <p:par>
                                <p:cTn id="108" presetID="22" presetClass="entr" presetSubtype="8" fill="hold" grpId="0" nodeType="afterEffect">
                                  <p:stCondLst>
                                    <p:cond delay="0"/>
                                  </p:stCondLst>
                                  <p:childTnLst>
                                    <p:set>
                                      <p:cBhvr>
                                        <p:cTn id="109" dur="1" fill="hold">
                                          <p:stCondLst>
                                            <p:cond delay="0"/>
                                          </p:stCondLst>
                                        </p:cTn>
                                        <p:tgtEl>
                                          <p:spTgt spid="1180"/>
                                        </p:tgtEl>
                                        <p:attrNameLst>
                                          <p:attrName>style.visibility</p:attrName>
                                        </p:attrNameLst>
                                      </p:cBhvr>
                                      <p:to>
                                        <p:strVal val="visible"/>
                                      </p:to>
                                    </p:set>
                                    <p:animEffect transition="in" filter="wipe(left)">
                                      <p:cBhvr>
                                        <p:cTn id="110" dur="2000"/>
                                        <p:tgtEl>
                                          <p:spTgt spid="1180"/>
                                        </p:tgtEl>
                                      </p:cBhvr>
                                    </p:animEffect>
                                  </p:childTnLst>
                                </p:cTn>
                              </p:par>
                            </p:childTnLst>
                          </p:cTn>
                        </p:par>
                        <p:par>
                          <p:cTn id="111" fill="hold">
                            <p:stCondLst>
                              <p:cond delay="24500"/>
                            </p:stCondLst>
                            <p:childTnLst>
                              <p:par>
                                <p:cTn id="112" presetID="4" presetClass="entr" presetSubtype="16" fill="hold" grpId="0" nodeType="afterEffect">
                                  <p:stCondLst>
                                    <p:cond delay="0"/>
                                  </p:stCondLst>
                                  <p:childTnLst>
                                    <p:set>
                                      <p:cBhvr>
                                        <p:cTn id="113" dur="1" fill="hold">
                                          <p:stCondLst>
                                            <p:cond delay="0"/>
                                          </p:stCondLst>
                                        </p:cTn>
                                        <p:tgtEl>
                                          <p:spTgt spid="1181"/>
                                        </p:tgtEl>
                                        <p:attrNameLst>
                                          <p:attrName>style.visibility</p:attrName>
                                        </p:attrNameLst>
                                      </p:cBhvr>
                                      <p:to>
                                        <p:strVal val="visible"/>
                                      </p:to>
                                    </p:set>
                                    <p:animEffect transition="in" filter="box(in)">
                                      <p:cBhvr>
                                        <p:cTn id="114" dur="2000"/>
                                        <p:tgtEl>
                                          <p:spTgt spid="1181"/>
                                        </p:tgtEl>
                                      </p:cBhvr>
                                    </p:animEffect>
                                  </p:childTnLst>
                                </p:cTn>
                              </p:par>
                            </p:childTnLst>
                          </p:cTn>
                        </p:par>
                        <p:par>
                          <p:cTn id="115" fill="hold">
                            <p:stCondLst>
                              <p:cond delay="26500"/>
                            </p:stCondLst>
                            <p:childTnLst>
                              <p:par>
                                <p:cTn id="116" presetID="22" presetClass="entr" presetSubtype="8" fill="hold" grpId="0" nodeType="afterEffect">
                                  <p:stCondLst>
                                    <p:cond delay="0"/>
                                  </p:stCondLst>
                                  <p:childTnLst>
                                    <p:set>
                                      <p:cBhvr>
                                        <p:cTn id="117" dur="1" fill="hold">
                                          <p:stCondLst>
                                            <p:cond delay="0"/>
                                          </p:stCondLst>
                                        </p:cTn>
                                        <p:tgtEl>
                                          <p:spTgt spid="571"/>
                                        </p:tgtEl>
                                        <p:attrNameLst>
                                          <p:attrName>style.visibility</p:attrName>
                                        </p:attrNameLst>
                                      </p:cBhvr>
                                      <p:to>
                                        <p:strVal val="visible"/>
                                      </p:to>
                                    </p:set>
                                    <p:animEffect transition="in" filter="wipe(left)">
                                      <p:cBhvr>
                                        <p:cTn id="118" dur="2000"/>
                                        <p:tgtEl>
                                          <p:spTgt spid="571"/>
                                        </p:tgtEl>
                                      </p:cBhvr>
                                    </p:animEffect>
                                  </p:childTnLst>
                                </p:cTn>
                              </p:par>
                            </p:childTnLst>
                          </p:cTn>
                        </p:par>
                        <p:par>
                          <p:cTn id="119" fill="hold">
                            <p:stCondLst>
                              <p:cond delay="28500"/>
                            </p:stCondLst>
                            <p:childTnLst>
                              <p:par>
                                <p:cTn id="120" presetID="2" presetClass="entr" presetSubtype="4" fill="hold" grpId="0" nodeType="afterEffect">
                                  <p:stCondLst>
                                    <p:cond delay="0"/>
                                  </p:stCondLst>
                                  <p:childTnLst>
                                    <p:set>
                                      <p:cBhvr>
                                        <p:cTn id="121" dur="1" fill="hold">
                                          <p:stCondLst>
                                            <p:cond delay="0"/>
                                          </p:stCondLst>
                                        </p:cTn>
                                        <p:tgtEl>
                                          <p:spTgt spid="572"/>
                                        </p:tgtEl>
                                        <p:attrNameLst>
                                          <p:attrName>style.visibility</p:attrName>
                                        </p:attrNameLst>
                                      </p:cBhvr>
                                      <p:to>
                                        <p:strVal val="visible"/>
                                      </p:to>
                                    </p:set>
                                    <p:anim calcmode="lin" valueType="num">
                                      <p:cBhvr additive="base">
                                        <p:cTn id="122" dur="500" fill="hold"/>
                                        <p:tgtEl>
                                          <p:spTgt spid="572"/>
                                        </p:tgtEl>
                                        <p:attrNameLst>
                                          <p:attrName>ppt_x</p:attrName>
                                        </p:attrNameLst>
                                      </p:cBhvr>
                                      <p:tavLst>
                                        <p:tav tm="0">
                                          <p:val>
                                            <p:strVal val="#ppt_x"/>
                                          </p:val>
                                        </p:tav>
                                        <p:tav tm="100000">
                                          <p:val>
                                            <p:strVal val="#ppt_x"/>
                                          </p:val>
                                        </p:tav>
                                      </p:tavLst>
                                    </p:anim>
                                    <p:anim calcmode="lin" valueType="num">
                                      <p:cBhvr additive="base">
                                        <p:cTn id="123" dur="500" fill="hold"/>
                                        <p:tgtEl>
                                          <p:spTgt spid="572"/>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622"/>
                                        </p:tgtEl>
                                        <p:attrNameLst>
                                          <p:attrName>style.visibility</p:attrName>
                                        </p:attrNameLst>
                                      </p:cBhvr>
                                      <p:to>
                                        <p:strVal val="visible"/>
                                      </p:to>
                                    </p:set>
                                    <p:animEffect transition="in" filter="blinds(horizontal)">
                                      <p:cBhvr>
                                        <p:cTn id="128" dur="500"/>
                                        <p:tgtEl>
                                          <p:spTgt spid="622"/>
                                        </p:tgtEl>
                                      </p:cBhvr>
                                    </p:animEffect>
                                  </p:childTnLst>
                                </p:cTn>
                              </p:par>
                            </p:childTnLst>
                          </p:cTn>
                        </p:par>
                        <p:par>
                          <p:cTn id="129" fill="hold">
                            <p:stCondLst>
                              <p:cond delay="500"/>
                            </p:stCondLst>
                            <p:childTnLst>
                              <p:par>
                                <p:cTn id="130" presetID="3" presetClass="entr" presetSubtype="10" fill="hold" grpId="0" nodeType="afterEffect">
                                  <p:stCondLst>
                                    <p:cond delay="0"/>
                                  </p:stCondLst>
                                  <p:childTnLst>
                                    <p:set>
                                      <p:cBhvr>
                                        <p:cTn id="131" dur="1" fill="hold">
                                          <p:stCondLst>
                                            <p:cond delay="0"/>
                                          </p:stCondLst>
                                        </p:cTn>
                                        <p:tgtEl>
                                          <p:spTgt spid="621"/>
                                        </p:tgtEl>
                                        <p:attrNameLst>
                                          <p:attrName>style.visibility</p:attrName>
                                        </p:attrNameLst>
                                      </p:cBhvr>
                                      <p:to>
                                        <p:strVal val="visible"/>
                                      </p:to>
                                    </p:set>
                                    <p:animEffect transition="in" filter="blinds(horizontal)">
                                      <p:cBhvr>
                                        <p:cTn id="132" dur="500"/>
                                        <p:tgtEl>
                                          <p:spTgt spid="621"/>
                                        </p:tgtEl>
                                      </p:cBhvr>
                                    </p:animEffect>
                                  </p:childTnLst>
                                </p:cTn>
                              </p:par>
                            </p:childTnLst>
                          </p:cTn>
                        </p:par>
                        <p:par>
                          <p:cTn id="133" fill="hold">
                            <p:stCondLst>
                              <p:cond delay="1000"/>
                            </p:stCondLst>
                            <p:childTnLst>
                              <p:par>
                                <p:cTn id="134" presetID="3" presetClass="entr" presetSubtype="10" fill="hold" grpId="0" nodeType="afterEffect">
                                  <p:stCondLst>
                                    <p:cond delay="0"/>
                                  </p:stCondLst>
                                  <p:childTnLst>
                                    <p:set>
                                      <p:cBhvr>
                                        <p:cTn id="135" dur="1" fill="hold">
                                          <p:stCondLst>
                                            <p:cond delay="0"/>
                                          </p:stCondLst>
                                        </p:cTn>
                                        <p:tgtEl>
                                          <p:spTgt spid="623"/>
                                        </p:tgtEl>
                                        <p:attrNameLst>
                                          <p:attrName>style.visibility</p:attrName>
                                        </p:attrNameLst>
                                      </p:cBhvr>
                                      <p:to>
                                        <p:strVal val="visible"/>
                                      </p:to>
                                    </p:set>
                                    <p:animEffect transition="in" filter="blinds(horizontal)">
                                      <p:cBhvr>
                                        <p:cTn id="136" dur="500"/>
                                        <p:tgtEl>
                                          <p:spTgt spid="623"/>
                                        </p:tgtEl>
                                      </p:cBhvr>
                                    </p:animEffect>
                                  </p:childTnLst>
                                </p:cTn>
                              </p:par>
                            </p:childTnLst>
                          </p:cTn>
                        </p:par>
                      </p:childTnLst>
                    </p:cTn>
                  </p:par>
                  <p:par>
                    <p:cTn id="137" fill="hold">
                      <p:stCondLst>
                        <p:cond delay="indefinite"/>
                      </p:stCondLst>
                      <p:childTnLst>
                        <p:par>
                          <p:cTn id="138" fill="hold">
                            <p:stCondLst>
                              <p:cond delay="0"/>
                            </p:stCondLst>
                            <p:childTnLst>
                              <p:par>
                                <p:cTn id="139" presetID="5" presetClass="entr" presetSubtype="5" fill="hold" nodeType="clickEffect">
                                  <p:stCondLst>
                                    <p:cond delay="0"/>
                                  </p:stCondLst>
                                  <p:childTnLst>
                                    <p:set>
                                      <p:cBhvr>
                                        <p:cTn id="140" dur="1" fill="hold">
                                          <p:stCondLst>
                                            <p:cond delay="0"/>
                                          </p:stCondLst>
                                        </p:cTn>
                                        <p:tgtEl>
                                          <p:spTgt spid="627"/>
                                        </p:tgtEl>
                                        <p:attrNameLst>
                                          <p:attrName>style.visibility</p:attrName>
                                        </p:attrNameLst>
                                      </p:cBhvr>
                                      <p:to>
                                        <p:strVal val="visible"/>
                                      </p:to>
                                    </p:set>
                                    <p:animEffect transition="in" filter="checkerboard(down)">
                                      <p:cBhvr>
                                        <p:cTn id="141" dur="500"/>
                                        <p:tgtEl>
                                          <p:spTgt spid="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 grpId="0" animBg="1"/>
      <p:bldP spid="20515" grpId="0"/>
      <p:bldP spid="1181" grpId="0"/>
      <p:bldP spid="1182" grpId="0"/>
      <p:bldP spid="1183" grpId="0" animBg="1"/>
      <p:bldP spid="1184" grpId="0" animBg="1"/>
      <p:bldP spid="572" grpId="0" animBg="1"/>
      <p:bldP spid="621" grpId="0" uiExpand="1"/>
      <p:bldP spid="622" grpId="0"/>
      <p:bldP spid="623" grpId="0"/>
      <p:bldP spid="1130" grpId="0" animBg="1"/>
      <p:bldP spid="626" grpId="0"/>
      <p:bldP spid="571" grpId="0" animBg="1"/>
      <p:bldP spid="11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3" cstate="print"/>
          <a:srcRect/>
          <a:stretch>
            <a:fillRect/>
          </a:stretch>
        </p:blipFill>
        <p:spPr bwMode="auto">
          <a:xfrm>
            <a:off x="9962389" y="6008304"/>
            <a:ext cx="2178134" cy="844353"/>
          </a:xfrm>
          <a:prstGeom prst="rect">
            <a:avLst/>
          </a:prstGeom>
          <a:noFill/>
          <a:ln w="9525">
            <a:noFill/>
            <a:miter lim="800000"/>
            <a:headEnd/>
            <a:tailEnd/>
          </a:ln>
        </p:spPr>
      </p:pic>
      <p:sp>
        <p:nvSpPr>
          <p:cNvPr id="2" name="Title 3"/>
          <p:cNvSpPr txBox="1">
            <a:spLocks/>
          </p:cNvSpPr>
          <p:nvPr/>
        </p:nvSpPr>
        <p:spPr>
          <a:xfrm>
            <a:off x="1489881" y="150128"/>
            <a:ext cx="8664053"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Part 2- Shape 	Shifting</a:t>
            </a:r>
            <a:endParaRPr kumimoji="0" lang="en-US" sz="3200" b="1" i="1" u="none" strike="noStrike" kern="1200" cap="none" spc="0" normalizeH="0" baseline="0" noProof="0" dirty="0">
              <a:ln>
                <a:noFill/>
              </a:ln>
              <a:solidFill>
                <a:srgbClr val="C00000"/>
              </a:solidFill>
              <a:effectLst/>
              <a:uLnTx/>
              <a:uFillTx/>
              <a:latin typeface="Engravers MT" pitchFamily="18" charset="0"/>
              <a:ea typeface="+mj-ea"/>
              <a:cs typeface="+mj-cs"/>
            </a:endParaRPr>
          </a:p>
        </p:txBody>
      </p:sp>
      <p:pic>
        <p:nvPicPr>
          <p:cNvPr id="22" name="Picture 21" descr="Economics of Trust.JPG"/>
          <p:cNvPicPr>
            <a:picLocks noChangeAspect="1"/>
          </p:cNvPicPr>
          <p:nvPr/>
        </p:nvPicPr>
        <p:blipFill>
          <a:blip r:embed="rId4" cstate="print"/>
          <a:stretch>
            <a:fillRect/>
          </a:stretch>
        </p:blipFill>
        <p:spPr>
          <a:xfrm>
            <a:off x="592719" y="1296791"/>
            <a:ext cx="3828169" cy="4422365"/>
          </a:xfrm>
          <a:prstGeom prst="rect">
            <a:avLst/>
          </a:prstGeom>
        </p:spPr>
      </p:pic>
      <p:sp>
        <p:nvSpPr>
          <p:cNvPr id="23" name="TextBox 22"/>
          <p:cNvSpPr txBox="1"/>
          <p:nvPr/>
        </p:nvSpPr>
        <p:spPr>
          <a:xfrm>
            <a:off x="591016" y="5253648"/>
            <a:ext cx="3831360" cy="1200329"/>
          </a:xfrm>
          <a:prstGeom prst="rect">
            <a:avLst/>
          </a:prstGeom>
          <a:solidFill>
            <a:srgbClr val="005416"/>
          </a:solidFill>
        </p:spPr>
        <p:txBody>
          <a:bodyPr wrap="square" rtlCol="0">
            <a:spAutoFit/>
            <a:scene3d>
              <a:camera prst="orthographicFront"/>
              <a:lightRig rig="morning" dir="t"/>
            </a:scene3d>
            <a:sp3d extrusionH="57150" prstMaterial="dkEdge">
              <a:bevelT w="82550" prst="angle"/>
              <a:bevelB/>
            </a:sp3d>
          </a:bodyPr>
          <a:lstStyle/>
          <a:p>
            <a:pPr algn="ctr"/>
            <a:r>
              <a:rPr lang="en-US" sz="3600" b="1" dirty="0" smtClean="0">
                <a:solidFill>
                  <a:srgbClr val="FAEF9E"/>
                </a:solidFill>
                <a:latin typeface="Georgia" pitchFamily="18" charset="0"/>
              </a:rPr>
              <a:t>Trust’s Impact </a:t>
            </a:r>
            <a:br>
              <a:rPr lang="en-US" sz="3600" b="1" dirty="0" smtClean="0">
                <a:solidFill>
                  <a:srgbClr val="FAEF9E"/>
                </a:solidFill>
                <a:latin typeface="Georgia" pitchFamily="18" charset="0"/>
              </a:rPr>
            </a:br>
            <a:r>
              <a:rPr lang="en-US" sz="3600" b="1" dirty="0" smtClean="0">
                <a:solidFill>
                  <a:srgbClr val="FAEF9E"/>
                </a:solidFill>
                <a:latin typeface="Georgia" pitchFamily="18" charset="0"/>
              </a:rPr>
              <a:t>on Profits</a:t>
            </a:r>
          </a:p>
        </p:txBody>
      </p:sp>
      <p:sp>
        <p:nvSpPr>
          <p:cNvPr id="24" name="TextBox 23"/>
          <p:cNvSpPr txBox="1"/>
          <p:nvPr/>
        </p:nvSpPr>
        <p:spPr>
          <a:xfrm>
            <a:off x="4522124" y="1282949"/>
            <a:ext cx="7553501" cy="3924151"/>
          </a:xfrm>
          <a:prstGeom prst="rect">
            <a:avLst/>
          </a:prstGeom>
          <a:noFill/>
        </p:spPr>
        <p:txBody>
          <a:bodyPr wrap="square" rtlCol="0">
            <a:spAutoFit/>
          </a:bodyPr>
          <a:lstStyle/>
          <a:p>
            <a:r>
              <a:rPr lang="en-US" sz="2400" b="1" dirty="0" smtClean="0">
                <a:solidFill>
                  <a:srgbClr val="006600"/>
                </a:solidFill>
                <a:latin typeface="Georgia" pitchFamily="18" charset="0"/>
              </a:rPr>
              <a:t>Collaboration Produces Significant</a:t>
            </a:r>
            <a:br>
              <a:rPr lang="en-US" sz="2400" b="1" dirty="0" smtClean="0">
                <a:solidFill>
                  <a:srgbClr val="006600"/>
                </a:solidFill>
                <a:latin typeface="Georgia" pitchFamily="18" charset="0"/>
              </a:rPr>
            </a:br>
            <a:r>
              <a:rPr lang="en-US" sz="2400" b="1" dirty="0" smtClean="0">
                <a:solidFill>
                  <a:srgbClr val="006600"/>
                </a:solidFill>
                <a:latin typeface="Georgia" pitchFamily="18" charset="0"/>
              </a:rPr>
              <a:t>Economic Advantage – 25% GAIN*</a:t>
            </a:r>
            <a:br>
              <a:rPr lang="en-US" sz="2400" b="1" dirty="0" smtClean="0">
                <a:solidFill>
                  <a:srgbClr val="006600"/>
                </a:solidFill>
                <a:latin typeface="Georgia" pitchFamily="18" charset="0"/>
              </a:rPr>
            </a:br>
            <a:r>
              <a:rPr lang="en-US" sz="1600" b="1" dirty="0" smtClean="0">
                <a:solidFill>
                  <a:srgbClr val="006600"/>
                </a:solidFill>
                <a:latin typeface="Georgia" pitchFamily="18" charset="0"/>
              </a:rPr>
              <a:t>*based on over 5,000 senior executive inputs</a:t>
            </a:r>
            <a:endParaRPr lang="en-US" sz="3200" b="1" dirty="0" smtClean="0">
              <a:solidFill>
                <a:srgbClr val="006600"/>
              </a:solidFill>
              <a:latin typeface="Georgia" pitchFamily="18" charset="0"/>
            </a:endParaRPr>
          </a:p>
          <a:p>
            <a:pPr marL="690563" lvl="1" indent="-341313">
              <a:buFont typeface="Wingdings" pitchFamily="2" charset="2"/>
              <a:buChar char="Ø"/>
            </a:pPr>
            <a:r>
              <a:rPr lang="en-US" sz="2000" b="1" dirty="0" smtClean="0">
                <a:solidFill>
                  <a:srgbClr val="006600"/>
                </a:solidFill>
                <a:latin typeface="Georgia" pitchFamily="18" charset="0"/>
              </a:rPr>
              <a:t>Increases in Productivity &amp; Profit</a:t>
            </a:r>
          </a:p>
          <a:p>
            <a:pPr marL="690563" lvl="1" indent="-341313">
              <a:buFont typeface="Wingdings" pitchFamily="2" charset="2"/>
              <a:buChar char="Ø"/>
            </a:pPr>
            <a:r>
              <a:rPr lang="en-US" sz="2000" b="1" dirty="0" smtClean="0">
                <a:solidFill>
                  <a:srgbClr val="006600"/>
                </a:solidFill>
                <a:latin typeface="Georgia" pitchFamily="18" charset="0"/>
              </a:rPr>
              <a:t>Increases in Speed &amp; Flow </a:t>
            </a:r>
          </a:p>
          <a:p>
            <a:pPr marL="690563" lvl="1" indent="-341313">
              <a:buFont typeface="Wingdings" pitchFamily="2" charset="2"/>
              <a:buChar char="Ø"/>
            </a:pPr>
            <a:r>
              <a:rPr lang="en-US" sz="2000" b="1" dirty="0" smtClean="0">
                <a:solidFill>
                  <a:srgbClr val="006600"/>
                </a:solidFill>
                <a:latin typeface="Georgia" pitchFamily="18" charset="0"/>
              </a:rPr>
              <a:t>Increases in Innovation &amp; Problem Solving</a:t>
            </a:r>
          </a:p>
          <a:p>
            <a:pPr marL="690563" lvl="1" indent="-341313">
              <a:buFont typeface="Wingdings" pitchFamily="2" charset="2"/>
              <a:buChar char="Ø"/>
            </a:pPr>
            <a:r>
              <a:rPr lang="en-US" sz="2000" b="1" dirty="0" smtClean="0">
                <a:solidFill>
                  <a:srgbClr val="006600"/>
                </a:solidFill>
                <a:latin typeface="Georgia" pitchFamily="18" charset="0"/>
              </a:rPr>
              <a:t>Increases in Simplicity,  Synchronicity &amp; Synergy </a:t>
            </a:r>
          </a:p>
          <a:p>
            <a:pPr marL="690563" lvl="1" indent="-341313">
              <a:buFont typeface="Arial" pitchFamily="34" charset="0"/>
              <a:buChar char="•"/>
            </a:pPr>
            <a:endParaRPr lang="en-US" sz="2000" b="1" dirty="0" smtClean="0">
              <a:latin typeface="Georgia" pitchFamily="18" charset="0"/>
            </a:endParaRPr>
          </a:p>
          <a:p>
            <a:pPr marL="690563" lvl="1" indent="-341313">
              <a:buFont typeface="Wingdings" pitchFamily="2" charset="2"/>
              <a:buChar char="v"/>
            </a:pPr>
            <a:r>
              <a:rPr lang="en-US" sz="2000" b="1" dirty="0" smtClean="0">
                <a:latin typeface="Georgia" pitchFamily="18" charset="0"/>
              </a:rPr>
              <a:t>Reduction in Non-Value Added Work (Lean)</a:t>
            </a:r>
          </a:p>
          <a:p>
            <a:pPr marL="690563" lvl="1" indent="-341313">
              <a:buFont typeface="Wingdings" pitchFamily="2" charset="2"/>
              <a:buChar char="v"/>
            </a:pPr>
            <a:r>
              <a:rPr lang="en-US" sz="2000" b="1" dirty="0" smtClean="0">
                <a:latin typeface="Georgia" pitchFamily="18" charset="0"/>
              </a:rPr>
              <a:t>Reduction in Breakdowns @ Interfaces </a:t>
            </a:r>
          </a:p>
          <a:p>
            <a:pPr marL="690563" lvl="1" indent="-341313">
              <a:buFont typeface="Wingdings" pitchFamily="2" charset="2"/>
              <a:buChar char="v"/>
            </a:pPr>
            <a:r>
              <a:rPr lang="en-US" sz="2000" b="1" dirty="0" smtClean="0">
                <a:latin typeface="Georgia" pitchFamily="18" charset="0"/>
              </a:rPr>
              <a:t>Reduction in Job Turnover &amp; Disengagement</a:t>
            </a:r>
          </a:p>
          <a:p>
            <a:pPr marL="233363" indent="-233363">
              <a:buFont typeface="Arial" pitchFamily="34" charset="0"/>
              <a:buChar char="•"/>
            </a:pPr>
            <a:endParaRPr lang="en-US" sz="1200" b="1" dirty="0" smtClean="0">
              <a:latin typeface="Georgia" pitchFamily="18" charset="0"/>
            </a:endParaRPr>
          </a:p>
          <a:p>
            <a:pPr marL="233363" indent="-233363"/>
            <a:r>
              <a:rPr lang="en-US" sz="1300" b="1" dirty="0" smtClean="0">
                <a:latin typeface="Georgia" pitchFamily="18" charset="0"/>
              </a:rPr>
              <a:t>	</a:t>
            </a:r>
            <a:r>
              <a:rPr lang="en-US" sz="1300" b="1" dirty="0" smtClean="0">
                <a:solidFill>
                  <a:srgbClr val="37A7A2"/>
                </a:solidFill>
                <a:latin typeface="Georgia" pitchFamily="18" charset="0"/>
              </a:rPr>
              <a:t>Economics of Collaboration – </a:t>
            </a:r>
            <a:r>
              <a:rPr lang="en-US" sz="1300" b="1" i="1" dirty="0" smtClean="0">
                <a:solidFill>
                  <a:srgbClr val="37A7A2"/>
                </a:solidFill>
                <a:latin typeface="Georgia" pitchFamily="18" charset="0"/>
              </a:rPr>
              <a:t>endorsed by Senior Economist from World Bank</a:t>
            </a:r>
          </a:p>
        </p:txBody>
      </p:sp>
      <p:grpSp>
        <p:nvGrpSpPr>
          <p:cNvPr id="26" name="Group 25"/>
          <p:cNvGrpSpPr/>
          <p:nvPr/>
        </p:nvGrpSpPr>
        <p:grpSpPr>
          <a:xfrm>
            <a:off x="4671750" y="5251319"/>
            <a:ext cx="6882939" cy="1278891"/>
            <a:chOff x="4267200" y="4016186"/>
            <a:chExt cx="7530457" cy="1580720"/>
          </a:xfrm>
        </p:grpSpPr>
        <p:sp>
          <p:nvSpPr>
            <p:cNvPr id="27" name="Plaque 26"/>
            <p:cNvSpPr/>
            <p:nvPr/>
          </p:nvSpPr>
          <p:spPr>
            <a:xfrm>
              <a:off x="4267200" y="4016186"/>
              <a:ext cx="7306311" cy="1580720"/>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392705" y="4105841"/>
              <a:ext cx="7404952" cy="1483617"/>
            </a:xfrm>
            <a:prstGeom prst="rect">
              <a:avLst/>
            </a:prstGeom>
            <a:noFill/>
          </p:spPr>
          <p:txBody>
            <a:bodyPr wrap="square" rtlCol="0">
              <a:spAutoFit/>
            </a:bodyPr>
            <a:lstStyle/>
            <a:p>
              <a:r>
                <a:rPr lang="en-US" b="1" dirty="0" smtClean="0"/>
                <a:t>Key Actions</a:t>
              </a:r>
              <a:r>
                <a:rPr lang="en-US" dirty="0" smtClean="0"/>
                <a:t>: 	Evaluate Trust’s Impact on Profits (TIP)</a:t>
              </a:r>
              <a:br>
                <a:rPr lang="en-US" dirty="0" smtClean="0"/>
              </a:br>
              <a:r>
                <a:rPr lang="en-US" dirty="0" smtClean="0"/>
                <a:t>		Use Alliance Methods to Improve your Company</a:t>
              </a:r>
            </a:p>
            <a:p>
              <a:r>
                <a:rPr lang="en-US" b="1" dirty="0" smtClean="0">
                  <a:solidFill>
                    <a:srgbClr val="C00000"/>
                  </a:solidFill>
                </a:rPr>
                <a:t>Key Messages</a:t>
              </a:r>
              <a:r>
                <a:rPr lang="en-US" dirty="0" smtClean="0">
                  <a:solidFill>
                    <a:srgbClr val="C00000"/>
                  </a:solidFill>
                </a:rPr>
                <a:t>: 	Alliances are “External Teams” built on Trust </a:t>
              </a:r>
              <a:br>
                <a:rPr lang="en-US" dirty="0" smtClean="0">
                  <a:solidFill>
                    <a:srgbClr val="C00000"/>
                  </a:solidFill>
                </a:rPr>
              </a:br>
              <a:r>
                <a:rPr lang="en-US" dirty="0" smtClean="0">
                  <a:solidFill>
                    <a:srgbClr val="C00000"/>
                  </a:solidFill>
                </a:rPr>
                <a:t>		Alliances are the beginning of Collaborative </a:t>
              </a:r>
              <a:r>
                <a:rPr lang="en-US" i="1" dirty="0" smtClean="0">
                  <a:solidFill>
                    <a:srgbClr val="C00000"/>
                  </a:solidFill>
                </a:rPr>
                <a:t>Shift</a:t>
              </a:r>
              <a:r>
                <a:rPr lang="en-US" dirty="0" smtClean="0">
                  <a:solidFill>
                    <a:srgbClr val="C00000"/>
                  </a:solidFill>
                </a:rPr>
                <a:t> </a:t>
              </a:r>
              <a:endParaRPr lang="en-US" dirty="0">
                <a:solidFill>
                  <a:srgbClr val="C00000"/>
                </a:solidFill>
              </a:endParaRPr>
            </a:p>
          </p:txBody>
        </p:sp>
      </p:grpSp>
      <p:sp>
        <p:nvSpPr>
          <p:cNvPr id="29" name="Right Arrow 28"/>
          <p:cNvSpPr/>
          <p:nvPr/>
        </p:nvSpPr>
        <p:spPr>
          <a:xfrm>
            <a:off x="1429788" y="-49860"/>
            <a:ext cx="10762211"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kern="0" dirty="0" smtClean="0">
                <a:solidFill>
                  <a:prstClr val="white"/>
                </a:solidFill>
              </a:rPr>
              <a:t>Alliance Management </a:t>
            </a:r>
            <a:r>
              <a:rPr lang="en-US" sz="3000" kern="0" spc="-100" dirty="0" smtClean="0">
                <a:solidFill>
                  <a:prstClr val="white"/>
                </a:solidFill>
                <a:sym typeface="Wingdings"/>
              </a:rPr>
              <a:t> </a:t>
            </a:r>
            <a:r>
              <a:rPr lang="en-US" sz="3000" kern="0" spc="-100" dirty="0" smtClean="0">
                <a:solidFill>
                  <a:prstClr val="white"/>
                </a:solidFill>
                <a:latin typeface="Arial Black" pitchFamily="34" charset="0"/>
                <a:sym typeface="Wingdings"/>
              </a:rPr>
              <a:t>Collaborative </a:t>
            </a:r>
            <a:r>
              <a:rPr lang="en-US" sz="3000" b="1" kern="0" spc="-100" dirty="0" smtClean="0">
                <a:solidFill>
                  <a:prstClr val="white"/>
                </a:solidFill>
                <a:latin typeface="Arial Black" pitchFamily="34" charset="0"/>
              </a:rPr>
              <a:t>Leadership</a:t>
            </a:r>
            <a:r>
              <a:rPr lang="en-US" sz="3000" b="1" kern="0" dirty="0" smtClean="0">
                <a:solidFill>
                  <a:prstClr val="white"/>
                </a:solidFill>
                <a:latin typeface="Arial Black" pitchFamily="34" charset="0"/>
              </a:rPr>
              <a:t> </a:t>
            </a:r>
            <a:r>
              <a:rPr lang="en-US" sz="3000" b="1" i="1" kern="0" dirty="0" smtClean="0">
                <a:solidFill>
                  <a:prstClr val="white"/>
                </a:solidFill>
                <a:latin typeface="Arial Black" pitchFamily="34" charset="0"/>
              </a:rPr>
              <a:t>Shift </a:t>
            </a:r>
            <a: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Cultural Alignment</a:t>
            </a:r>
            <a:r>
              <a:rPr lang="en-US" sz="20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 </a:t>
            </a:r>
            <a:r>
              <a:rPr lang="en-US" sz="24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Operating System</a:t>
            </a:r>
            <a:endParaRPr lang="en-US" sz="1200" b="1" kern="0" dirty="0" smtClean="0">
              <a:solidFill>
                <a:srgbClr val="FFFF99"/>
              </a:solidFill>
            </a:endParaRPr>
          </a:p>
        </p:txBody>
      </p:sp>
      <p:sp>
        <p:nvSpPr>
          <p:cNvPr id="35" name="Rectangle 34"/>
          <p:cNvSpPr/>
          <p:nvPr/>
        </p:nvSpPr>
        <p:spPr>
          <a:xfrm>
            <a:off x="0" y="16625"/>
            <a:ext cx="1413778" cy="101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4-D Leadership (open).png"/>
          <p:cNvPicPr>
            <a:picLocks noChangeAspect="1"/>
          </p:cNvPicPr>
          <p:nvPr/>
        </p:nvPicPr>
        <p:blipFill>
          <a:blip r:embed="rId5" cstate="print"/>
          <a:stretch>
            <a:fillRect/>
          </a:stretch>
        </p:blipFill>
        <p:spPr>
          <a:xfrm>
            <a:off x="0" y="33250"/>
            <a:ext cx="1492784" cy="1330036"/>
          </a:xfrm>
          <a:prstGeom prst="rect">
            <a:avLst/>
          </a:prstGeom>
        </p:spPr>
      </p:pic>
      <p:sp>
        <p:nvSpPr>
          <p:cNvPr id="17" name="Slide Number Placeholder 3"/>
          <p:cNvSpPr>
            <a:spLocks noGrp="1"/>
          </p:cNvSpPr>
          <p:nvPr>
            <p:ph type="sldNum" sz="quarter" idx="10"/>
          </p:nvPr>
        </p:nvSpPr>
        <p:spPr>
          <a:xfrm>
            <a:off x="10279740" y="6373910"/>
            <a:ext cx="1219200" cy="304800"/>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15</a:t>
            </a:fld>
            <a:endParaRPr lang="en-US" dirty="0">
              <a:solidFill>
                <a:srgbClr val="000000"/>
              </a:solidFill>
            </a:endParaRPr>
          </a:p>
        </p:txBody>
      </p:sp>
      <p:grpSp>
        <p:nvGrpSpPr>
          <p:cNvPr id="19" name="Group 18"/>
          <p:cNvGrpSpPr/>
          <p:nvPr/>
        </p:nvGrpSpPr>
        <p:grpSpPr>
          <a:xfrm>
            <a:off x="10386816" y="1266012"/>
            <a:ext cx="1612181" cy="1352347"/>
            <a:chOff x="10386816" y="1266012"/>
            <a:chExt cx="1612181" cy="1352347"/>
          </a:xfrm>
        </p:grpSpPr>
        <p:grpSp>
          <p:nvGrpSpPr>
            <p:cNvPr id="31" name="Group 30"/>
            <p:cNvGrpSpPr/>
            <p:nvPr/>
          </p:nvGrpSpPr>
          <p:grpSpPr>
            <a:xfrm>
              <a:off x="10386816" y="1266012"/>
              <a:ext cx="1612181" cy="1352347"/>
              <a:chOff x="9382245" y="1524000"/>
              <a:chExt cx="1895354" cy="1676400"/>
            </a:xfrm>
          </p:grpSpPr>
          <p:pic>
            <p:nvPicPr>
              <p:cNvPr id="32" name="Picture 3"/>
              <p:cNvPicPr>
                <a:picLocks noChangeAspect="1" noChangeArrowheads="1"/>
              </p:cNvPicPr>
              <p:nvPr/>
            </p:nvPicPr>
            <p:blipFill>
              <a:blip r:embed="rId6" cstate="print"/>
              <a:srcRect/>
              <a:stretch>
                <a:fillRect/>
              </a:stretch>
            </p:blipFill>
            <p:spPr bwMode="auto">
              <a:xfrm>
                <a:off x="9680091" y="1669142"/>
                <a:ext cx="1308130" cy="1254125"/>
              </a:xfrm>
              <a:prstGeom prst="rect">
                <a:avLst/>
              </a:prstGeom>
              <a:noFill/>
              <a:ln w="9525">
                <a:noFill/>
                <a:miter lim="800000"/>
                <a:headEnd/>
                <a:tailEnd/>
              </a:ln>
            </p:spPr>
          </p:pic>
          <p:sp>
            <p:nvSpPr>
              <p:cNvPr id="33" name="Rectangle 32"/>
              <p:cNvSpPr/>
              <p:nvPr/>
            </p:nvSpPr>
            <p:spPr>
              <a:xfrm>
                <a:off x="9382245" y="1524000"/>
                <a:ext cx="1895354" cy="1676400"/>
              </a:xfrm>
              <a:prstGeom prst="rect">
                <a:avLst/>
              </a:prstGeom>
            </p:spPr>
            <p:txBody>
              <a:bodyPr wrap="none" lIns="91440" tIns="45720" rIns="91440" bIns="45720">
                <a:prstTxWarp prst="textButton">
                  <a:avLst/>
                </a:prstTxWarp>
                <a:spAutoFit/>
              </a:bodyPr>
              <a:lstStyle/>
              <a:p>
                <a:pPr algn="ctr"/>
                <a:r>
                  <a:rPr lang="en-US" sz="2800" dirty="0">
                    <a:ln w="10541" cmpd="sng">
                      <a:solidFill>
                        <a:schemeClr val="accent1">
                          <a:shade val="88000"/>
                          <a:satMod val="110000"/>
                        </a:schemeClr>
                      </a:solidFill>
                      <a:prstDash val="solid"/>
                    </a:ln>
                    <a:solidFill>
                      <a:srgbClr val="CC6600"/>
                    </a:solidFill>
                  </a:rPr>
                  <a:t>Collaborative</a:t>
                </a:r>
              </a:p>
              <a:p>
                <a:pPr algn="ctr"/>
                <a:r>
                  <a:rPr lang="en-US" sz="2800" dirty="0">
                    <a:ln w="10541" cmpd="sng">
                      <a:solidFill>
                        <a:schemeClr val="accent1">
                          <a:shade val="88000"/>
                          <a:satMod val="110000"/>
                        </a:schemeClr>
                      </a:solidFill>
                      <a:prstDash val="solid"/>
                    </a:ln>
                    <a:solidFill>
                      <a:srgbClr val="CC6600"/>
                    </a:solidFill>
                  </a:rPr>
                  <a:t/>
                </a:r>
                <a:br>
                  <a:rPr lang="en-US" sz="2800" dirty="0">
                    <a:ln w="10541" cmpd="sng">
                      <a:solidFill>
                        <a:schemeClr val="accent1">
                          <a:shade val="88000"/>
                          <a:satMod val="110000"/>
                        </a:schemeClr>
                      </a:solidFill>
                      <a:prstDash val="solid"/>
                    </a:ln>
                    <a:solidFill>
                      <a:srgbClr val="CC6600"/>
                    </a:solidFill>
                  </a:rPr>
                </a:br>
                <a:r>
                  <a:rPr lang="en-US" sz="2800" dirty="0">
                    <a:ln w="10541" cmpd="sng">
                      <a:solidFill>
                        <a:schemeClr val="accent1">
                          <a:shade val="88000"/>
                          <a:satMod val="110000"/>
                        </a:schemeClr>
                      </a:solidFill>
                      <a:prstDash val="solid"/>
                    </a:ln>
                    <a:solidFill>
                      <a:srgbClr val="CC6600"/>
                    </a:solidFill>
                  </a:rPr>
                  <a:t>Value Creation</a:t>
                </a:r>
              </a:p>
            </p:txBody>
          </p:sp>
        </p:grpSp>
        <p:pic>
          <p:nvPicPr>
            <p:cNvPr id="18" name="Picture 17" descr="synergy open.png"/>
            <p:cNvPicPr>
              <a:picLocks noChangeAspect="1"/>
            </p:cNvPicPr>
            <p:nvPr/>
          </p:nvPicPr>
          <p:blipFill>
            <a:blip r:embed="rId7" cstate="print"/>
            <a:stretch>
              <a:fillRect/>
            </a:stretch>
          </p:blipFill>
          <p:spPr>
            <a:xfrm>
              <a:off x="10636044" y="1381977"/>
              <a:ext cx="1121761" cy="1018120"/>
            </a:xfrm>
            <a:prstGeom prst="rect">
              <a:avLst/>
            </a:prstGeom>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20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out)">
                                      <p:cBhvr>
                                        <p:cTn id="12" dur="20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blinds(horizontal)">
                                      <p:cBhvr>
                                        <p:cTn id="15" dur="500"/>
                                        <p:tgtEl>
                                          <p:spTgt spid="24">
                                            <p:txEl>
                                              <p:pRg st="0" end="0"/>
                                            </p:txEl>
                                          </p:spTgt>
                                        </p:tgtEl>
                                      </p:cBhvr>
                                    </p:animEffect>
                                  </p:childTnLst>
                                </p:cTn>
                              </p:par>
                            </p:childTnLst>
                          </p:cTn>
                        </p:par>
                        <p:par>
                          <p:cTn id="16" fill="hold">
                            <p:stCondLst>
                              <p:cond delay="2000"/>
                            </p:stCondLst>
                            <p:childTnLst>
                              <p:par>
                                <p:cTn id="17" presetID="3" presetClass="entr" presetSubtype="1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2000"/>
                                        <p:tgtEl>
                                          <p:spTgt spid="22"/>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blinds(horizontal)">
                                      <p:cBhvr>
                                        <p:cTn id="23" dur="500"/>
                                        <p:tgtEl>
                                          <p:spTgt spid="24">
                                            <p:txEl>
                                              <p:pRg st="1" end="1"/>
                                            </p:txEl>
                                          </p:spTgt>
                                        </p:tgtEl>
                                      </p:cBhvr>
                                    </p:animEffect>
                                  </p:childTnLst>
                                </p:cTn>
                              </p:par>
                            </p:childTnLst>
                          </p:cTn>
                        </p:par>
                        <p:par>
                          <p:cTn id="24" fill="hold">
                            <p:stCondLst>
                              <p:cond delay="4500"/>
                            </p:stCondLst>
                            <p:childTnLst>
                              <p:par>
                                <p:cTn id="25" presetID="3" presetClass="entr" presetSubtype="10" fill="hold" nodeType="after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blinds(horizontal)">
                                      <p:cBhvr>
                                        <p:cTn id="27" dur="500"/>
                                        <p:tgtEl>
                                          <p:spTgt spid="24">
                                            <p:txEl>
                                              <p:pRg st="2" end="2"/>
                                            </p:txEl>
                                          </p:spTgt>
                                        </p:tgtEl>
                                      </p:cBhvr>
                                    </p:animEffect>
                                  </p:childTnLst>
                                </p:cTn>
                              </p:par>
                            </p:childTnLst>
                          </p:cTn>
                        </p:par>
                        <p:par>
                          <p:cTn id="28" fill="hold">
                            <p:stCondLst>
                              <p:cond delay="5000"/>
                            </p:stCondLst>
                            <p:childTnLst>
                              <p:par>
                                <p:cTn id="29" presetID="3" presetClass="entr" presetSubtype="10" fill="hold" nodeType="after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Effect transition="in" filter="blinds(horizontal)">
                                      <p:cBhvr>
                                        <p:cTn id="31" dur="500"/>
                                        <p:tgtEl>
                                          <p:spTgt spid="24">
                                            <p:txEl>
                                              <p:pRg st="3" end="3"/>
                                            </p:txEl>
                                          </p:spTgt>
                                        </p:tgtEl>
                                      </p:cBhvr>
                                    </p:animEffect>
                                  </p:childTnLst>
                                </p:cTn>
                              </p:par>
                            </p:childTnLst>
                          </p:cTn>
                        </p:par>
                        <p:par>
                          <p:cTn id="32" fill="hold">
                            <p:stCondLst>
                              <p:cond delay="5500"/>
                            </p:stCondLst>
                            <p:childTnLst>
                              <p:par>
                                <p:cTn id="33" presetID="3" presetClass="entr" presetSubtype="10" fill="hold" nodeType="after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blinds(horizontal)">
                                      <p:cBhvr>
                                        <p:cTn id="35" dur="500"/>
                                        <p:tgtEl>
                                          <p:spTgt spid="2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4">
                                            <p:txEl>
                                              <p:pRg st="6" end="6"/>
                                            </p:txEl>
                                          </p:spTgt>
                                        </p:tgtEl>
                                        <p:attrNameLst>
                                          <p:attrName>style.visibility</p:attrName>
                                        </p:attrNameLst>
                                      </p:cBhvr>
                                      <p:to>
                                        <p:strVal val="visible"/>
                                      </p:to>
                                    </p:set>
                                    <p:animEffect transition="in" filter="blinds(horizontal)">
                                      <p:cBhvr>
                                        <p:cTn id="40" dur="500"/>
                                        <p:tgtEl>
                                          <p:spTgt spid="24">
                                            <p:txEl>
                                              <p:pRg st="6" end="6"/>
                                            </p:txEl>
                                          </p:spTgt>
                                        </p:tgtEl>
                                      </p:cBhvr>
                                    </p:animEffect>
                                  </p:childTnLst>
                                </p:cTn>
                              </p:par>
                            </p:childTnLst>
                          </p:cTn>
                        </p:par>
                        <p:par>
                          <p:cTn id="41" fill="hold">
                            <p:stCondLst>
                              <p:cond delay="500"/>
                            </p:stCondLst>
                            <p:childTnLst>
                              <p:par>
                                <p:cTn id="42" presetID="3" presetClass="entr" presetSubtype="10" fill="hold" nodeType="afterEffect">
                                  <p:stCondLst>
                                    <p:cond delay="0"/>
                                  </p:stCondLst>
                                  <p:childTnLst>
                                    <p:set>
                                      <p:cBhvr>
                                        <p:cTn id="43" dur="1" fill="hold">
                                          <p:stCondLst>
                                            <p:cond delay="0"/>
                                          </p:stCondLst>
                                        </p:cTn>
                                        <p:tgtEl>
                                          <p:spTgt spid="24">
                                            <p:txEl>
                                              <p:pRg st="7" end="7"/>
                                            </p:txEl>
                                          </p:spTgt>
                                        </p:tgtEl>
                                        <p:attrNameLst>
                                          <p:attrName>style.visibility</p:attrName>
                                        </p:attrNameLst>
                                      </p:cBhvr>
                                      <p:to>
                                        <p:strVal val="visible"/>
                                      </p:to>
                                    </p:set>
                                    <p:animEffect transition="in" filter="blinds(horizontal)">
                                      <p:cBhvr>
                                        <p:cTn id="44" dur="500"/>
                                        <p:tgtEl>
                                          <p:spTgt spid="24">
                                            <p:txEl>
                                              <p:pRg st="7" end="7"/>
                                            </p:txEl>
                                          </p:spTgt>
                                        </p:tgtEl>
                                      </p:cBhvr>
                                    </p:animEffect>
                                  </p:childTnLst>
                                </p:cTn>
                              </p:par>
                            </p:childTnLst>
                          </p:cTn>
                        </p:par>
                        <p:par>
                          <p:cTn id="45" fill="hold">
                            <p:stCondLst>
                              <p:cond delay="1000"/>
                            </p:stCondLst>
                            <p:childTnLst>
                              <p:par>
                                <p:cTn id="46" presetID="3" presetClass="entr" presetSubtype="10" fill="hold" nodeType="afterEffect">
                                  <p:stCondLst>
                                    <p:cond delay="0"/>
                                  </p:stCondLst>
                                  <p:childTnLst>
                                    <p:set>
                                      <p:cBhvr>
                                        <p:cTn id="47" dur="1" fill="hold">
                                          <p:stCondLst>
                                            <p:cond delay="0"/>
                                          </p:stCondLst>
                                        </p:cTn>
                                        <p:tgtEl>
                                          <p:spTgt spid="24">
                                            <p:txEl>
                                              <p:pRg st="8" end="8"/>
                                            </p:txEl>
                                          </p:spTgt>
                                        </p:tgtEl>
                                        <p:attrNameLst>
                                          <p:attrName>style.visibility</p:attrName>
                                        </p:attrNameLst>
                                      </p:cBhvr>
                                      <p:to>
                                        <p:strVal val="visible"/>
                                      </p:to>
                                    </p:set>
                                    <p:animEffect transition="in" filter="blinds(horizontal)">
                                      <p:cBhvr>
                                        <p:cTn id="48" dur="500"/>
                                        <p:tgtEl>
                                          <p:spTgt spid="24">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4">
                                            <p:txEl>
                                              <p:pRg st="10" end="10"/>
                                            </p:txEl>
                                          </p:spTgt>
                                        </p:tgtEl>
                                        <p:attrNameLst>
                                          <p:attrName>style.visibility</p:attrName>
                                        </p:attrNameLst>
                                      </p:cBhvr>
                                      <p:to>
                                        <p:strVal val="visible"/>
                                      </p:to>
                                    </p:set>
                                    <p:animEffect transition="in" filter="blinds(horizontal)">
                                      <p:cBhvr>
                                        <p:cTn id="53" dur="500"/>
                                        <p:tgtEl>
                                          <p:spTgt spid="24">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5"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heckerboard(down)">
                                      <p:cBhvr>
                                        <p:cTn id="6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dder of Trust.JPG"/>
          <p:cNvPicPr>
            <a:picLocks noChangeAspect="1"/>
          </p:cNvPicPr>
          <p:nvPr/>
        </p:nvPicPr>
        <p:blipFill>
          <a:blip r:embed="rId2" cstate="print"/>
          <a:stretch>
            <a:fillRect/>
          </a:stretch>
        </p:blipFill>
        <p:spPr>
          <a:xfrm>
            <a:off x="-3552" y="997528"/>
            <a:ext cx="6837489" cy="5860472"/>
          </a:xfrm>
          <a:prstGeom prst="rect">
            <a:avLst/>
          </a:prstGeom>
        </p:spPr>
      </p:pic>
      <p:sp>
        <p:nvSpPr>
          <p:cNvPr id="2" name="Title 1"/>
          <p:cNvSpPr>
            <a:spLocks noGrp="1"/>
          </p:cNvSpPr>
          <p:nvPr>
            <p:ph type="title"/>
          </p:nvPr>
        </p:nvSpPr>
        <p:spPr>
          <a:xfrm>
            <a:off x="4904605" y="2170975"/>
            <a:ext cx="2111326" cy="1686130"/>
          </a:xfrm>
        </p:spPr>
        <p:txBody>
          <a:bodyPr/>
          <a:lstStyle/>
          <a:p>
            <a:pPr algn="ctr"/>
            <a:r>
              <a:rPr lang="en-US" sz="2400" dirty="0" smtClean="0"/>
              <a:t>Reliable</a:t>
            </a:r>
            <a:br>
              <a:rPr lang="en-US" sz="2400" dirty="0" smtClean="0"/>
            </a:br>
            <a:r>
              <a:rPr lang="en-US" sz="2400" dirty="0" smtClean="0"/>
              <a:t>Get Results</a:t>
            </a:r>
            <a:br>
              <a:rPr lang="en-US" sz="2400" dirty="0" smtClean="0"/>
            </a:br>
            <a:r>
              <a:rPr lang="en-US" sz="2400" dirty="0" smtClean="0"/>
              <a:t>Integrated </a:t>
            </a:r>
            <a:br>
              <a:rPr lang="en-US" sz="2400" dirty="0" smtClean="0"/>
            </a:br>
            <a:r>
              <a:rPr lang="en-US" sz="2400" dirty="0" smtClean="0"/>
              <a:t>No Silos</a:t>
            </a:r>
            <a:br>
              <a:rPr lang="en-US" sz="2400" dirty="0" smtClean="0"/>
            </a:br>
            <a:r>
              <a:rPr lang="en-US" sz="2400" dirty="0" smtClean="0"/>
              <a:t> No Surprises </a:t>
            </a:r>
            <a:br>
              <a:rPr lang="en-US" sz="2400" dirty="0" smtClean="0"/>
            </a:br>
            <a:endParaRPr lang="en-US" sz="2400" dirty="0"/>
          </a:p>
        </p:txBody>
      </p:sp>
      <p:sp>
        <p:nvSpPr>
          <p:cNvPr id="5" name="Right Arrow 4"/>
          <p:cNvSpPr/>
          <p:nvPr/>
        </p:nvSpPr>
        <p:spPr>
          <a:xfrm>
            <a:off x="1512916" y="-99735"/>
            <a:ext cx="10679084"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kern="0" dirty="0" smtClean="0">
                <a:solidFill>
                  <a:prstClr val="white"/>
                </a:solidFill>
              </a:rPr>
              <a:t>Alliance Management </a:t>
            </a:r>
            <a:r>
              <a:rPr lang="en-US" sz="3000" kern="0" spc="-100" dirty="0" smtClean="0">
                <a:solidFill>
                  <a:prstClr val="white"/>
                </a:solidFill>
                <a:sym typeface="Wingdings"/>
              </a:rPr>
              <a:t> </a:t>
            </a:r>
            <a:r>
              <a:rPr lang="en-US" sz="3000" kern="0" spc="-100" dirty="0" smtClean="0">
                <a:solidFill>
                  <a:prstClr val="white"/>
                </a:solidFill>
                <a:latin typeface="Arial Black" pitchFamily="34" charset="0"/>
                <a:sym typeface="Wingdings"/>
              </a:rPr>
              <a:t>Collaborative </a:t>
            </a:r>
            <a:r>
              <a:rPr lang="en-US" sz="3000" b="1" kern="0" spc="-100" dirty="0" smtClean="0">
                <a:solidFill>
                  <a:prstClr val="white"/>
                </a:solidFill>
                <a:latin typeface="Arial Black" pitchFamily="34" charset="0"/>
              </a:rPr>
              <a:t>Leadership</a:t>
            </a:r>
            <a:r>
              <a:rPr lang="en-US" sz="3000" b="1" kern="0" dirty="0" smtClean="0">
                <a:solidFill>
                  <a:prstClr val="white"/>
                </a:solidFill>
                <a:latin typeface="Arial Black" pitchFamily="34" charset="0"/>
              </a:rPr>
              <a:t> </a:t>
            </a:r>
            <a:r>
              <a:rPr lang="en-US" sz="3000" b="1" i="1" kern="0" dirty="0" smtClean="0">
                <a:solidFill>
                  <a:prstClr val="white"/>
                </a:solidFill>
                <a:latin typeface="Arial Black" pitchFamily="34" charset="0"/>
              </a:rPr>
              <a:t>Shift </a:t>
            </a:r>
            <a: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Cultural Alignment</a:t>
            </a:r>
            <a:r>
              <a:rPr lang="en-US" sz="20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 </a:t>
            </a:r>
            <a:r>
              <a:rPr lang="en-US" sz="2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Teamwork &amp; Trust</a:t>
            </a:r>
            <a:endParaRPr lang="en-US" sz="2200" b="1" kern="0" dirty="0" smtClean="0">
              <a:solidFill>
                <a:srgbClr val="FFFF99"/>
              </a:solidFill>
            </a:endParaRPr>
          </a:p>
        </p:txBody>
      </p:sp>
      <p:pic>
        <p:nvPicPr>
          <p:cNvPr id="8" name="Picture 7" descr="4 Alignments.png"/>
          <p:cNvPicPr>
            <a:picLocks noChangeAspect="1"/>
          </p:cNvPicPr>
          <p:nvPr/>
        </p:nvPicPr>
        <p:blipFill>
          <a:blip r:embed="rId3" cstate="print"/>
          <a:stretch>
            <a:fillRect/>
          </a:stretch>
        </p:blipFill>
        <p:spPr>
          <a:xfrm>
            <a:off x="16625" y="33250"/>
            <a:ext cx="1479665" cy="1554327"/>
          </a:xfrm>
          <a:prstGeom prst="rect">
            <a:avLst/>
          </a:prstGeom>
        </p:spPr>
      </p:pic>
      <p:pic>
        <p:nvPicPr>
          <p:cNvPr id="51202" name="Picture 2"/>
          <p:cNvPicPr>
            <a:picLocks noChangeAspect="1" noChangeArrowheads="1"/>
          </p:cNvPicPr>
          <p:nvPr/>
        </p:nvPicPr>
        <p:blipFill>
          <a:blip r:embed="rId4" cstate="print"/>
          <a:srcRect b="7813"/>
          <a:stretch>
            <a:fillRect/>
          </a:stretch>
        </p:blipFill>
        <p:spPr bwMode="auto">
          <a:xfrm>
            <a:off x="7398321" y="1072925"/>
            <a:ext cx="4455622" cy="4525770"/>
          </a:xfrm>
          <a:prstGeom prst="rect">
            <a:avLst/>
          </a:prstGeom>
          <a:noFill/>
          <a:ln w="9525">
            <a:noFill/>
            <a:miter lim="800000"/>
            <a:headEnd/>
            <a:tailEnd/>
          </a:ln>
        </p:spPr>
      </p:pic>
      <p:sp>
        <p:nvSpPr>
          <p:cNvPr id="12" name="Slide Number Placeholder 3"/>
          <p:cNvSpPr>
            <a:spLocks noGrp="1"/>
          </p:cNvSpPr>
          <p:nvPr>
            <p:ph type="sldNum" sz="quarter" idx="10"/>
          </p:nvPr>
        </p:nvSpPr>
        <p:spPr>
          <a:xfrm>
            <a:off x="10972800" y="6553200"/>
            <a:ext cx="1219200" cy="304800"/>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16</a:t>
            </a:fld>
            <a:endParaRPr lang="en-US" dirty="0">
              <a:solidFill>
                <a:srgbClr val="000000"/>
              </a:solidFill>
            </a:endParaRPr>
          </a:p>
        </p:txBody>
      </p:sp>
      <p:pic>
        <p:nvPicPr>
          <p:cNvPr id="13" name="Picture 1"/>
          <p:cNvPicPr>
            <a:picLocks noChangeAspect="1" noChangeArrowheads="1"/>
          </p:cNvPicPr>
          <p:nvPr/>
        </p:nvPicPr>
        <p:blipFill>
          <a:blip r:embed="rId5" cstate="print"/>
          <a:srcRect/>
          <a:stretch>
            <a:fillRect/>
          </a:stretch>
        </p:blipFill>
        <p:spPr bwMode="auto">
          <a:xfrm>
            <a:off x="9170993" y="6612577"/>
            <a:ext cx="1031828" cy="199053"/>
          </a:xfrm>
          <a:prstGeom prst="rect">
            <a:avLst/>
          </a:prstGeom>
          <a:noFill/>
          <a:ln w="9525">
            <a:noFill/>
            <a:miter lim="800000"/>
            <a:headEnd/>
            <a:tailEnd/>
          </a:ln>
        </p:spPr>
      </p:pic>
      <p:sp>
        <p:nvSpPr>
          <p:cNvPr id="14" name="TextBox 13"/>
          <p:cNvSpPr txBox="1"/>
          <p:nvPr/>
        </p:nvSpPr>
        <p:spPr>
          <a:xfrm>
            <a:off x="10148242" y="6573510"/>
            <a:ext cx="1136273" cy="276999"/>
          </a:xfrm>
          <a:prstGeom prst="rect">
            <a:avLst/>
          </a:prstGeom>
          <a:noFill/>
        </p:spPr>
        <p:txBody>
          <a:bodyPr wrap="none" rtlCol="0">
            <a:spAutoFit/>
          </a:bodyPr>
          <a:lstStyle/>
          <a:p>
            <a:r>
              <a:rPr lang="en-US" sz="1200" dirty="0" smtClean="0"/>
              <a:t>Copyright 2017</a:t>
            </a:r>
            <a:endParaRPr lang="en-US" sz="1200" dirty="0"/>
          </a:p>
        </p:txBody>
      </p:sp>
      <p:grpSp>
        <p:nvGrpSpPr>
          <p:cNvPr id="16" name="Group 158"/>
          <p:cNvGrpSpPr/>
          <p:nvPr/>
        </p:nvGrpSpPr>
        <p:grpSpPr>
          <a:xfrm>
            <a:off x="6801853" y="5662859"/>
            <a:ext cx="5434372" cy="961104"/>
            <a:chOff x="4267200" y="4016186"/>
            <a:chExt cx="5757488" cy="1003127"/>
          </a:xfrm>
        </p:grpSpPr>
        <p:sp>
          <p:nvSpPr>
            <p:cNvPr id="17" name="Plaque 16"/>
            <p:cNvSpPr/>
            <p:nvPr/>
          </p:nvSpPr>
          <p:spPr>
            <a:xfrm>
              <a:off x="4267200" y="4016186"/>
              <a:ext cx="5666099" cy="927598"/>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392705" y="4055612"/>
              <a:ext cx="5631983" cy="963701"/>
            </a:xfrm>
            <a:prstGeom prst="rect">
              <a:avLst/>
            </a:prstGeom>
            <a:noFill/>
          </p:spPr>
          <p:txBody>
            <a:bodyPr wrap="square" rtlCol="0">
              <a:spAutoFit/>
            </a:bodyPr>
            <a:lstStyle/>
            <a:p>
              <a:r>
                <a:rPr lang="en-US" b="1" dirty="0" smtClean="0"/>
                <a:t>Key Actions</a:t>
              </a:r>
              <a:r>
                <a:rPr lang="en-US" dirty="0" smtClean="0"/>
                <a:t>: 	Live &amp; Teach Trust, Use Diagnostics</a:t>
              </a:r>
            </a:p>
            <a:p>
              <a:r>
                <a:rPr lang="en-US" dirty="0" smtClean="0"/>
                <a:t>		Select Hi-Trust/Performance Teams</a:t>
              </a:r>
            </a:p>
            <a:p>
              <a:r>
                <a:rPr lang="en-US" b="1" dirty="0" smtClean="0">
                  <a:solidFill>
                    <a:srgbClr val="C00000"/>
                  </a:solidFill>
                </a:rPr>
                <a:t>Key Messages</a:t>
              </a:r>
              <a:r>
                <a:rPr lang="en-US" dirty="0" smtClean="0">
                  <a:solidFill>
                    <a:srgbClr val="C00000"/>
                  </a:solidFill>
                </a:rPr>
                <a:t>: 	Trust is Foundation of Teamwork</a:t>
              </a:r>
              <a:endParaRPr lang="en-US" dirty="0">
                <a:solidFill>
                  <a:srgbClr val="C00000"/>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1202"/>
                                        </p:tgtEl>
                                        <p:attrNameLst>
                                          <p:attrName>style.visibility</p:attrName>
                                        </p:attrNameLst>
                                      </p:cBhvr>
                                      <p:to>
                                        <p:strVal val="visible"/>
                                      </p:to>
                                    </p:set>
                                    <p:animEffect transition="in" filter="blinds(horizontal)">
                                      <p:cBhvr>
                                        <p:cTn id="21" dur="2000"/>
                                        <p:tgtEl>
                                          <p:spTgt spid="5120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down)">
                                      <p:cBhvr>
                                        <p:cTn id="2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
          <p:cNvPicPr>
            <a:picLocks noChangeAspect="1" noChangeArrowheads="1"/>
          </p:cNvPicPr>
          <p:nvPr/>
        </p:nvPicPr>
        <p:blipFill>
          <a:blip r:embed="rId3" cstate="print"/>
          <a:srcRect/>
          <a:stretch>
            <a:fillRect/>
          </a:stretch>
        </p:blipFill>
        <p:spPr bwMode="auto">
          <a:xfrm>
            <a:off x="9962389" y="6008304"/>
            <a:ext cx="2178134" cy="844353"/>
          </a:xfrm>
          <a:prstGeom prst="rect">
            <a:avLst/>
          </a:prstGeom>
          <a:noFill/>
          <a:ln w="9525">
            <a:noFill/>
            <a:miter lim="800000"/>
            <a:headEnd/>
            <a:tailEnd/>
          </a:ln>
        </p:spPr>
      </p:pic>
      <p:sp>
        <p:nvSpPr>
          <p:cNvPr id="38" name="Rectangle 3"/>
          <p:cNvSpPr txBox="1">
            <a:spLocks noChangeArrowheads="1"/>
          </p:cNvSpPr>
          <p:nvPr/>
        </p:nvSpPr>
        <p:spPr bwMode="auto">
          <a:xfrm>
            <a:off x="121213" y="1530256"/>
            <a:ext cx="7958758" cy="4067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prst="angle"/>
            </a:sp3d>
          </a:bodyPr>
          <a:lstStyle/>
          <a:p>
            <a:pPr marL="457200" marR="0" lvl="0" indent="-457200" defTabSz="914400" eaLnBrk="0" fontAlgn="base" latinLnBrk="0" hangingPunct="0">
              <a:lnSpc>
                <a:spcPct val="90000"/>
              </a:lnSpc>
              <a:spcBef>
                <a:spcPct val="20000"/>
              </a:spcBef>
              <a:spcAft>
                <a:spcPct val="0"/>
              </a:spcAft>
              <a:buClr>
                <a:srgbClr val="134679"/>
              </a:buClr>
              <a:buSzPct val="75000"/>
              <a:buFont typeface="Wingdings"/>
              <a:buChar char="u"/>
              <a:tabLst/>
              <a:defRPr/>
            </a:pPr>
            <a:r>
              <a:rPr kumimoji="0" lang="en-US" sz="3600" b="1" i="0" u="none" strike="noStrike" kern="0" cap="none" spc="0" normalizeH="0" baseline="0" noProof="0" dirty="0" smtClean="0">
                <a:ln>
                  <a:noFill/>
                </a:ln>
                <a:solidFill>
                  <a:sysClr val="window" lastClr="FFFFFF">
                    <a:lumMod val="50000"/>
                  </a:sysClr>
                </a:solidFill>
                <a:effectLst/>
                <a:uLnTx/>
                <a:uFillTx/>
                <a:sym typeface="Wingdings"/>
              </a:rPr>
              <a:t>Dynamic </a:t>
            </a:r>
            <a:r>
              <a:rPr kumimoji="0" lang="en-US" sz="3600" b="1" i="0" u="none" strike="noStrike" kern="0" cap="none" spc="0" normalizeH="0" baseline="0" noProof="0" dirty="0" err="1" smtClean="0">
                <a:ln>
                  <a:noFill/>
                </a:ln>
                <a:solidFill>
                  <a:sysClr val="window" lastClr="FFFFFF">
                    <a:lumMod val="50000"/>
                  </a:sysClr>
                </a:solidFill>
                <a:effectLst/>
                <a:uLnTx/>
                <a:uFillTx/>
                <a:sym typeface="Wingdings"/>
              </a:rPr>
              <a:t>ReAlignment</a:t>
            </a:r>
            <a:r>
              <a:rPr kumimoji="0" lang="en-US" sz="2800" b="0" i="0" u="none" strike="noStrike" kern="0" cap="none" spc="0" normalizeH="0" baseline="0" noProof="0" dirty="0" smtClean="0">
                <a:ln>
                  <a:noFill/>
                </a:ln>
                <a:solidFill>
                  <a:sysClr val="windowText" lastClr="000000"/>
                </a:solidFill>
                <a:effectLst/>
                <a:uLnTx/>
                <a:uFillTx/>
              </a:rPr>
              <a:t>:</a:t>
            </a:r>
            <a:br>
              <a:rPr kumimoji="0" lang="en-US" sz="2800" b="0" i="0" u="none" strike="noStrike" kern="0" cap="none" spc="0" normalizeH="0" baseline="0" noProof="0" dirty="0" smtClean="0">
                <a:ln>
                  <a:noFill/>
                </a:ln>
                <a:solidFill>
                  <a:sysClr val="windowText" lastClr="000000"/>
                </a:solidFill>
                <a:effectLst/>
                <a:uLnTx/>
                <a:uFillTx/>
              </a:rPr>
            </a:br>
            <a:r>
              <a:rPr kumimoji="0" lang="en-US" sz="2800" b="1" i="0" u="none" strike="noStrike" kern="0" cap="none" spc="0" normalizeH="0" baseline="0" noProof="0" dirty="0" smtClean="0">
                <a:ln>
                  <a:noFill/>
                </a:ln>
                <a:solidFill>
                  <a:sysClr val="windowText" lastClr="000000"/>
                </a:solidFill>
                <a:effectLst/>
                <a:uLnTx/>
                <a:uFillTx/>
              </a:rPr>
              <a:t>Innovate/Adapt &amp; Reconfigure/Restructure</a:t>
            </a:r>
            <a:br>
              <a:rPr kumimoji="0" lang="en-US" sz="2800" b="1" i="0" u="none" strike="noStrike" kern="0" cap="none" spc="0" normalizeH="0" baseline="0" noProof="0" dirty="0" smtClean="0">
                <a:ln>
                  <a:noFill/>
                </a:ln>
                <a:solidFill>
                  <a:sysClr val="windowText" lastClr="000000"/>
                </a:solidFill>
                <a:effectLst/>
                <a:uLnTx/>
                <a:uFillTx/>
              </a:rPr>
            </a:br>
            <a:r>
              <a:rPr kumimoji="0" lang="en-US" sz="2600" b="0" i="0" u="none" strike="noStrike" kern="0" cap="none" spc="0" normalizeH="0" baseline="0" noProof="0" dirty="0" smtClean="0">
                <a:ln>
                  <a:noFill/>
                </a:ln>
                <a:solidFill>
                  <a:sysClr val="windowText" lastClr="000000"/>
                </a:solidFill>
                <a:effectLst/>
                <a:uLnTx/>
                <a:uFillTx/>
              </a:rPr>
              <a:t>as results are achieved &amp; conditions</a:t>
            </a:r>
            <a:r>
              <a:rPr lang="en-US" sz="2600" kern="0" dirty="0" smtClean="0">
                <a:solidFill>
                  <a:sysClr val="windowText" lastClr="000000"/>
                </a:solidFill>
              </a:rPr>
              <a:t>/situations </a:t>
            </a:r>
            <a:r>
              <a:rPr kumimoji="0" lang="en-US" sz="2600" b="0" i="0" u="none" strike="noStrike" kern="0" cap="none" spc="0" normalizeH="0" baseline="0" noProof="0" dirty="0" smtClean="0">
                <a:ln>
                  <a:noFill/>
                </a:ln>
                <a:solidFill>
                  <a:sysClr val="windowText" lastClr="000000"/>
                </a:solidFill>
                <a:effectLst/>
                <a:uLnTx/>
                <a:uFillTx/>
              </a:rPr>
              <a:t>change </a:t>
            </a:r>
          </a:p>
          <a:p>
            <a:pPr marL="914400" lvl="1" indent="-457200" eaLnBrk="0" fontAlgn="base" hangingPunct="0">
              <a:lnSpc>
                <a:spcPct val="90000"/>
              </a:lnSpc>
              <a:spcBef>
                <a:spcPct val="20000"/>
              </a:spcBef>
              <a:spcAft>
                <a:spcPct val="0"/>
              </a:spcAft>
              <a:buClr>
                <a:srgbClr val="134679"/>
              </a:buClr>
              <a:buSzPct val="75000"/>
              <a:buFont typeface="Wingdings"/>
              <a:buChar char="u"/>
              <a:defRPr/>
            </a:pPr>
            <a:r>
              <a:rPr kumimoji="0" lang="en-US" sz="2400" b="0" i="0" u="none" strike="noStrike" kern="0" cap="none" spc="0" normalizeH="0" baseline="0" noProof="0" dirty="0" smtClean="0">
                <a:ln>
                  <a:noFill/>
                </a:ln>
                <a:solidFill>
                  <a:sysClr val="windowText" lastClr="000000"/>
                </a:solidFill>
                <a:effectLst/>
                <a:uLnTx/>
                <a:uFillTx/>
              </a:rPr>
              <a:t>Technology Changes</a:t>
            </a:r>
          </a:p>
          <a:p>
            <a:pPr marL="914400" lvl="1" indent="-457200" eaLnBrk="0" fontAlgn="base" hangingPunct="0">
              <a:lnSpc>
                <a:spcPct val="90000"/>
              </a:lnSpc>
              <a:spcBef>
                <a:spcPct val="20000"/>
              </a:spcBef>
              <a:spcAft>
                <a:spcPct val="0"/>
              </a:spcAft>
              <a:buClr>
                <a:srgbClr val="134679"/>
              </a:buClr>
              <a:buSzPct val="75000"/>
              <a:buFont typeface="Wingdings"/>
              <a:buChar char="u"/>
              <a:defRPr/>
            </a:pPr>
            <a:r>
              <a:rPr lang="en-US" sz="2400" kern="0" dirty="0" smtClean="0">
                <a:solidFill>
                  <a:sysClr val="windowText" lastClr="000000"/>
                </a:solidFill>
              </a:rPr>
              <a:t>Governmental Changes</a:t>
            </a:r>
          </a:p>
          <a:p>
            <a:pPr marL="914400" lvl="1" indent="-457200" eaLnBrk="0" fontAlgn="base" hangingPunct="0">
              <a:lnSpc>
                <a:spcPct val="90000"/>
              </a:lnSpc>
              <a:spcBef>
                <a:spcPct val="20000"/>
              </a:spcBef>
              <a:spcAft>
                <a:spcPct val="0"/>
              </a:spcAft>
              <a:buClr>
                <a:srgbClr val="134679"/>
              </a:buClr>
              <a:buSzPct val="75000"/>
              <a:buFont typeface="Wingdings"/>
              <a:buChar char="u"/>
              <a:defRPr/>
            </a:pPr>
            <a:r>
              <a:rPr kumimoji="0" lang="en-US" sz="2400" b="0" i="0" u="none" strike="noStrike" kern="0" cap="none" spc="0" normalizeH="0" baseline="0" noProof="0" dirty="0" smtClean="0">
                <a:ln>
                  <a:noFill/>
                </a:ln>
                <a:solidFill>
                  <a:sysClr val="windowText" lastClr="000000"/>
                </a:solidFill>
                <a:effectLst/>
                <a:uLnTx/>
                <a:uFillTx/>
              </a:rPr>
              <a:t>Value Evolution is Faster </a:t>
            </a:r>
          </a:p>
          <a:p>
            <a:pPr marL="914400" lvl="1" indent="-457200" eaLnBrk="0" fontAlgn="base" hangingPunct="0">
              <a:lnSpc>
                <a:spcPct val="90000"/>
              </a:lnSpc>
              <a:spcBef>
                <a:spcPct val="20000"/>
              </a:spcBef>
              <a:spcAft>
                <a:spcPct val="0"/>
              </a:spcAft>
              <a:buClr>
                <a:srgbClr val="134679"/>
              </a:buClr>
              <a:buSzPct val="75000"/>
              <a:buFont typeface="Wingdings"/>
              <a:buChar char="u"/>
              <a:defRPr/>
            </a:pPr>
            <a:r>
              <a:rPr lang="en-US" sz="2400" kern="0" dirty="0" smtClean="0">
                <a:solidFill>
                  <a:sysClr val="windowText" lastClr="000000"/>
                </a:solidFill>
              </a:rPr>
              <a:t>Leadership &amp; Personnel Changes</a:t>
            </a:r>
          </a:p>
          <a:p>
            <a:pPr marL="914400" lvl="1" indent="-457200" eaLnBrk="0" fontAlgn="base" hangingPunct="0">
              <a:lnSpc>
                <a:spcPct val="90000"/>
              </a:lnSpc>
              <a:spcBef>
                <a:spcPct val="20000"/>
              </a:spcBef>
              <a:spcAft>
                <a:spcPct val="0"/>
              </a:spcAft>
              <a:buClr>
                <a:srgbClr val="134679"/>
              </a:buClr>
              <a:buSzPct val="75000"/>
              <a:buFont typeface="Wingdings"/>
              <a:buChar char="u"/>
              <a:defRPr/>
            </a:pPr>
            <a:r>
              <a:rPr kumimoji="0" lang="en-US" sz="2400" b="0" i="0" u="none" strike="noStrike" kern="0" cap="none" spc="0" normalizeH="0" baseline="0" noProof="0" dirty="0" smtClean="0">
                <a:ln>
                  <a:noFill/>
                </a:ln>
                <a:solidFill>
                  <a:sysClr val="windowText" lastClr="000000"/>
                </a:solidFill>
                <a:effectLst/>
                <a:uLnTx/>
                <a:uFillTx/>
              </a:rPr>
              <a:t>Acquisitions Shift the Playing Field</a:t>
            </a:r>
          </a:p>
          <a:p>
            <a:pPr marL="914400" lvl="1" indent="-457200" eaLnBrk="0" fontAlgn="base" hangingPunct="0">
              <a:lnSpc>
                <a:spcPct val="90000"/>
              </a:lnSpc>
              <a:spcBef>
                <a:spcPct val="20000"/>
              </a:spcBef>
              <a:spcAft>
                <a:spcPct val="0"/>
              </a:spcAft>
              <a:buClr>
                <a:srgbClr val="134679"/>
              </a:buClr>
              <a:buSzPct val="75000"/>
              <a:buFont typeface="Wingdings"/>
              <a:buChar char="u"/>
              <a:defRPr/>
            </a:pPr>
            <a:r>
              <a:rPr lang="en-US" sz="2400" kern="0" dirty="0" smtClean="0">
                <a:solidFill>
                  <a:sysClr val="windowText" lastClr="000000"/>
                </a:solidFill>
              </a:rPr>
              <a:t>Competitors Enter &amp; Exit</a:t>
            </a:r>
          </a:p>
          <a:p>
            <a:pPr marL="914400" lvl="1" indent="-457200" eaLnBrk="0" fontAlgn="base" hangingPunct="0">
              <a:lnSpc>
                <a:spcPct val="90000"/>
              </a:lnSpc>
              <a:spcBef>
                <a:spcPct val="20000"/>
              </a:spcBef>
              <a:spcAft>
                <a:spcPct val="0"/>
              </a:spcAft>
              <a:buClr>
                <a:srgbClr val="134679"/>
              </a:buClr>
              <a:buSzPct val="75000"/>
              <a:buFont typeface="Wingdings"/>
              <a:buChar char="u"/>
              <a:defRPr/>
            </a:pPr>
            <a:r>
              <a:rPr kumimoji="0" lang="en-US" sz="2400" b="0" i="0" u="none" strike="noStrike" kern="0" cap="none" spc="0" normalizeH="0" baseline="0" noProof="0" dirty="0" smtClean="0">
                <a:ln>
                  <a:noFill/>
                </a:ln>
                <a:solidFill>
                  <a:sysClr val="windowText" lastClr="000000"/>
                </a:solidFill>
                <a:effectLst/>
                <a:uLnTx/>
                <a:uFillTx/>
              </a:rPr>
              <a:t>New Customer Needs</a:t>
            </a:r>
          </a:p>
          <a:p>
            <a:pPr marL="914400" lvl="1" indent="-457200" eaLnBrk="0" fontAlgn="base" hangingPunct="0">
              <a:lnSpc>
                <a:spcPct val="90000"/>
              </a:lnSpc>
              <a:spcBef>
                <a:spcPct val="20000"/>
              </a:spcBef>
              <a:spcAft>
                <a:spcPct val="0"/>
              </a:spcAft>
              <a:buClr>
                <a:srgbClr val="134679"/>
              </a:buClr>
              <a:buSzPct val="75000"/>
              <a:buFont typeface="Wingdings"/>
              <a:buChar char="u"/>
              <a:defRPr/>
            </a:pPr>
            <a:r>
              <a:rPr lang="en-US" sz="2400" kern="0" dirty="0" smtClean="0">
                <a:solidFill>
                  <a:sysClr val="windowText" lastClr="000000"/>
                </a:solidFill>
              </a:rPr>
              <a:t>Adversity Strikes</a:t>
            </a:r>
          </a:p>
          <a:p>
            <a:pPr marL="914400" lvl="1" indent="-457200" eaLnBrk="0" fontAlgn="base" hangingPunct="0">
              <a:lnSpc>
                <a:spcPct val="90000"/>
              </a:lnSpc>
              <a:spcBef>
                <a:spcPct val="20000"/>
              </a:spcBef>
              <a:spcAft>
                <a:spcPct val="0"/>
              </a:spcAft>
              <a:buClr>
                <a:srgbClr val="134679"/>
              </a:buClr>
              <a:buSzPct val="75000"/>
              <a:buFont typeface="Wingdings"/>
              <a:buChar char="u"/>
              <a:defRPr/>
            </a:pPr>
            <a:r>
              <a:rPr lang="en-US" sz="2400" kern="0" dirty="0" smtClean="0">
                <a:solidFill>
                  <a:sysClr val="windowText" lastClr="000000"/>
                </a:solidFill>
              </a:rPr>
              <a:t>Contracts Expire</a:t>
            </a:r>
            <a:r>
              <a:rPr kumimoji="0" lang="en-US" sz="2000" b="0" i="0" u="none" strike="noStrike" kern="0" cap="none" spc="0" normalizeH="0" baseline="0" noProof="0" dirty="0" smtClean="0">
                <a:ln>
                  <a:noFill/>
                </a:ln>
                <a:solidFill>
                  <a:sysClr val="windowText" lastClr="000000"/>
                </a:solidFill>
                <a:effectLst/>
                <a:uLnTx/>
                <a:uFillTx/>
              </a:rPr>
              <a:t/>
            </a:r>
            <a:br>
              <a:rPr kumimoji="0" lang="en-US" sz="2000" b="0" i="0" u="none" strike="noStrike" kern="0" cap="none" spc="0" normalizeH="0" baseline="0" noProof="0" dirty="0" smtClean="0">
                <a:ln>
                  <a:noFill/>
                </a:ln>
                <a:solidFill>
                  <a:sysClr val="windowText" lastClr="000000"/>
                </a:solidFill>
                <a:effectLst/>
                <a:uLnTx/>
                <a:uFillTx/>
              </a:rPr>
            </a:br>
            <a:endParaRPr kumimoji="0" lang="en-US" b="0" i="0" u="none" strike="noStrike" kern="0" cap="none" spc="0" normalizeH="0" baseline="0" noProof="0" dirty="0" smtClean="0">
              <a:ln>
                <a:noFill/>
              </a:ln>
              <a:solidFill>
                <a:sysClr val="windowText" lastClr="000000"/>
              </a:solidFill>
              <a:effectLst/>
              <a:uLnTx/>
              <a:uFillTx/>
            </a:endParaRPr>
          </a:p>
        </p:txBody>
      </p:sp>
      <p:sp>
        <p:nvSpPr>
          <p:cNvPr id="51" name="TextBox 50"/>
          <p:cNvSpPr txBox="1"/>
          <p:nvPr/>
        </p:nvSpPr>
        <p:spPr>
          <a:xfrm>
            <a:off x="7777287" y="1645920"/>
            <a:ext cx="4309404" cy="3645341"/>
          </a:xfrm>
          <a:prstGeom prst="rect">
            <a:avLst/>
          </a:prstGeom>
          <a:noFill/>
        </p:spPr>
        <p:txBody>
          <a:bodyPr wrap="none" rtlCol="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Calibri"/>
              </a:rPr>
              <a:t>Dynamic Realignment</a:t>
            </a:r>
          </a:p>
        </p:txBody>
      </p:sp>
      <p:grpSp>
        <p:nvGrpSpPr>
          <p:cNvPr id="3" name="Group 58"/>
          <p:cNvGrpSpPr/>
          <p:nvPr/>
        </p:nvGrpSpPr>
        <p:grpSpPr>
          <a:xfrm>
            <a:off x="8296027" y="2321642"/>
            <a:ext cx="3388756" cy="2893620"/>
            <a:chOff x="4470765" y="2695128"/>
            <a:chExt cx="4687354" cy="3063090"/>
          </a:xfrm>
        </p:grpSpPr>
        <p:grpSp>
          <p:nvGrpSpPr>
            <p:cNvPr id="5" name="Group 57"/>
            <p:cNvGrpSpPr/>
            <p:nvPr/>
          </p:nvGrpSpPr>
          <p:grpSpPr>
            <a:xfrm>
              <a:off x="4470765" y="2695128"/>
              <a:ext cx="4687354" cy="3063090"/>
              <a:chOff x="4470765" y="2695128"/>
              <a:chExt cx="4687354" cy="3063090"/>
            </a:xfrm>
          </p:grpSpPr>
          <p:sp>
            <p:nvSpPr>
              <p:cNvPr id="55" name="Freeform 1037"/>
              <p:cNvSpPr>
                <a:spLocks/>
              </p:cNvSpPr>
              <p:nvPr/>
            </p:nvSpPr>
            <p:spPr bwMode="auto">
              <a:xfrm>
                <a:off x="4890555" y="2695128"/>
                <a:ext cx="4267564" cy="1949763"/>
              </a:xfrm>
              <a:custGeom>
                <a:avLst/>
                <a:gdLst>
                  <a:gd name="connsiteX0" fmla="*/ 1793 w 10000"/>
                  <a:gd name="connsiteY0" fmla="*/ 6615 h 10000"/>
                  <a:gd name="connsiteX1" fmla="*/ 1894 w 10000"/>
                  <a:gd name="connsiteY1" fmla="*/ 6484 h 10000"/>
                  <a:gd name="connsiteX2" fmla="*/ 2348 w 10000"/>
                  <a:gd name="connsiteY2" fmla="*/ 5802 h 10000"/>
                  <a:gd name="connsiteX3" fmla="*/ 2904 w 10000"/>
                  <a:gd name="connsiteY3" fmla="*/ 5099 h 10000"/>
                  <a:gd name="connsiteX4" fmla="*/ 3434 w 10000"/>
                  <a:gd name="connsiteY4" fmla="*/ 4418 h 10000"/>
                  <a:gd name="connsiteX5" fmla="*/ 4040 w 10000"/>
                  <a:gd name="connsiteY5" fmla="*/ 3868 h 10000"/>
                  <a:gd name="connsiteX6" fmla="*/ 4293 w 10000"/>
                  <a:gd name="connsiteY6" fmla="*/ 3582 h 10000"/>
                  <a:gd name="connsiteX7" fmla="*/ 5051 w 10000"/>
                  <a:gd name="connsiteY7" fmla="*/ 2835 h 10000"/>
                  <a:gd name="connsiteX8" fmla="*/ 5884 w 10000"/>
                  <a:gd name="connsiteY8" fmla="*/ 2220 h 10000"/>
                  <a:gd name="connsiteX9" fmla="*/ 6692 w 10000"/>
                  <a:gd name="connsiteY9" fmla="*/ 1582 h 10000"/>
                  <a:gd name="connsiteX10" fmla="*/ 7045 w 10000"/>
                  <a:gd name="connsiteY10" fmla="*/ 1385 h 10000"/>
                  <a:gd name="connsiteX11" fmla="*/ 7449 w 10000"/>
                  <a:gd name="connsiteY11" fmla="*/ 1187 h 10000"/>
                  <a:gd name="connsiteX12" fmla="*/ 7854 w 10000"/>
                  <a:gd name="connsiteY12" fmla="*/ 1033 h 10000"/>
                  <a:gd name="connsiteX13" fmla="*/ 8232 w 10000"/>
                  <a:gd name="connsiteY13" fmla="*/ 967 h 10000"/>
                  <a:gd name="connsiteX14" fmla="*/ 8485 w 10000"/>
                  <a:gd name="connsiteY14" fmla="*/ 967 h 10000"/>
                  <a:gd name="connsiteX15" fmla="*/ 8687 w 10000"/>
                  <a:gd name="connsiteY15" fmla="*/ 1033 h 10000"/>
                  <a:gd name="connsiteX16" fmla="*/ 8889 w 10000"/>
                  <a:gd name="connsiteY16" fmla="*/ 1121 h 10000"/>
                  <a:gd name="connsiteX17" fmla="*/ 9091 w 10000"/>
                  <a:gd name="connsiteY17" fmla="*/ 1319 h 10000"/>
                  <a:gd name="connsiteX18" fmla="*/ 9293 w 10000"/>
                  <a:gd name="connsiteY18" fmla="*/ 1582 h 10000"/>
                  <a:gd name="connsiteX19" fmla="*/ 9343 w 10000"/>
                  <a:gd name="connsiteY19" fmla="*/ 1802 h 10000"/>
                  <a:gd name="connsiteX20" fmla="*/ 9343 w 10000"/>
                  <a:gd name="connsiteY20" fmla="*/ 2418 h 10000"/>
                  <a:gd name="connsiteX21" fmla="*/ 9293 w 10000"/>
                  <a:gd name="connsiteY21" fmla="*/ 2703 h 10000"/>
                  <a:gd name="connsiteX22" fmla="*/ 9192 w 10000"/>
                  <a:gd name="connsiteY22" fmla="*/ 3385 h 10000"/>
                  <a:gd name="connsiteX23" fmla="*/ 9192 w 10000"/>
                  <a:gd name="connsiteY23" fmla="*/ 3451 h 10000"/>
                  <a:gd name="connsiteX24" fmla="*/ 9242 w 10000"/>
                  <a:gd name="connsiteY24" fmla="*/ 3451 h 10000"/>
                  <a:gd name="connsiteX25" fmla="*/ 9293 w 10000"/>
                  <a:gd name="connsiteY25" fmla="*/ 3385 h 10000"/>
                  <a:gd name="connsiteX26" fmla="*/ 9866 w 10000"/>
                  <a:gd name="connsiteY26" fmla="*/ 3516 h 10000"/>
                  <a:gd name="connsiteX27" fmla="*/ 9949 w 10000"/>
                  <a:gd name="connsiteY27" fmla="*/ 2154 h 10000"/>
                  <a:gd name="connsiteX28" fmla="*/ 10000 w 10000"/>
                  <a:gd name="connsiteY28" fmla="*/ 1802 h 10000"/>
                  <a:gd name="connsiteX29" fmla="*/ 10000 w 10000"/>
                  <a:gd name="connsiteY29" fmla="*/ 1033 h 10000"/>
                  <a:gd name="connsiteX30" fmla="*/ 9949 w 10000"/>
                  <a:gd name="connsiteY30" fmla="*/ 769 h 10000"/>
                  <a:gd name="connsiteX31" fmla="*/ 9848 w 10000"/>
                  <a:gd name="connsiteY31" fmla="*/ 549 h 10000"/>
                  <a:gd name="connsiteX32" fmla="*/ 9697 w 10000"/>
                  <a:gd name="connsiteY32" fmla="*/ 352 h 10000"/>
                  <a:gd name="connsiteX33" fmla="*/ 9545 w 10000"/>
                  <a:gd name="connsiteY33" fmla="*/ 220 h 10000"/>
                  <a:gd name="connsiteX34" fmla="*/ 9394 w 10000"/>
                  <a:gd name="connsiteY34" fmla="*/ 88 h 10000"/>
                  <a:gd name="connsiteX35" fmla="*/ 9091 w 10000"/>
                  <a:gd name="connsiteY35" fmla="*/ 0 h 10000"/>
                  <a:gd name="connsiteX36" fmla="*/ 8687 w 10000"/>
                  <a:gd name="connsiteY36" fmla="*/ 0 h 10000"/>
                  <a:gd name="connsiteX37" fmla="*/ 8333 w 10000"/>
                  <a:gd name="connsiteY37" fmla="*/ 154 h 10000"/>
                  <a:gd name="connsiteX38" fmla="*/ 8005 w 10000"/>
                  <a:gd name="connsiteY38" fmla="*/ 220 h 10000"/>
                  <a:gd name="connsiteX39" fmla="*/ 7348 w 10000"/>
                  <a:gd name="connsiteY39" fmla="*/ 637 h 10000"/>
                  <a:gd name="connsiteX40" fmla="*/ 6742 w 10000"/>
                  <a:gd name="connsiteY40" fmla="*/ 1033 h 10000"/>
                  <a:gd name="connsiteX41" fmla="*/ 6136 w 10000"/>
                  <a:gd name="connsiteY41" fmla="*/ 1516 h 10000"/>
                  <a:gd name="connsiteX42" fmla="*/ 5505 w 10000"/>
                  <a:gd name="connsiteY42" fmla="*/ 2066 h 10000"/>
                  <a:gd name="connsiteX43" fmla="*/ 4949 w 10000"/>
                  <a:gd name="connsiteY43" fmla="*/ 2615 h 10000"/>
                  <a:gd name="connsiteX44" fmla="*/ 4394 w 10000"/>
                  <a:gd name="connsiteY44" fmla="*/ 3187 h 10000"/>
                  <a:gd name="connsiteX45" fmla="*/ 3737 w 10000"/>
                  <a:gd name="connsiteY45" fmla="*/ 3934 h 10000"/>
                  <a:gd name="connsiteX46" fmla="*/ 3434 w 10000"/>
                  <a:gd name="connsiteY46" fmla="*/ 4286 h 10000"/>
                  <a:gd name="connsiteX47" fmla="*/ 2652 w 10000"/>
                  <a:gd name="connsiteY47" fmla="*/ 5231 h 10000"/>
                  <a:gd name="connsiteX48" fmla="*/ 2045 w 10000"/>
                  <a:gd name="connsiteY48" fmla="*/ 6132 h 10000"/>
                  <a:gd name="connsiteX49" fmla="*/ 1540 w 10000"/>
                  <a:gd name="connsiteY49" fmla="*/ 7033 h 10000"/>
                  <a:gd name="connsiteX50" fmla="*/ 1035 w 10000"/>
                  <a:gd name="connsiteY50" fmla="*/ 8000 h 10000"/>
                  <a:gd name="connsiteX51" fmla="*/ 530 w 10000"/>
                  <a:gd name="connsiteY51" fmla="*/ 8901 h 10000"/>
                  <a:gd name="connsiteX52" fmla="*/ 51 w 10000"/>
                  <a:gd name="connsiteY52" fmla="*/ 9846 h 10000"/>
                  <a:gd name="connsiteX53" fmla="*/ 0 w 10000"/>
                  <a:gd name="connsiteY53" fmla="*/ 10000 h 10000"/>
                  <a:gd name="connsiteX54" fmla="*/ 1793 w 10000"/>
                  <a:gd name="connsiteY54" fmla="*/ 6615 h 10000"/>
                  <a:gd name="connsiteX0" fmla="*/ 1793 w 10000"/>
                  <a:gd name="connsiteY0" fmla="*/ 6615 h 10000"/>
                  <a:gd name="connsiteX1" fmla="*/ 1894 w 10000"/>
                  <a:gd name="connsiteY1" fmla="*/ 6484 h 10000"/>
                  <a:gd name="connsiteX2" fmla="*/ 2348 w 10000"/>
                  <a:gd name="connsiteY2" fmla="*/ 5802 h 10000"/>
                  <a:gd name="connsiteX3" fmla="*/ 2904 w 10000"/>
                  <a:gd name="connsiteY3" fmla="*/ 5099 h 10000"/>
                  <a:gd name="connsiteX4" fmla="*/ 3434 w 10000"/>
                  <a:gd name="connsiteY4" fmla="*/ 4418 h 10000"/>
                  <a:gd name="connsiteX5" fmla="*/ 4040 w 10000"/>
                  <a:gd name="connsiteY5" fmla="*/ 3868 h 10000"/>
                  <a:gd name="connsiteX6" fmla="*/ 4293 w 10000"/>
                  <a:gd name="connsiteY6" fmla="*/ 3582 h 10000"/>
                  <a:gd name="connsiteX7" fmla="*/ 5051 w 10000"/>
                  <a:gd name="connsiteY7" fmla="*/ 2835 h 10000"/>
                  <a:gd name="connsiteX8" fmla="*/ 5884 w 10000"/>
                  <a:gd name="connsiteY8" fmla="*/ 2220 h 10000"/>
                  <a:gd name="connsiteX9" fmla="*/ 6692 w 10000"/>
                  <a:gd name="connsiteY9" fmla="*/ 1582 h 10000"/>
                  <a:gd name="connsiteX10" fmla="*/ 7045 w 10000"/>
                  <a:gd name="connsiteY10" fmla="*/ 1385 h 10000"/>
                  <a:gd name="connsiteX11" fmla="*/ 7449 w 10000"/>
                  <a:gd name="connsiteY11" fmla="*/ 1187 h 10000"/>
                  <a:gd name="connsiteX12" fmla="*/ 7854 w 10000"/>
                  <a:gd name="connsiteY12" fmla="*/ 1033 h 10000"/>
                  <a:gd name="connsiteX13" fmla="*/ 8232 w 10000"/>
                  <a:gd name="connsiteY13" fmla="*/ 967 h 10000"/>
                  <a:gd name="connsiteX14" fmla="*/ 8485 w 10000"/>
                  <a:gd name="connsiteY14" fmla="*/ 967 h 10000"/>
                  <a:gd name="connsiteX15" fmla="*/ 8687 w 10000"/>
                  <a:gd name="connsiteY15" fmla="*/ 1033 h 10000"/>
                  <a:gd name="connsiteX16" fmla="*/ 8889 w 10000"/>
                  <a:gd name="connsiteY16" fmla="*/ 1121 h 10000"/>
                  <a:gd name="connsiteX17" fmla="*/ 9091 w 10000"/>
                  <a:gd name="connsiteY17" fmla="*/ 1319 h 10000"/>
                  <a:gd name="connsiteX18" fmla="*/ 9293 w 10000"/>
                  <a:gd name="connsiteY18" fmla="*/ 1582 h 10000"/>
                  <a:gd name="connsiteX19" fmla="*/ 9343 w 10000"/>
                  <a:gd name="connsiteY19" fmla="*/ 1802 h 10000"/>
                  <a:gd name="connsiteX20" fmla="*/ 9343 w 10000"/>
                  <a:gd name="connsiteY20" fmla="*/ 2418 h 10000"/>
                  <a:gd name="connsiteX21" fmla="*/ 9293 w 10000"/>
                  <a:gd name="connsiteY21" fmla="*/ 2703 h 10000"/>
                  <a:gd name="connsiteX22" fmla="*/ 9192 w 10000"/>
                  <a:gd name="connsiteY22" fmla="*/ 3385 h 10000"/>
                  <a:gd name="connsiteX23" fmla="*/ 9192 w 10000"/>
                  <a:gd name="connsiteY23" fmla="*/ 3451 h 10000"/>
                  <a:gd name="connsiteX24" fmla="*/ 9242 w 10000"/>
                  <a:gd name="connsiteY24" fmla="*/ 3451 h 10000"/>
                  <a:gd name="connsiteX25" fmla="*/ 9293 w 10000"/>
                  <a:gd name="connsiteY25" fmla="*/ 3385 h 10000"/>
                  <a:gd name="connsiteX26" fmla="*/ 9866 w 10000"/>
                  <a:gd name="connsiteY26" fmla="*/ 3516 h 10000"/>
                  <a:gd name="connsiteX27" fmla="*/ 9978 w 10000"/>
                  <a:gd name="connsiteY27" fmla="*/ 2615 h 10000"/>
                  <a:gd name="connsiteX28" fmla="*/ 10000 w 10000"/>
                  <a:gd name="connsiteY28" fmla="*/ 1802 h 10000"/>
                  <a:gd name="connsiteX29" fmla="*/ 10000 w 10000"/>
                  <a:gd name="connsiteY29" fmla="*/ 1033 h 10000"/>
                  <a:gd name="connsiteX30" fmla="*/ 9949 w 10000"/>
                  <a:gd name="connsiteY30" fmla="*/ 769 h 10000"/>
                  <a:gd name="connsiteX31" fmla="*/ 9848 w 10000"/>
                  <a:gd name="connsiteY31" fmla="*/ 549 h 10000"/>
                  <a:gd name="connsiteX32" fmla="*/ 9697 w 10000"/>
                  <a:gd name="connsiteY32" fmla="*/ 352 h 10000"/>
                  <a:gd name="connsiteX33" fmla="*/ 9545 w 10000"/>
                  <a:gd name="connsiteY33" fmla="*/ 220 h 10000"/>
                  <a:gd name="connsiteX34" fmla="*/ 9394 w 10000"/>
                  <a:gd name="connsiteY34" fmla="*/ 88 h 10000"/>
                  <a:gd name="connsiteX35" fmla="*/ 9091 w 10000"/>
                  <a:gd name="connsiteY35" fmla="*/ 0 h 10000"/>
                  <a:gd name="connsiteX36" fmla="*/ 8687 w 10000"/>
                  <a:gd name="connsiteY36" fmla="*/ 0 h 10000"/>
                  <a:gd name="connsiteX37" fmla="*/ 8333 w 10000"/>
                  <a:gd name="connsiteY37" fmla="*/ 154 h 10000"/>
                  <a:gd name="connsiteX38" fmla="*/ 8005 w 10000"/>
                  <a:gd name="connsiteY38" fmla="*/ 220 h 10000"/>
                  <a:gd name="connsiteX39" fmla="*/ 7348 w 10000"/>
                  <a:gd name="connsiteY39" fmla="*/ 637 h 10000"/>
                  <a:gd name="connsiteX40" fmla="*/ 6742 w 10000"/>
                  <a:gd name="connsiteY40" fmla="*/ 1033 h 10000"/>
                  <a:gd name="connsiteX41" fmla="*/ 6136 w 10000"/>
                  <a:gd name="connsiteY41" fmla="*/ 1516 h 10000"/>
                  <a:gd name="connsiteX42" fmla="*/ 5505 w 10000"/>
                  <a:gd name="connsiteY42" fmla="*/ 2066 h 10000"/>
                  <a:gd name="connsiteX43" fmla="*/ 4949 w 10000"/>
                  <a:gd name="connsiteY43" fmla="*/ 2615 h 10000"/>
                  <a:gd name="connsiteX44" fmla="*/ 4394 w 10000"/>
                  <a:gd name="connsiteY44" fmla="*/ 3187 h 10000"/>
                  <a:gd name="connsiteX45" fmla="*/ 3737 w 10000"/>
                  <a:gd name="connsiteY45" fmla="*/ 3934 h 10000"/>
                  <a:gd name="connsiteX46" fmla="*/ 3434 w 10000"/>
                  <a:gd name="connsiteY46" fmla="*/ 4286 h 10000"/>
                  <a:gd name="connsiteX47" fmla="*/ 2652 w 10000"/>
                  <a:gd name="connsiteY47" fmla="*/ 5231 h 10000"/>
                  <a:gd name="connsiteX48" fmla="*/ 2045 w 10000"/>
                  <a:gd name="connsiteY48" fmla="*/ 6132 h 10000"/>
                  <a:gd name="connsiteX49" fmla="*/ 1540 w 10000"/>
                  <a:gd name="connsiteY49" fmla="*/ 7033 h 10000"/>
                  <a:gd name="connsiteX50" fmla="*/ 1035 w 10000"/>
                  <a:gd name="connsiteY50" fmla="*/ 8000 h 10000"/>
                  <a:gd name="connsiteX51" fmla="*/ 530 w 10000"/>
                  <a:gd name="connsiteY51" fmla="*/ 8901 h 10000"/>
                  <a:gd name="connsiteX52" fmla="*/ 51 w 10000"/>
                  <a:gd name="connsiteY52" fmla="*/ 9846 h 10000"/>
                  <a:gd name="connsiteX53" fmla="*/ 0 w 10000"/>
                  <a:gd name="connsiteY53" fmla="*/ 10000 h 10000"/>
                  <a:gd name="connsiteX54" fmla="*/ 1793 w 10000"/>
                  <a:gd name="connsiteY54" fmla="*/ 6615 h 10000"/>
                  <a:gd name="connsiteX0" fmla="*/ 1793 w 10000"/>
                  <a:gd name="connsiteY0" fmla="*/ 6615 h 10000"/>
                  <a:gd name="connsiteX1" fmla="*/ 1894 w 10000"/>
                  <a:gd name="connsiteY1" fmla="*/ 6484 h 10000"/>
                  <a:gd name="connsiteX2" fmla="*/ 2348 w 10000"/>
                  <a:gd name="connsiteY2" fmla="*/ 5802 h 10000"/>
                  <a:gd name="connsiteX3" fmla="*/ 2904 w 10000"/>
                  <a:gd name="connsiteY3" fmla="*/ 5099 h 10000"/>
                  <a:gd name="connsiteX4" fmla="*/ 3434 w 10000"/>
                  <a:gd name="connsiteY4" fmla="*/ 4418 h 10000"/>
                  <a:gd name="connsiteX5" fmla="*/ 4040 w 10000"/>
                  <a:gd name="connsiteY5" fmla="*/ 3868 h 10000"/>
                  <a:gd name="connsiteX6" fmla="*/ 4293 w 10000"/>
                  <a:gd name="connsiteY6" fmla="*/ 3582 h 10000"/>
                  <a:gd name="connsiteX7" fmla="*/ 5051 w 10000"/>
                  <a:gd name="connsiteY7" fmla="*/ 2835 h 10000"/>
                  <a:gd name="connsiteX8" fmla="*/ 5884 w 10000"/>
                  <a:gd name="connsiteY8" fmla="*/ 2220 h 10000"/>
                  <a:gd name="connsiteX9" fmla="*/ 6692 w 10000"/>
                  <a:gd name="connsiteY9" fmla="*/ 1582 h 10000"/>
                  <a:gd name="connsiteX10" fmla="*/ 7045 w 10000"/>
                  <a:gd name="connsiteY10" fmla="*/ 1385 h 10000"/>
                  <a:gd name="connsiteX11" fmla="*/ 7449 w 10000"/>
                  <a:gd name="connsiteY11" fmla="*/ 1187 h 10000"/>
                  <a:gd name="connsiteX12" fmla="*/ 7854 w 10000"/>
                  <a:gd name="connsiteY12" fmla="*/ 1033 h 10000"/>
                  <a:gd name="connsiteX13" fmla="*/ 8232 w 10000"/>
                  <a:gd name="connsiteY13" fmla="*/ 967 h 10000"/>
                  <a:gd name="connsiteX14" fmla="*/ 8485 w 10000"/>
                  <a:gd name="connsiteY14" fmla="*/ 967 h 10000"/>
                  <a:gd name="connsiteX15" fmla="*/ 8687 w 10000"/>
                  <a:gd name="connsiteY15" fmla="*/ 1033 h 10000"/>
                  <a:gd name="connsiteX16" fmla="*/ 8889 w 10000"/>
                  <a:gd name="connsiteY16" fmla="*/ 1121 h 10000"/>
                  <a:gd name="connsiteX17" fmla="*/ 9091 w 10000"/>
                  <a:gd name="connsiteY17" fmla="*/ 1319 h 10000"/>
                  <a:gd name="connsiteX18" fmla="*/ 9293 w 10000"/>
                  <a:gd name="connsiteY18" fmla="*/ 1582 h 10000"/>
                  <a:gd name="connsiteX19" fmla="*/ 9343 w 10000"/>
                  <a:gd name="connsiteY19" fmla="*/ 1802 h 10000"/>
                  <a:gd name="connsiteX20" fmla="*/ 9343 w 10000"/>
                  <a:gd name="connsiteY20" fmla="*/ 2418 h 10000"/>
                  <a:gd name="connsiteX21" fmla="*/ 9293 w 10000"/>
                  <a:gd name="connsiteY21" fmla="*/ 2703 h 10000"/>
                  <a:gd name="connsiteX22" fmla="*/ 9192 w 10000"/>
                  <a:gd name="connsiteY22" fmla="*/ 3385 h 10000"/>
                  <a:gd name="connsiteX23" fmla="*/ 9192 w 10000"/>
                  <a:gd name="connsiteY23" fmla="*/ 3451 h 10000"/>
                  <a:gd name="connsiteX24" fmla="*/ 9242 w 10000"/>
                  <a:gd name="connsiteY24" fmla="*/ 3451 h 10000"/>
                  <a:gd name="connsiteX25" fmla="*/ 9293 w 10000"/>
                  <a:gd name="connsiteY25" fmla="*/ 3385 h 10000"/>
                  <a:gd name="connsiteX26" fmla="*/ 9866 w 10000"/>
                  <a:gd name="connsiteY26" fmla="*/ 3516 h 10000"/>
                  <a:gd name="connsiteX27" fmla="*/ 9978 w 10000"/>
                  <a:gd name="connsiteY27" fmla="*/ 2615 h 10000"/>
                  <a:gd name="connsiteX28" fmla="*/ 10000 w 10000"/>
                  <a:gd name="connsiteY28" fmla="*/ 1802 h 10000"/>
                  <a:gd name="connsiteX29" fmla="*/ 10000 w 10000"/>
                  <a:gd name="connsiteY29" fmla="*/ 1033 h 10000"/>
                  <a:gd name="connsiteX30" fmla="*/ 9949 w 10000"/>
                  <a:gd name="connsiteY30" fmla="*/ 769 h 10000"/>
                  <a:gd name="connsiteX31" fmla="*/ 9848 w 10000"/>
                  <a:gd name="connsiteY31" fmla="*/ 549 h 10000"/>
                  <a:gd name="connsiteX32" fmla="*/ 9697 w 10000"/>
                  <a:gd name="connsiteY32" fmla="*/ 352 h 10000"/>
                  <a:gd name="connsiteX33" fmla="*/ 9545 w 10000"/>
                  <a:gd name="connsiteY33" fmla="*/ 220 h 10000"/>
                  <a:gd name="connsiteX34" fmla="*/ 9394 w 10000"/>
                  <a:gd name="connsiteY34" fmla="*/ 88 h 10000"/>
                  <a:gd name="connsiteX35" fmla="*/ 9091 w 10000"/>
                  <a:gd name="connsiteY35" fmla="*/ 0 h 10000"/>
                  <a:gd name="connsiteX36" fmla="*/ 8687 w 10000"/>
                  <a:gd name="connsiteY36" fmla="*/ 0 h 10000"/>
                  <a:gd name="connsiteX37" fmla="*/ 8333 w 10000"/>
                  <a:gd name="connsiteY37" fmla="*/ 154 h 10000"/>
                  <a:gd name="connsiteX38" fmla="*/ 8005 w 10000"/>
                  <a:gd name="connsiteY38" fmla="*/ 220 h 10000"/>
                  <a:gd name="connsiteX39" fmla="*/ 7348 w 10000"/>
                  <a:gd name="connsiteY39" fmla="*/ 637 h 10000"/>
                  <a:gd name="connsiteX40" fmla="*/ 6742 w 10000"/>
                  <a:gd name="connsiteY40" fmla="*/ 1033 h 10000"/>
                  <a:gd name="connsiteX41" fmla="*/ 6136 w 10000"/>
                  <a:gd name="connsiteY41" fmla="*/ 1516 h 10000"/>
                  <a:gd name="connsiteX42" fmla="*/ 5505 w 10000"/>
                  <a:gd name="connsiteY42" fmla="*/ 2066 h 10000"/>
                  <a:gd name="connsiteX43" fmla="*/ 4949 w 10000"/>
                  <a:gd name="connsiteY43" fmla="*/ 2615 h 10000"/>
                  <a:gd name="connsiteX44" fmla="*/ 4394 w 10000"/>
                  <a:gd name="connsiteY44" fmla="*/ 3187 h 10000"/>
                  <a:gd name="connsiteX45" fmla="*/ 3737 w 10000"/>
                  <a:gd name="connsiteY45" fmla="*/ 3934 h 10000"/>
                  <a:gd name="connsiteX46" fmla="*/ 3434 w 10000"/>
                  <a:gd name="connsiteY46" fmla="*/ 4286 h 10000"/>
                  <a:gd name="connsiteX47" fmla="*/ 2652 w 10000"/>
                  <a:gd name="connsiteY47" fmla="*/ 5231 h 10000"/>
                  <a:gd name="connsiteX48" fmla="*/ 2045 w 10000"/>
                  <a:gd name="connsiteY48" fmla="*/ 6132 h 10000"/>
                  <a:gd name="connsiteX49" fmla="*/ 1540 w 10000"/>
                  <a:gd name="connsiteY49" fmla="*/ 7033 h 10000"/>
                  <a:gd name="connsiteX50" fmla="*/ 1035 w 10000"/>
                  <a:gd name="connsiteY50" fmla="*/ 8000 h 10000"/>
                  <a:gd name="connsiteX51" fmla="*/ 530 w 10000"/>
                  <a:gd name="connsiteY51" fmla="*/ 8901 h 10000"/>
                  <a:gd name="connsiteX52" fmla="*/ 51 w 10000"/>
                  <a:gd name="connsiteY52" fmla="*/ 9846 h 10000"/>
                  <a:gd name="connsiteX53" fmla="*/ 0 w 10000"/>
                  <a:gd name="connsiteY53" fmla="*/ 10000 h 10000"/>
                  <a:gd name="connsiteX54" fmla="*/ 1793 w 10000"/>
                  <a:gd name="connsiteY54" fmla="*/ 6615 h 10000"/>
                  <a:gd name="connsiteX0" fmla="*/ 1793 w 10000"/>
                  <a:gd name="connsiteY0" fmla="*/ 6615 h 10000"/>
                  <a:gd name="connsiteX1" fmla="*/ 1894 w 10000"/>
                  <a:gd name="connsiteY1" fmla="*/ 6484 h 10000"/>
                  <a:gd name="connsiteX2" fmla="*/ 2348 w 10000"/>
                  <a:gd name="connsiteY2" fmla="*/ 5802 h 10000"/>
                  <a:gd name="connsiteX3" fmla="*/ 2904 w 10000"/>
                  <a:gd name="connsiteY3" fmla="*/ 5099 h 10000"/>
                  <a:gd name="connsiteX4" fmla="*/ 3434 w 10000"/>
                  <a:gd name="connsiteY4" fmla="*/ 4418 h 10000"/>
                  <a:gd name="connsiteX5" fmla="*/ 4040 w 10000"/>
                  <a:gd name="connsiteY5" fmla="*/ 3868 h 10000"/>
                  <a:gd name="connsiteX6" fmla="*/ 4293 w 10000"/>
                  <a:gd name="connsiteY6" fmla="*/ 3582 h 10000"/>
                  <a:gd name="connsiteX7" fmla="*/ 5051 w 10000"/>
                  <a:gd name="connsiteY7" fmla="*/ 2835 h 10000"/>
                  <a:gd name="connsiteX8" fmla="*/ 5884 w 10000"/>
                  <a:gd name="connsiteY8" fmla="*/ 2220 h 10000"/>
                  <a:gd name="connsiteX9" fmla="*/ 6692 w 10000"/>
                  <a:gd name="connsiteY9" fmla="*/ 1582 h 10000"/>
                  <a:gd name="connsiteX10" fmla="*/ 7045 w 10000"/>
                  <a:gd name="connsiteY10" fmla="*/ 1385 h 10000"/>
                  <a:gd name="connsiteX11" fmla="*/ 7449 w 10000"/>
                  <a:gd name="connsiteY11" fmla="*/ 1187 h 10000"/>
                  <a:gd name="connsiteX12" fmla="*/ 7854 w 10000"/>
                  <a:gd name="connsiteY12" fmla="*/ 1033 h 10000"/>
                  <a:gd name="connsiteX13" fmla="*/ 8232 w 10000"/>
                  <a:gd name="connsiteY13" fmla="*/ 967 h 10000"/>
                  <a:gd name="connsiteX14" fmla="*/ 8485 w 10000"/>
                  <a:gd name="connsiteY14" fmla="*/ 967 h 10000"/>
                  <a:gd name="connsiteX15" fmla="*/ 8687 w 10000"/>
                  <a:gd name="connsiteY15" fmla="*/ 1033 h 10000"/>
                  <a:gd name="connsiteX16" fmla="*/ 8889 w 10000"/>
                  <a:gd name="connsiteY16" fmla="*/ 1121 h 10000"/>
                  <a:gd name="connsiteX17" fmla="*/ 9091 w 10000"/>
                  <a:gd name="connsiteY17" fmla="*/ 1319 h 10000"/>
                  <a:gd name="connsiteX18" fmla="*/ 9293 w 10000"/>
                  <a:gd name="connsiteY18" fmla="*/ 1582 h 10000"/>
                  <a:gd name="connsiteX19" fmla="*/ 9343 w 10000"/>
                  <a:gd name="connsiteY19" fmla="*/ 1802 h 10000"/>
                  <a:gd name="connsiteX20" fmla="*/ 9343 w 10000"/>
                  <a:gd name="connsiteY20" fmla="*/ 2418 h 10000"/>
                  <a:gd name="connsiteX21" fmla="*/ 9293 w 10000"/>
                  <a:gd name="connsiteY21" fmla="*/ 2703 h 10000"/>
                  <a:gd name="connsiteX22" fmla="*/ 9192 w 10000"/>
                  <a:gd name="connsiteY22" fmla="*/ 3385 h 10000"/>
                  <a:gd name="connsiteX23" fmla="*/ 9192 w 10000"/>
                  <a:gd name="connsiteY23" fmla="*/ 3451 h 10000"/>
                  <a:gd name="connsiteX24" fmla="*/ 9242 w 10000"/>
                  <a:gd name="connsiteY24" fmla="*/ 3451 h 10000"/>
                  <a:gd name="connsiteX25" fmla="*/ 9293 w 10000"/>
                  <a:gd name="connsiteY25" fmla="*/ 3385 h 10000"/>
                  <a:gd name="connsiteX26" fmla="*/ 9866 w 10000"/>
                  <a:gd name="connsiteY26" fmla="*/ 3516 h 10000"/>
                  <a:gd name="connsiteX27" fmla="*/ 9978 w 10000"/>
                  <a:gd name="connsiteY27" fmla="*/ 2615 h 10000"/>
                  <a:gd name="connsiteX28" fmla="*/ 10000 w 10000"/>
                  <a:gd name="connsiteY28" fmla="*/ 1860 h 10000"/>
                  <a:gd name="connsiteX29" fmla="*/ 10000 w 10000"/>
                  <a:gd name="connsiteY29" fmla="*/ 1033 h 10000"/>
                  <a:gd name="connsiteX30" fmla="*/ 9949 w 10000"/>
                  <a:gd name="connsiteY30" fmla="*/ 769 h 10000"/>
                  <a:gd name="connsiteX31" fmla="*/ 9848 w 10000"/>
                  <a:gd name="connsiteY31" fmla="*/ 549 h 10000"/>
                  <a:gd name="connsiteX32" fmla="*/ 9697 w 10000"/>
                  <a:gd name="connsiteY32" fmla="*/ 352 h 10000"/>
                  <a:gd name="connsiteX33" fmla="*/ 9545 w 10000"/>
                  <a:gd name="connsiteY33" fmla="*/ 220 h 10000"/>
                  <a:gd name="connsiteX34" fmla="*/ 9394 w 10000"/>
                  <a:gd name="connsiteY34" fmla="*/ 88 h 10000"/>
                  <a:gd name="connsiteX35" fmla="*/ 9091 w 10000"/>
                  <a:gd name="connsiteY35" fmla="*/ 0 h 10000"/>
                  <a:gd name="connsiteX36" fmla="*/ 8687 w 10000"/>
                  <a:gd name="connsiteY36" fmla="*/ 0 h 10000"/>
                  <a:gd name="connsiteX37" fmla="*/ 8333 w 10000"/>
                  <a:gd name="connsiteY37" fmla="*/ 154 h 10000"/>
                  <a:gd name="connsiteX38" fmla="*/ 8005 w 10000"/>
                  <a:gd name="connsiteY38" fmla="*/ 220 h 10000"/>
                  <a:gd name="connsiteX39" fmla="*/ 7348 w 10000"/>
                  <a:gd name="connsiteY39" fmla="*/ 637 h 10000"/>
                  <a:gd name="connsiteX40" fmla="*/ 6742 w 10000"/>
                  <a:gd name="connsiteY40" fmla="*/ 1033 h 10000"/>
                  <a:gd name="connsiteX41" fmla="*/ 6136 w 10000"/>
                  <a:gd name="connsiteY41" fmla="*/ 1516 h 10000"/>
                  <a:gd name="connsiteX42" fmla="*/ 5505 w 10000"/>
                  <a:gd name="connsiteY42" fmla="*/ 2066 h 10000"/>
                  <a:gd name="connsiteX43" fmla="*/ 4949 w 10000"/>
                  <a:gd name="connsiteY43" fmla="*/ 2615 h 10000"/>
                  <a:gd name="connsiteX44" fmla="*/ 4394 w 10000"/>
                  <a:gd name="connsiteY44" fmla="*/ 3187 h 10000"/>
                  <a:gd name="connsiteX45" fmla="*/ 3737 w 10000"/>
                  <a:gd name="connsiteY45" fmla="*/ 3934 h 10000"/>
                  <a:gd name="connsiteX46" fmla="*/ 3434 w 10000"/>
                  <a:gd name="connsiteY46" fmla="*/ 4286 h 10000"/>
                  <a:gd name="connsiteX47" fmla="*/ 2652 w 10000"/>
                  <a:gd name="connsiteY47" fmla="*/ 5231 h 10000"/>
                  <a:gd name="connsiteX48" fmla="*/ 2045 w 10000"/>
                  <a:gd name="connsiteY48" fmla="*/ 6132 h 10000"/>
                  <a:gd name="connsiteX49" fmla="*/ 1540 w 10000"/>
                  <a:gd name="connsiteY49" fmla="*/ 7033 h 10000"/>
                  <a:gd name="connsiteX50" fmla="*/ 1035 w 10000"/>
                  <a:gd name="connsiteY50" fmla="*/ 8000 h 10000"/>
                  <a:gd name="connsiteX51" fmla="*/ 530 w 10000"/>
                  <a:gd name="connsiteY51" fmla="*/ 8901 h 10000"/>
                  <a:gd name="connsiteX52" fmla="*/ 51 w 10000"/>
                  <a:gd name="connsiteY52" fmla="*/ 9846 h 10000"/>
                  <a:gd name="connsiteX53" fmla="*/ 0 w 10000"/>
                  <a:gd name="connsiteY53" fmla="*/ 10000 h 10000"/>
                  <a:gd name="connsiteX54" fmla="*/ 1793 w 10000"/>
                  <a:gd name="connsiteY54" fmla="*/ 6615 h 10000"/>
                  <a:gd name="connsiteX0" fmla="*/ 1793 w 10012"/>
                  <a:gd name="connsiteY0" fmla="*/ 6615 h 10000"/>
                  <a:gd name="connsiteX1" fmla="*/ 1894 w 10012"/>
                  <a:gd name="connsiteY1" fmla="*/ 6484 h 10000"/>
                  <a:gd name="connsiteX2" fmla="*/ 2348 w 10012"/>
                  <a:gd name="connsiteY2" fmla="*/ 5802 h 10000"/>
                  <a:gd name="connsiteX3" fmla="*/ 2904 w 10012"/>
                  <a:gd name="connsiteY3" fmla="*/ 5099 h 10000"/>
                  <a:gd name="connsiteX4" fmla="*/ 3434 w 10012"/>
                  <a:gd name="connsiteY4" fmla="*/ 4418 h 10000"/>
                  <a:gd name="connsiteX5" fmla="*/ 4040 w 10012"/>
                  <a:gd name="connsiteY5" fmla="*/ 3868 h 10000"/>
                  <a:gd name="connsiteX6" fmla="*/ 4293 w 10012"/>
                  <a:gd name="connsiteY6" fmla="*/ 3582 h 10000"/>
                  <a:gd name="connsiteX7" fmla="*/ 5051 w 10012"/>
                  <a:gd name="connsiteY7" fmla="*/ 2835 h 10000"/>
                  <a:gd name="connsiteX8" fmla="*/ 5884 w 10012"/>
                  <a:gd name="connsiteY8" fmla="*/ 2220 h 10000"/>
                  <a:gd name="connsiteX9" fmla="*/ 6692 w 10012"/>
                  <a:gd name="connsiteY9" fmla="*/ 1582 h 10000"/>
                  <a:gd name="connsiteX10" fmla="*/ 7045 w 10012"/>
                  <a:gd name="connsiteY10" fmla="*/ 1385 h 10000"/>
                  <a:gd name="connsiteX11" fmla="*/ 7449 w 10012"/>
                  <a:gd name="connsiteY11" fmla="*/ 1187 h 10000"/>
                  <a:gd name="connsiteX12" fmla="*/ 7854 w 10012"/>
                  <a:gd name="connsiteY12" fmla="*/ 1033 h 10000"/>
                  <a:gd name="connsiteX13" fmla="*/ 8232 w 10012"/>
                  <a:gd name="connsiteY13" fmla="*/ 967 h 10000"/>
                  <a:gd name="connsiteX14" fmla="*/ 8485 w 10012"/>
                  <a:gd name="connsiteY14" fmla="*/ 967 h 10000"/>
                  <a:gd name="connsiteX15" fmla="*/ 8687 w 10012"/>
                  <a:gd name="connsiteY15" fmla="*/ 1033 h 10000"/>
                  <a:gd name="connsiteX16" fmla="*/ 8889 w 10012"/>
                  <a:gd name="connsiteY16" fmla="*/ 1121 h 10000"/>
                  <a:gd name="connsiteX17" fmla="*/ 9091 w 10012"/>
                  <a:gd name="connsiteY17" fmla="*/ 1319 h 10000"/>
                  <a:gd name="connsiteX18" fmla="*/ 9293 w 10012"/>
                  <a:gd name="connsiteY18" fmla="*/ 1582 h 10000"/>
                  <a:gd name="connsiteX19" fmla="*/ 9343 w 10012"/>
                  <a:gd name="connsiteY19" fmla="*/ 1802 h 10000"/>
                  <a:gd name="connsiteX20" fmla="*/ 9343 w 10012"/>
                  <a:gd name="connsiteY20" fmla="*/ 2418 h 10000"/>
                  <a:gd name="connsiteX21" fmla="*/ 9293 w 10012"/>
                  <a:gd name="connsiteY21" fmla="*/ 2703 h 10000"/>
                  <a:gd name="connsiteX22" fmla="*/ 9192 w 10012"/>
                  <a:gd name="connsiteY22" fmla="*/ 3385 h 10000"/>
                  <a:gd name="connsiteX23" fmla="*/ 9192 w 10012"/>
                  <a:gd name="connsiteY23" fmla="*/ 3451 h 10000"/>
                  <a:gd name="connsiteX24" fmla="*/ 9242 w 10012"/>
                  <a:gd name="connsiteY24" fmla="*/ 3451 h 10000"/>
                  <a:gd name="connsiteX25" fmla="*/ 9293 w 10012"/>
                  <a:gd name="connsiteY25" fmla="*/ 3385 h 10000"/>
                  <a:gd name="connsiteX26" fmla="*/ 9866 w 10012"/>
                  <a:gd name="connsiteY26" fmla="*/ 3516 h 10000"/>
                  <a:gd name="connsiteX27" fmla="*/ 9978 w 10012"/>
                  <a:gd name="connsiteY27" fmla="*/ 2615 h 10000"/>
                  <a:gd name="connsiteX28" fmla="*/ 10000 w 10012"/>
                  <a:gd name="connsiteY28" fmla="*/ 1860 h 10000"/>
                  <a:gd name="connsiteX29" fmla="*/ 10000 w 10012"/>
                  <a:gd name="connsiteY29" fmla="*/ 1033 h 10000"/>
                  <a:gd name="connsiteX30" fmla="*/ 9949 w 10012"/>
                  <a:gd name="connsiteY30" fmla="*/ 769 h 10000"/>
                  <a:gd name="connsiteX31" fmla="*/ 9848 w 10012"/>
                  <a:gd name="connsiteY31" fmla="*/ 549 h 10000"/>
                  <a:gd name="connsiteX32" fmla="*/ 9697 w 10012"/>
                  <a:gd name="connsiteY32" fmla="*/ 352 h 10000"/>
                  <a:gd name="connsiteX33" fmla="*/ 9545 w 10012"/>
                  <a:gd name="connsiteY33" fmla="*/ 220 h 10000"/>
                  <a:gd name="connsiteX34" fmla="*/ 9394 w 10012"/>
                  <a:gd name="connsiteY34" fmla="*/ 88 h 10000"/>
                  <a:gd name="connsiteX35" fmla="*/ 9091 w 10012"/>
                  <a:gd name="connsiteY35" fmla="*/ 0 h 10000"/>
                  <a:gd name="connsiteX36" fmla="*/ 8687 w 10012"/>
                  <a:gd name="connsiteY36" fmla="*/ 0 h 10000"/>
                  <a:gd name="connsiteX37" fmla="*/ 8333 w 10012"/>
                  <a:gd name="connsiteY37" fmla="*/ 154 h 10000"/>
                  <a:gd name="connsiteX38" fmla="*/ 8005 w 10012"/>
                  <a:gd name="connsiteY38" fmla="*/ 220 h 10000"/>
                  <a:gd name="connsiteX39" fmla="*/ 7348 w 10012"/>
                  <a:gd name="connsiteY39" fmla="*/ 637 h 10000"/>
                  <a:gd name="connsiteX40" fmla="*/ 6742 w 10012"/>
                  <a:gd name="connsiteY40" fmla="*/ 1033 h 10000"/>
                  <a:gd name="connsiteX41" fmla="*/ 6136 w 10012"/>
                  <a:gd name="connsiteY41" fmla="*/ 1516 h 10000"/>
                  <a:gd name="connsiteX42" fmla="*/ 5505 w 10012"/>
                  <a:gd name="connsiteY42" fmla="*/ 2066 h 10000"/>
                  <a:gd name="connsiteX43" fmla="*/ 4949 w 10012"/>
                  <a:gd name="connsiteY43" fmla="*/ 2615 h 10000"/>
                  <a:gd name="connsiteX44" fmla="*/ 4394 w 10012"/>
                  <a:gd name="connsiteY44" fmla="*/ 3187 h 10000"/>
                  <a:gd name="connsiteX45" fmla="*/ 3737 w 10012"/>
                  <a:gd name="connsiteY45" fmla="*/ 3934 h 10000"/>
                  <a:gd name="connsiteX46" fmla="*/ 3434 w 10012"/>
                  <a:gd name="connsiteY46" fmla="*/ 4286 h 10000"/>
                  <a:gd name="connsiteX47" fmla="*/ 2652 w 10012"/>
                  <a:gd name="connsiteY47" fmla="*/ 5231 h 10000"/>
                  <a:gd name="connsiteX48" fmla="*/ 2045 w 10012"/>
                  <a:gd name="connsiteY48" fmla="*/ 6132 h 10000"/>
                  <a:gd name="connsiteX49" fmla="*/ 1540 w 10012"/>
                  <a:gd name="connsiteY49" fmla="*/ 7033 h 10000"/>
                  <a:gd name="connsiteX50" fmla="*/ 1035 w 10012"/>
                  <a:gd name="connsiteY50" fmla="*/ 8000 h 10000"/>
                  <a:gd name="connsiteX51" fmla="*/ 530 w 10012"/>
                  <a:gd name="connsiteY51" fmla="*/ 8901 h 10000"/>
                  <a:gd name="connsiteX52" fmla="*/ 51 w 10012"/>
                  <a:gd name="connsiteY52" fmla="*/ 9846 h 10000"/>
                  <a:gd name="connsiteX53" fmla="*/ 0 w 10012"/>
                  <a:gd name="connsiteY53" fmla="*/ 10000 h 10000"/>
                  <a:gd name="connsiteX54" fmla="*/ 1793 w 10012"/>
                  <a:gd name="connsiteY54" fmla="*/ 6615 h 10000"/>
                  <a:gd name="connsiteX0" fmla="*/ 1793 w 10012"/>
                  <a:gd name="connsiteY0" fmla="*/ 6615 h 10000"/>
                  <a:gd name="connsiteX1" fmla="*/ 1894 w 10012"/>
                  <a:gd name="connsiteY1" fmla="*/ 6484 h 10000"/>
                  <a:gd name="connsiteX2" fmla="*/ 2348 w 10012"/>
                  <a:gd name="connsiteY2" fmla="*/ 5802 h 10000"/>
                  <a:gd name="connsiteX3" fmla="*/ 2904 w 10012"/>
                  <a:gd name="connsiteY3" fmla="*/ 5099 h 10000"/>
                  <a:gd name="connsiteX4" fmla="*/ 3434 w 10012"/>
                  <a:gd name="connsiteY4" fmla="*/ 4418 h 10000"/>
                  <a:gd name="connsiteX5" fmla="*/ 4040 w 10012"/>
                  <a:gd name="connsiteY5" fmla="*/ 3868 h 10000"/>
                  <a:gd name="connsiteX6" fmla="*/ 4293 w 10012"/>
                  <a:gd name="connsiteY6" fmla="*/ 3582 h 10000"/>
                  <a:gd name="connsiteX7" fmla="*/ 5051 w 10012"/>
                  <a:gd name="connsiteY7" fmla="*/ 2835 h 10000"/>
                  <a:gd name="connsiteX8" fmla="*/ 5884 w 10012"/>
                  <a:gd name="connsiteY8" fmla="*/ 2220 h 10000"/>
                  <a:gd name="connsiteX9" fmla="*/ 6692 w 10012"/>
                  <a:gd name="connsiteY9" fmla="*/ 1582 h 10000"/>
                  <a:gd name="connsiteX10" fmla="*/ 7045 w 10012"/>
                  <a:gd name="connsiteY10" fmla="*/ 1385 h 10000"/>
                  <a:gd name="connsiteX11" fmla="*/ 7449 w 10012"/>
                  <a:gd name="connsiteY11" fmla="*/ 1187 h 10000"/>
                  <a:gd name="connsiteX12" fmla="*/ 7854 w 10012"/>
                  <a:gd name="connsiteY12" fmla="*/ 1033 h 10000"/>
                  <a:gd name="connsiteX13" fmla="*/ 8232 w 10012"/>
                  <a:gd name="connsiteY13" fmla="*/ 967 h 10000"/>
                  <a:gd name="connsiteX14" fmla="*/ 8485 w 10012"/>
                  <a:gd name="connsiteY14" fmla="*/ 967 h 10000"/>
                  <a:gd name="connsiteX15" fmla="*/ 8687 w 10012"/>
                  <a:gd name="connsiteY15" fmla="*/ 1033 h 10000"/>
                  <a:gd name="connsiteX16" fmla="*/ 8889 w 10012"/>
                  <a:gd name="connsiteY16" fmla="*/ 1121 h 10000"/>
                  <a:gd name="connsiteX17" fmla="*/ 9091 w 10012"/>
                  <a:gd name="connsiteY17" fmla="*/ 1319 h 10000"/>
                  <a:gd name="connsiteX18" fmla="*/ 9293 w 10012"/>
                  <a:gd name="connsiteY18" fmla="*/ 1582 h 10000"/>
                  <a:gd name="connsiteX19" fmla="*/ 9343 w 10012"/>
                  <a:gd name="connsiteY19" fmla="*/ 1802 h 10000"/>
                  <a:gd name="connsiteX20" fmla="*/ 9343 w 10012"/>
                  <a:gd name="connsiteY20" fmla="*/ 2418 h 10000"/>
                  <a:gd name="connsiteX21" fmla="*/ 9293 w 10012"/>
                  <a:gd name="connsiteY21" fmla="*/ 2703 h 10000"/>
                  <a:gd name="connsiteX22" fmla="*/ 9192 w 10012"/>
                  <a:gd name="connsiteY22" fmla="*/ 3385 h 10000"/>
                  <a:gd name="connsiteX23" fmla="*/ 9192 w 10012"/>
                  <a:gd name="connsiteY23" fmla="*/ 3451 h 10000"/>
                  <a:gd name="connsiteX24" fmla="*/ 9242 w 10012"/>
                  <a:gd name="connsiteY24" fmla="*/ 3451 h 10000"/>
                  <a:gd name="connsiteX25" fmla="*/ 9293 w 10012"/>
                  <a:gd name="connsiteY25" fmla="*/ 3385 h 10000"/>
                  <a:gd name="connsiteX26" fmla="*/ 9866 w 10012"/>
                  <a:gd name="connsiteY26" fmla="*/ 3516 h 10000"/>
                  <a:gd name="connsiteX27" fmla="*/ 9978 w 10012"/>
                  <a:gd name="connsiteY27" fmla="*/ 2615 h 10000"/>
                  <a:gd name="connsiteX28" fmla="*/ 10000 w 10012"/>
                  <a:gd name="connsiteY28" fmla="*/ 1860 h 10000"/>
                  <a:gd name="connsiteX29" fmla="*/ 10000 w 10012"/>
                  <a:gd name="connsiteY29" fmla="*/ 1033 h 10000"/>
                  <a:gd name="connsiteX30" fmla="*/ 9949 w 10012"/>
                  <a:gd name="connsiteY30" fmla="*/ 769 h 10000"/>
                  <a:gd name="connsiteX31" fmla="*/ 9848 w 10012"/>
                  <a:gd name="connsiteY31" fmla="*/ 549 h 10000"/>
                  <a:gd name="connsiteX32" fmla="*/ 9697 w 10012"/>
                  <a:gd name="connsiteY32" fmla="*/ 352 h 10000"/>
                  <a:gd name="connsiteX33" fmla="*/ 9545 w 10012"/>
                  <a:gd name="connsiteY33" fmla="*/ 220 h 10000"/>
                  <a:gd name="connsiteX34" fmla="*/ 9394 w 10012"/>
                  <a:gd name="connsiteY34" fmla="*/ 88 h 10000"/>
                  <a:gd name="connsiteX35" fmla="*/ 9091 w 10012"/>
                  <a:gd name="connsiteY35" fmla="*/ 0 h 10000"/>
                  <a:gd name="connsiteX36" fmla="*/ 8687 w 10012"/>
                  <a:gd name="connsiteY36" fmla="*/ 0 h 10000"/>
                  <a:gd name="connsiteX37" fmla="*/ 8333 w 10012"/>
                  <a:gd name="connsiteY37" fmla="*/ 154 h 10000"/>
                  <a:gd name="connsiteX38" fmla="*/ 8005 w 10012"/>
                  <a:gd name="connsiteY38" fmla="*/ 220 h 10000"/>
                  <a:gd name="connsiteX39" fmla="*/ 7348 w 10012"/>
                  <a:gd name="connsiteY39" fmla="*/ 637 h 10000"/>
                  <a:gd name="connsiteX40" fmla="*/ 6742 w 10012"/>
                  <a:gd name="connsiteY40" fmla="*/ 1033 h 10000"/>
                  <a:gd name="connsiteX41" fmla="*/ 6136 w 10012"/>
                  <a:gd name="connsiteY41" fmla="*/ 1516 h 10000"/>
                  <a:gd name="connsiteX42" fmla="*/ 5505 w 10012"/>
                  <a:gd name="connsiteY42" fmla="*/ 2066 h 10000"/>
                  <a:gd name="connsiteX43" fmla="*/ 4949 w 10012"/>
                  <a:gd name="connsiteY43" fmla="*/ 2615 h 10000"/>
                  <a:gd name="connsiteX44" fmla="*/ 4394 w 10012"/>
                  <a:gd name="connsiteY44" fmla="*/ 3187 h 10000"/>
                  <a:gd name="connsiteX45" fmla="*/ 3737 w 10012"/>
                  <a:gd name="connsiteY45" fmla="*/ 3934 h 10000"/>
                  <a:gd name="connsiteX46" fmla="*/ 3434 w 10012"/>
                  <a:gd name="connsiteY46" fmla="*/ 4286 h 10000"/>
                  <a:gd name="connsiteX47" fmla="*/ 2652 w 10012"/>
                  <a:gd name="connsiteY47" fmla="*/ 5231 h 10000"/>
                  <a:gd name="connsiteX48" fmla="*/ 2045 w 10012"/>
                  <a:gd name="connsiteY48" fmla="*/ 6132 h 10000"/>
                  <a:gd name="connsiteX49" fmla="*/ 1540 w 10012"/>
                  <a:gd name="connsiteY49" fmla="*/ 7033 h 10000"/>
                  <a:gd name="connsiteX50" fmla="*/ 1035 w 10012"/>
                  <a:gd name="connsiteY50" fmla="*/ 8000 h 10000"/>
                  <a:gd name="connsiteX51" fmla="*/ 530 w 10012"/>
                  <a:gd name="connsiteY51" fmla="*/ 8901 h 10000"/>
                  <a:gd name="connsiteX52" fmla="*/ 51 w 10012"/>
                  <a:gd name="connsiteY52" fmla="*/ 9846 h 10000"/>
                  <a:gd name="connsiteX53" fmla="*/ 0 w 10012"/>
                  <a:gd name="connsiteY53" fmla="*/ 10000 h 10000"/>
                  <a:gd name="connsiteX54" fmla="*/ 1793 w 10012"/>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192 w 10051"/>
                  <a:gd name="connsiteY23" fmla="*/ 3451 h 10000"/>
                  <a:gd name="connsiteX24" fmla="*/ 9242 w 10051"/>
                  <a:gd name="connsiteY24" fmla="*/ 3451 h 10000"/>
                  <a:gd name="connsiteX25" fmla="*/ 9293 w 10051"/>
                  <a:gd name="connsiteY25" fmla="*/ 3385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192 w 10051"/>
                  <a:gd name="connsiteY23" fmla="*/ 3451 h 10000"/>
                  <a:gd name="connsiteX24" fmla="*/ 9242 w 10051"/>
                  <a:gd name="connsiteY24" fmla="*/ 3451 h 10000"/>
                  <a:gd name="connsiteX25" fmla="*/ 9650 w 10051"/>
                  <a:gd name="connsiteY25" fmla="*/ 3154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192 w 10051"/>
                  <a:gd name="connsiteY23" fmla="*/ 3451 h 10000"/>
                  <a:gd name="connsiteX24" fmla="*/ 9387 w 10051"/>
                  <a:gd name="connsiteY24" fmla="*/ 3182 h 10000"/>
                  <a:gd name="connsiteX25" fmla="*/ 9650 w 10051"/>
                  <a:gd name="connsiteY25" fmla="*/ 3154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298 w 10051"/>
                  <a:gd name="connsiteY23" fmla="*/ 3259 h 10000"/>
                  <a:gd name="connsiteX24" fmla="*/ 9387 w 10051"/>
                  <a:gd name="connsiteY24" fmla="*/ 3182 h 10000"/>
                  <a:gd name="connsiteX25" fmla="*/ 9650 w 10051"/>
                  <a:gd name="connsiteY25" fmla="*/ 3154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298 w 10051"/>
                  <a:gd name="connsiteY23" fmla="*/ 3259 h 10000"/>
                  <a:gd name="connsiteX24" fmla="*/ 9387 w 10051"/>
                  <a:gd name="connsiteY24" fmla="*/ 3182 h 10000"/>
                  <a:gd name="connsiteX25" fmla="*/ 9737 w 10051"/>
                  <a:gd name="connsiteY25" fmla="*/ 3308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298 w 10051"/>
                  <a:gd name="connsiteY23" fmla="*/ 3259 h 10000"/>
                  <a:gd name="connsiteX24" fmla="*/ 9571 w 10051"/>
                  <a:gd name="connsiteY24" fmla="*/ 3240 h 10000"/>
                  <a:gd name="connsiteX25" fmla="*/ 9737 w 10051"/>
                  <a:gd name="connsiteY25" fmla="*/ 3308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375 w 10051"/>
                  <a:gd name="connsiteY23" fmla="*/ 3240 h 10000"/>
                  <a:gd name="connsiteX24" fmla="*/ 9571 w 10051"/>
                  <a:gd name="connsiteY24" fmla="*/ 3240 h 10000"/>
                  <a:gd name="connsiteX25" fmla="*/ 9737 w 10051"/>
                  <a:gd name="connsiteY25" fmla="*/ 3308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375 w 10051"/>
                  <a:gd name="connsiteY23" fmla="*/ 3240 h 10000"/>
                  <a:gd name="connsiteX24" fmla="*/ 9571 w 10051"/>
                  <a:gd name="connsiteY24" fmla="*/ 3240 h 10000"/>
                  <a:gd name="connsiteX25" fmla="*/ 9737 w 10051"/>
                  <a:gd name="connsiteY25" fmla="*/ 3308 h 10000"/>
                  <a:gd name="connsiteX26" fmla="*/ 9885 w 10051"/>
                  <a:gd name="connsiteY26" fmla="*/ 3651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375 w 10051"/>
                  <a:gd name="connsiteY23" fmla="*/ 3240 h 10000"/>
                  <a:gd name="connsiteX24" fmla="*/ 9571 w 10051"/>
                  <a:gd name="connsiteY24" fmla="*/ 3240 h 10000"/>
                  <a:gd name="connsiteX25" fmla="*/ 9737 w 10051"/>
                  <a:gd name="connsiteY25" fmla="*/ 3308 h 10000"/>
                  <a:gd name="connsiteX26" fmla="*/ 9885 w 10051"/>
                  <a:gd name="connsiteY26" fmla="*/ 3651 h 10000"/>
                  <a:gd name="connsiteX27" fmla="*/ 10007 w 10051"/>
                  <a:gd name="connsiteY27" fmla="*/ 2634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51" h="10000">
                    <a:moveTo>
                      <a:pt x="1793" y="6615"/>
                    </a:moveTo>
                    <a:lnTo>
                      <a:pt x="1894" y="6484"/>
                    </a:lnTo>
                    <a:lnTo>
                      <a:pt x="2348" y="5802"/>
                    </a:lnTo>
                    <a:lnTo>
                      <a:pt x="2904" y="5099"/>
                    </a:lnTo>
                    <a:lnTo>
                      <a:pt x="3434" y="4418"/>
                    </a:lnTo>
                    <a:lnTo>
                      <a:pt x="4040" y="3868"/>
                    </a:lnTo>
                    <a:lnTo>
                      <a:pt x="4293" y="3582"/>
                    </a:lnTo>
                    <a:lnTo>
                      <a:pt x="5051" y="2835"/>
                    </a:lnTo>
                    <a:lnTo>
                      <a:pt x="5884" y="2220"/>
                    </a:lnTo>
                    <a:lnTo>
                      <a:pt x="6692" y="1582"/>
                    </a:lnTo>
                    <a:lnTo>
                      <a:pt x="7045" y="1385"/>
                    </a:lnTo>
                    <a:lnTo>
                      <a:pt x="7449" y="1187"/>
                    </a:lnTo>
                    <a:lnTo>
                      <a:pt x="7854" y="1033"/>
                    </a:lnTo>
                    <a:lnTo>
                      <a:pt x="8232" y="967"/>
                    </a:lnTo>
                    <a:lnTo>
                      <a:pt x="8485" y="967"/>
                    </a:lnTo>
                    <a:lnTo>
                      <a:pt x="8687" y="1033"/>
                    </a:lnTo>
                    <a:lnTo>
                      <a:pt x="8889" y="1121"/>
                    </a:lnTo>
                    <a:lnTo>
                      <a:pt x="9091" y="1319"/>
                    </a:lnTo>
                    <a:cubicBezTo>
                      <a:pt x="9158" y="1407"/>
                      <a:pt x="9226" y="1494"/>
                      <a:pt x="9293" y="1582"/>
                    </a:cubicBezTo>
                    <a:cubicBezTo>
                      <a:pt x="9310" y="1655"/>
                      <a:pt x="9326" y="1729"/>
                      <a:pt x="9343" y="1802"/>
                    </a:cubicBezTo>
                    <a:lnTo>
                      <a:pt x="9343" y="2418"/>
                    </a:lnTo>
                    <a:cubicBezTo>
                      <a:pt x="9326" y="2513"/>
                      <a:pt x="9310" y="2608"/>
                      <a:pt x="9293" y="2703"/>
                    </a:cubicBezTo>
                    <a:cubicBezTo>
                      <a:pt x="9259" y="2930"/>
                      <a:pt x="9226" y="3158"/>
                      <a:pt x="9192" y="3385"/>
                    </a:cubicBezTo>
                    <a:cubicBezTo>
                      <a:pt x="9227" y="3343"/>
                      <a:pt x="9340" y="3282"/>
                      <a:pt x="9375" y="3240"/>
                    </a:cubicBezTo>
                    <a:lnTo>
                      <a:pt x="9571" y="3240"/>
                    </a:lnTo>
                    <a:lnTo>
                      <a:pt x="9737" y="3308"/>
                    </a:lnTo>
                    <a:lnTo>
                      <a:pt x="9885" y="3651"/>
                    </a:lnTo>
                    <a:cubicBezTo>
                      <a:pt x="9935" y="3402"/>
                      <a:pt x="9957" y="2883"/>
                      <a:pt x="10007" y="2634"/>
                    </a:cubicBezTo>
                    <a:cubicBezTo>
                      <a:pt x="10014" y="2229"/>
                      <a:pt x="10051" y="2208"/>
                      <a:pt x="10039" y="1764"/>
                    </a:cubicBezTo>
                    <a:cubicBezTo>
                      <a:pt x="10026" y="1520"/>
                      <a:pt x="10013" y="1277"/>
                      <a:pt x="10000" y="1033"/>
                    </a:cubicBezTo>
                    <a:lnTo>
                      <a:pt x="9949" y="769"/>
                    </a:lnTo>
                    <a:cubicBezTo>
                      <a:pt x="9915" y="696"/>
                      <a:pt x="9882" y="622"/>
                      <a:pt x="9848" y="549"/>
                    </a:cubicBezTo>
                    <a:cubicBezTo>
                      <a:pt x="9798" y="483"/>
                      <a:pt x="9747" y="418"/>
                      <a:pt x="9697" y="352"/>
                    </a:cubicBezTo>
                    <a:lnTo>
                      <a:pt x="9545" y="220"/>
                    </a:lnTo>
                    <a:lnTo>
                      <a:pt x="9394" y="88"/>
                    </a:lnTo>
                    <a:lnTo>
                      <a:pt x="9091" y="0"/>
                    </a:lnTo>
                    <a:lnTo>
                      <a:pt x="8687" y="0"/>
                    </a:lnTo>
                    <a:lnTo>
                      <a:pt x="8333" y="154"/>
                    </a:lnTo>
                    <a:lnTo>
                      <a:pt x="8005" y="220"/>
                    </a:lnTo>
                    <a:lnTo>
                      <a:pt x="7348" y="637"/>
                    </a:lnTo>
                    <a:lnTo>
                      <a:pt x="6742" y="1033"/>
                    </a:lnTo>
                    <a:lnTo>
                      <a:pt x="6136" y="1516"/>
                    </a:lnTo>
                    <a:lnTo>
                      <a:pt x="5505" y="2066"/>
                    </a:lnTo>
                    <a:lnTo>
                      <a:pt x="4949" y="2615"/>
                    </a:lnTo>
                    <a:lnTo>
                      <a:pt x="4394" y="3187"/>
                    </a:lnTo>
                    <a:lnTo>
                      <a:pt x="3737" y="3934"/>
                    </a:lnTo>
                    <a:lnTo>
                      <a:pt x="3434" y="4286"/>
                    </a:lnTo>
                    <a:lnTo>
                      <a:pt x="2652" y="5231"/>
                    </a:lnTo>
                    <a:lnTo>
                      <a:pt x="2045" y="6132"/>
                    </a:lnTo>
                    <a:lnTo>
                      <a:pt x="1540" y="7033"/>
                    </a:lnTo>
                    <a:lnTo>
                      <a:pt x="1035" y="8000"/>
                    </a:lnTo>
                    <a:lnTo>
                      <a:pt x="530" y="8901"/>
                    </a:lnTo>
                    <a:lnTo>
                      <a:pt x="51" y="9846"/>
                    </a:lnTo>
                    <a:cubicBezTo>
                      <a:pt x="34" y="9897"/>
                      <a:pt x="17" y="9949"/>
                      <a:pt x="0" y="10000"/>
                    </a:cubicBezTo>
                    <a:lnTo>
                      <a:pt x="1793" y="6615"/>
                    </a:lnTo>
                    <a:close/>
                  </a:path>
                </a:pathLst>
              </a:custGeom>
              <a:gradFill rotWithShape="0">
                <a:gsLst>
                  <a:gs pos="0">
                    <a:sysClr val="window" lastClr="FFFFFF"/>
                  </a:gs>
                  <a:gs pos="100000">
                    <a:srgbClr val="3B3B3B"/>
                  </a:gs>
                </a:gsLst>
                <a:lin ang="189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nvGrpSpPr>
              <p:cNvPr id="6" name="Group 56"/>
              <p:cNvGrpSpPr/>
              <p:nvPr/>
            </p:nvGrpSpPr>
            <p:grpSpPr>
              <a:xfrm>
                <a:off x="4470765" y="2804390"/>
                <a:ext cx="4530093" cy="2953828"/>
                <a:chOff x="2442515" y="2721265"/>
                <a:chExt cx="4530093" cy="2953828"/>
              </a:xfrm>
            </p:grpSpPr>
            <p:sp>
              <p:nvSpPr>
                <p:cNvPr id="65" name="Freeform 1040"/>
                <p:cNvSpPr>
                  <a:spLocks/>
                </p:cNvSpPr>
                <p:nvPr/>
              </p:nvSpPr>
              <p:spPr bwMode="auto">
                <a:xfrm>
                  <a:off x="2442515" y="3579526"/>
                  <a:ext cx="4334802" cy="1944486"/>
                </a:xfrm>
                <a:custGeom>
                  <a:avLst/>
                  <a:gdLst>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842 w 10000"/>
                    <a:gd name="connsiteY24" fmla="*/ 6564 h 10000"/>
                    <a:gd name="connsiteX25" fmla="*/ 792 w 10000"/>
                    <a:gd name="connsiteY25" fmla="*/ 6564 h 10000"/>
                    <a:gd name="connsiteX26" fmla="*/ 536 w 10000"/>
                    <a:gd name="connsiteY26" fmla="*/ 6418 h 10000"/>
                    <a:gd name="connsiteX27" fmla="*/ 248 w 10000"/>
                    <a:gd name="connsiteY27" fmla="*/ 7115 h 10000"/>
                    <a:gd name="connsiteX28" fmla="*/ 99 w 10000"/>
                    <a:gd name="connsiteY28" fmla="*/ 7797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842 w 10000"/>
                    <a:gd name="connsiteY24" fmla="*/ 6564 h 10000"/>
                    <a:gd name="connsiteX25" fmla="*/ 858 w 10000"/>
                    <a:gd name="connsiteY25" fmla="*/ 6102 h 10000"/>
                    <a:gd name="connsiteX26" fmla="*/ 536 w 10000"/>
                    <a:gd name="connsiteY26" fmla="*/ 6418 h 10000"/>
                    <a:gd name="connsiteX27" fmla="*/ 248 w 10000"/>
                    <a:gd name="connsiteY27" fmla="*/ 7115 h 10000"/>
                    <a:gd name="connsiteX28" fmla="*/ 99 w 10000"/>
                    <a:gd name="connsiteY28" fmla="*/ 7797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858 w 10000"/>
                    <a:gd name="connsiteY25" fmla="*/ 6102 h 10000"/>
                    <a:gd name="connsiteX26" fmla="*/ 536 w 10000"/>
                    <a:gd name="connsiteY26" fmla="*/ 6418 h 10000"/>
                    <a:gd name="connsiteX27" fmla="*/ 248 w 10000"/>
                    <a:gd name="connsiteY27" fmla="*/ 7115 h 10000"/>
                    <a:gd name="connsiteX28" fmla="*/ 99 w 10000"/>
                    <a:gd name="connsiteY28" fmla="*/ 7797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858 w 10000"/>
                    <a:gd name="connsiteY25" fmla="*/ 6102 h 10000"/>
                    <a:gd name="connsiteX26" fmla="*/ 536 w 10000"/>
                    <a:gd name="connsiteY26" fmla="*/ 6418 h 10000"/>
                    <a:gd name="connsiteX27" fmla="*/ 248 w 10000"/>
                    <a:gd name="connsiteY27" fmla="*/ 7115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858 w 10000"/>
                    <a:gd name="connsiteY25" fmla="*/ 6102 h 10000"/>
                    <a:gd name="connsiteX26" fmla="*/ 536 w 10000"/>
                    <a:gd name="connsiteY26" fmla="*/ 6418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858 w 10000"/>
                    <a:gd name="connsiteY25" fmla="*/ 6102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858 w 10000"/>
                    <a:gd name="connsiteY25" fmla="*/ 6102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33 w 10000"/>
                    <a:gd name="connsiteY23" fmla="*/ 688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440 h 10000"/>
                    <a:gd name="connsiteX23" fmla="*/ 833 w 10000"/>
                    <a:gd name="connsiteY23" fmla="*/ 688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702 w 10000"/>
                    <a:gd name="connsiteY20" fmla="*/ 8155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702 w 10000"/>
                    <a:gd name="connsiteY20" fmla="*/ 8155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22 w 10000"/>
                    <a:gd name="connsiteY29" fmla="*/ 8043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702 w 10000"/>
                    <a:gd name="connsiteY20" fmla="*/ 8155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432 w 10000"/>
                    <a:gd name="connsiteY25" fmla="*/ 6661 h 10000"/>
                    <a:gd name="connsiteX26" fmla="*/ 233 w 10000"/>
                    <a:gd name="connsiteY26" fmla="*/ 6033 h 10000"/>
                    <a:gd name="connsiteX27" fmla="*/ 144 w 10000"/>
                    <a:gd name="connsiteY27" fmla="*/ 6826 h 10000"/>
                    <a:gd name="connsiteX28" fmla="*/ 52 w 10000"/>
                    <a:gd name="connsiteY28" fmla="*/ 7643 h 10000"/>
                    <a:gd name="connsiteX29" fmla="*/ 22 w 10000"/>
                    <a:gd name="connsiteY29" fmla="*/ 8043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702 w 10000"/>
                    <a:gd name="connsiteY20" fmla="*/ 8155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432 w 10000"/>
                    <a:gd name="connsiteY25" fmla="*/ 6661 h 10000"/>
                    <a:gd name="connsiteX26" fmla="*/ 233 w 10000"/>
                    <a:gd name="connsiteY26" fmla="*/ 6033 h 10000"/>
                    <a:gd name="connsiteX27" fmla="*/ 144 w 10000"/>
                    <a:gd name="connsiteY27" fmla="*/ 6826 h 10000"/>
                    <a:gd name="connsiteX28" fmla="*/ 52 w 10000"/>
                    <a:gd name="connsiteY28" fmla="*/ 7643 h 10000"/>
                    <a:gd name="connsiteX29" fmla="*/ 22 w 10000"/>
                    <a:gd name="connsiteY29" fmla="*/ 8043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702 w 10000"/>
                    <a:gd name="connsiteY20" fmla="*/ 8155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432 w 10000"/>
                    <a:gd name="connsiteY25" fmla="*/ 6661 h 10000"/>
                    <a:gd name="connsiteX26" fmla="*/ 233 w 10000"/>
                    <a:gd name="connsiteY26" fmla="*/ 6033 h 10000"/>
                    <a:gd name="connsiteX27" fmla="*/ 144 w 10000"/>
                    <a:gd name="connsiteY27" fmla="*/ 6826 h 10000"/>
                    <a:gd name="connsiteX28" fmla="*/ 52 w 10000"/>
                    <a:gd name="connsiteY28" fmla="*/ 7643 h 10000"/>
                    <a:gd name="connsiteX29" fmla="*/ 22 w 10000"/>
                    <a:gd name="connsiteY29" fmla="*/ 8043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00" h="10000">
                      <a:moveTo>
                        <a:pt x="10000" y="0"/>
                      </a:moveTo>
                      <a:lnTo>
                        <a:pt x="9480" y="1167"/>
                      </a:lnTo>
                      <a:lnTo>
                        <a:pt x="9035" y="2137"/>
                      </a:lnTo>
                      <a:lnTo>
                        <a:pt x="8045" y="3722"/>
                      </a:lnTo>
                      <a:lnTo>
                        <a:pt x="7054" y="5110"/>
                      </a:lnTo>
                      <a:lnTo>
                        <a:pt x="6485" y="5661"/>
                      </a:lnTo>
                      <a:lnTo>
                        <a:pt x="5891" y="6278"/>
                      </a:lnTo>
                      <a:lnTo>
                        <a:pt x="5644" y="6564"/>
                      </a:lnTo>
                      <a:lnTo>
                        <a:pt x="4901" y="7247"/>
                      </a:lnTo>
                      <a:lnTo>
                        <a:pt x="4084" y="7863"/>
                      </a:lnTo>
                      <a:lnTo>
                        <a:pt x="3292" y="8414"/>
                      </a:lnTo>
                      <a:lnTo>
                        <a:pt x="2946" y="8634"/>
                      </a:lnTo>
                      <a:lnTo>
                        <a:pt x="2550" y="8833"/>
                      </a:lnTo>
                      <a:lnTo>
                        <a:pt x="2153" y="8965"/>
                      </a:lnTo>
                      <a:lnTo>
                        <a:pt x="1782" y="9031"/>
                      </a:lnTo>
                      <a:lnTo>
                        <a:pt x="1485" y="9031"/>
                      </a:lnTo>
                      <a:lnTo>
                        <a:pt x="1287" y="8965"/>
                      </a:lnTo>
                      <a:lnTo>
                        <a:pt x="1139" y="8899"/>
                      </a:lnTo>
                      <a:lnTo>
                        <a:pt x="891" y="8700"/>
                      </a:lnTo>
                      <a:cubicBezTo>
                        <a:pt x="858" y="8649"/>
                        <a:pt x="825" y="8597"/>
                        <a:pt x="792" y="8546"/>
                      </a:cubicBezTo>
                      <a:cubicBezTo>
                        <a:pt x="762" y="8416"/>
                        <a:pt x="732" y="8285"/>
                        <a:pt x="702" y="8155"/>
                      </a:cubicBezTo>
                      <a:cubicBezTo>
                        <a:pt x="711" y="7931"/>
                        <a:pt x="712" y="7900"/>
                        <a:pt x="721" y="7676"/>
                      </a:cubicBezTo>
                      <a:cubicBezTo>
                        <a:pt x="738" y="7559"/>
                        <a:pt x="726" y="7557"/>
                        <a:pt x="743" y="7440"/>
                      </a:cubicBezTo>
                      <a:cubicBezTo>
                        <a:pt x="776" y="7234"/>
                        <a:pt x="800" y="7086"/>
                        <a:pt x="833" y="6880"/>
                      </a:cubicBezTo>
                      <a:cubicBezTo>
                        <a:pt x="890" y="6723"/>
                        <a:pt x="928" y="6528"/>
                        <a:pt x="1013" y="6159"/>
                      </a:cubicBezTo>
                      <a:cubicBezTo>
                        <a:pt x="886" y="6352"/>
                        <a:pt x="606" y="6738"/>
                        <a:pt x="432" y="6661"/>
                      </a:cubicBezTo>
                      <a:cubicBezTo>
                        <a:pt x="262" y="6407"/>
                        <a:pt x="432" y="6750"/>
                        <a:pt x="233" y="6033"/>
                      </a:cubicBezTo>
                      <a:cubicBezTo>
                        <a:pt x="203" y="6297"/>
                        <a:pt x="174" y="6562"/>
                        <a:pt x="144" y="6826"/>
                      </a:cubicBezTo>
                      <a:cubicBezTo>
                        <a:pt x="94" y="7053"/>
                        <a:pt x="102" y="7416"/>
                        <a:pt x="52" y="7643"/>
                      </a:cubicBezTo>
                      <a:cubicBezTo>
                        <a:pt x="36" y="7783"/>
                        <a:pt x="38" y="7903"/>
                        <a:pt x="22" y="8043"/>
                      </a:cubicBezTo>
                      <a:cubicBezTo>
                        <a:pt x="5" y="8153"/>
                        <a:pt x="17" y="8436"/>
                        <a:pt x="0" y="8546"/>
                      </a:cubicBezTo>
                      <a:lnTo>
                        <a:pt x="0" y="8899"/>
                      </a:lnTo>
                      <a:cubicBezTo>
                        <a:pt x="17" y="8994"/>
                        <a:pt x="33" y="9090"/>
                        <a:pt x="50" y="9185"/>
                      </a:cubicBezTo>
                      <a:lnTo>
                        <a:pt x="149" y="9383"/>
                      </a:lnTo>
                      <a:lnTo>
                        <a:pt x="297" y="9581"/>
                      </a:lnTo>
                      <a:lnTo>
                        <a:pt x="495" y="9802"/>
                      </a:lnTo>
                      <a:lnTo>
                        <a:pt x="594" y="9868"/>
                      </a:lnTo>
                      <a:lnTo>
                        <a:pt x="891" y="10000"/>
                      </a:lnTo>
                      <a:lnTo>
                        <a:pt x="1287" y="10000"/>
                      </a:lnTo>
                      <a:lnTo>
                        <a:pt x="1683" y="9868"/>
                      </a:lnTo>
                      <a:lnTo>
                        <a:pt x="1955" y="9802"/>
                      </a:lnTo>
                      <a:lnTo>
                        <a:pt x="2599" y="9449"/>
                      </a:lnTo>
                      <a:lnTo>
                        <a:pt x="3243" y="9031"/>
                      </a:lnTo>
                      <a:lnTo>
                        <a:pt x="3837" y="8546"/>
                      </a:lnTo>
                      <a:lnTo>
                        <a:pt x="4381" y="7996"/>
                      </a:lnTo>
                      <a:lnTo>
                        <a:pt x="5000" y="7445"/>
                      </a:lnTo>
                      <a:lnTo>
                        <a:pt x="5545" y="6894"/>
                      </a:lnTo>
                      <a:lnTo>
                        <a:pt x="6188" y="6145"/>
                      </a:lnTo>
                      <a:lnTo>
                        <a:pt x="6881" y="5374"/>
                      </a:lnTo>
                      <a:lnTo>
                        <a:pt x="7252" y="4824"/>
                      </a:lnTo>
                      <a:lnTo>
                        <a:pt x="7896" y="4009"/>
                      </a:lnTo>
                      <a:lnTo>
                        <a:pt x="8441" y="3106"/>
                      </a:lnTo>
                      <a:lnTo>
                        <a:pt x="8936" y="2269"/>
                      </a:lnTo>
                      <a:lnTo>
                        <a:pt x="9431" y="1300"/>
                      </a:lnTo>
                      <a:lnTo>
                        <a:pt x="9901" y="352"/>
                      </a:lnTo>
                      <a:cubicBezTo>
                        <a:pt x="9917" y="301"/>
                        <a:pt x="9934" y="249"/>
                        <a:pt x="9950" y="198"/>
                      </a:cubicBezTo>
                      <a:cubicBezTo>
                        <a:pt x="9967" y="132"/>
                        <a:pt x="9983" y="66"/>
                        <a:pt x="10000" y="0"/>
                      </a:cubicBezTo>
                      <a:close/>
                    </a:path>
                  </a:pathLst>
                </a:custGeom>
                <a:gradFill rotWithShape="0">
                  <a:gsLst>
                    <a:gs pos="0">
                      <a:srgbClr val="3B3B3B"/>
                    </a:gs>
                    <a:gs pos="100000">
                      <a:sysClr val="window" lastClr="FFFFFF"/>
                    </a:gs>
                  </a:gsLst>
                  <a:lin ang="189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72" name="Oval 71"/>
                <p:cNvSpPr/>
                <p:nvPr/>
              </p:nvSpPr>
              <p:spPr>
                <a:xfrm rot="18848699">
                  <a:off x="2598690" y="4610557"/>
                  <a:ext cx="277582" cy="196916"/>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80" name="TextBox 79"/>
                <p:cNvSpPr txBox="1"/>
                <p:nvPr/>
              </p:nvSpPr>
              <p:spPr>
                <a:xfrm rot="3028839">
                  <a:off x="2518981" y="4916790"/>
                  <a:ext cx="888466" cy="628140"/>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00"/>
                      </a:solidFill>
                      <a:effectLst/>
                      <a:uLnTx/>
                      <a:uFillTx/>
                    </a:rPr>
                    <a:t>C</a:t>
                  </a:r>
                  <a:r>
                    <a:rPr kumimoji="0" lang="en-US" sz="1400" b="0" i="0" u="none" strike="noStrike" kern="0" cap="none" spc="0" normalizeH="0" baseline="0" noProof="0" dirty="0" smtClean="0">
                      <a:ln>
                        <a:noFill/>
                      </a:ln>
                      <a:solidFill>
                        <a:srgbClr val="FFFF00"/>
                      </a:solidFill>
                      <a:effectLst/>
                      <a:uLnTx/>
                      <a:uFillTx/>
                    </a:rPr>
                    <a:t>omp</a:t>
                  </a:r>
                  <a:endParaRPr kumimoji="0" lang="en-US" sz="1600" b="0" i="0" u="none" strike="noStrike" kern="0" cap="none" spc="0" normalizeH="0" baseline="0" noProof="0" dirty="0">
                    <a:ln>
                      <a:noFill/>
                    </a:ln>
                    <a:solidFill>
                      <a:srgbClr val="FFFF00"/>
                    </a:solidFill>
                    <a:effectLst/>
                    <a:uLnTx/>
                    <a:uFillTx/>
                  </a:endParaRPr>
                </a:p>
              </p:txBody>
            </p:sp>
            <p:sp>
              <p:nvSpPr>
                <p:cNvPr id="82" name="TextBox 81"/>
                <p:cNvSpPr txBox="1"/>
                <p:nvPr/>
              </p:nvSpPr>
              <p:spPr>
                <a:xfrm rot="1701620">
                  <a:off x="6115693" y="2721265"/>
                  <a:ext cx="856915" cy="629445"/>
                </a:xfrm>
                <a:prstGeom prst="rect">
                  <a:avLst/>
                </a:prstGeom>
                <a:noFill/>
              </p:spPr>
              <p:txBody>
                <a:bodyPr wrap="none" rtlCol="0">
                  <a:prstTxWarp prst="textArchUp">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Opportunity </a:t>
                  </a:r>
                  <a:endParaRPr kumimoji="0" lang="en-US" sz="1200" b="0" i="0" u="none" strike="noStrike" kern="0" cap="none" spc="0" normalizeH="0" baseline="0" noProof="0" dirty="0">
                    <a:ln>
                      <a:noFill/>
                    </a:ln>
                    <a:solidFill>
                      <a:srgbClr val="FFFF00"/>
                    </a:solidFill>
                    <a:effectLst/>
                    <a:uLnTx/>
                    <a:uFillTx/>
                  </a:endParaRPr>
                </a:p>
              </p:txBody>
            </p:sp>
            <p:sp>
              <p:nvSpPr>
                <p:cNvPr id="88" name="TextBox 87"/>
                <p:cNvSpPr txBox="1"/>
                <p:nvPr/>
              </p:nvSpPr>
              <p:spPr>
                <a:xfrm rot="20986154">
                  <a:off x="2589479" y="4966032"/>
                  <a:ext cx="972809" cy="493553"/>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et</a:t>
                  </a:r>
                  <a:endParaRPr kumimoji="0" lang="en-US" sz="1200" b="0" i="0" u="none" strike="noStrike" kern="0" cap="none" spc="0" normalizeH="0" baseline="0" noProof="0" dirty="0">
                    <a:ln>
                      <a:noFill/>
                    </a:ln>
                    <a:solidFill>
                      <a:srgbClr val="FFFF00"/>
                    </a:solidFill>
                    <a:effectLst/>
                    <a:uLnTx/>
                    <a:uFillTx/>
                  </a:endParaRPr>
                </a:p>
              </p:txBody>
            </p:sp>
            <p:sp>
              <p:nvSpPr>
                <p:cNvPr id="90" name="TextBox 89"/>
                <p:cNvSpPr txBox="1"/>
                <p:nvPr/>
              </p:nvSpPr>
              <p:spPr>
                <a:xfrm rot="20715556">
                  <a:off x="2614077" y="4959624"/>
                  <a:ext cx="972809" cy="493553"/>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it</a:t>
                  </a:r>
                  <a:endParaRPr kumimoji="0" lang="en-US" sz="1200" b="0" i="0" u="none" strike="noStrike" kern="0" cap="none" spc="0" normalizeH="0" baseline="0" noProof="0" dirty="0">
                    <a:ln>
                      <a:noFill/>
                    </a:ln>
                    <a:solidFill>
                      <a:srgbClr val="FFFF00"/>
                    </a:solidFill>
                    <a:effectLst/>
                    <a:uLnTx/>
                    <a:uFillTx/>
                  </a:endParaRPr>
                </a:p>
              </p:txBody>
            </p:sp>
            <p:sp>
              <p:nvSpPr>
                <p:cNvPr id="93" name="TextBox 92"/>
                <p:cNvSpPr txBox="1"/>
                <p:nvPr/>
              </p:nvSpPr>
              <p:spPr>
                <a:xfrm rot="20110798">
                  <a:off x="2735332" y="4932481"/>
                  <a:ext cx="972809" cy="493554"/>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ion</a:t>
                  </a:r>
                  <a:endParaRPr kumimoji="0" lang="en-US" sz="1200" b="0" i="0" u="none" strike="noStrike" kern="0" cap="none" spc="0" normalizeH="0" baseline="0" noProof="0" dirty="0">
                    <a:ln>
                      <a:noFill/>
                    </a:ln>
                    <a:solidFill>
                      <a:srgbClr val="FFFF00"/>
                    </a:solidFill>
                    <a:effectLst/>
                    <a:uLnTx/>
                    <a:uFillTx/>
                  </a:endParaRPr>
                </a:p>
              </p:txBody>
            </p:sp>
          </p:grpSp>
        </p:grpSp>
        <p:sp>
          <p:nvSpPr>
            <p:cNvPr id="54" name="Oval 53"/>
            <p:cNvSpPr/>
            <p:nvPr/>
          </p:nvSpPr>
          <p:spPr>
            <a:xfrm rot="7973917">
              <a:off x="8751661" y="3430449"/>
              <a:ext cx="277582" cy="196916"/>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grpSp>
        <p:nvGrpSpPr>
          <p:cNvPr id="7" name="Group 53"/>
          <p:cNvGrpSpPr/>
          <p:nvPr/>
        </p:nvGrpSpPr>
        <p:grpSpPr>
          <a:xfrm>
            <a:off x="9276800" y="1795550"/>
            <a:ext cx="1478914" cy="3624349"/>
            <a:chOff x="3722483" y="2054543"/>
            <a:chExt cx="2045646" cy="4063624"/>
          </a:xfrm>
        </p:grpSpPr>
        <p:sp>
          <p:nvSpPr>
            <p:cNvPr id="100" name="Freeform 1036"/>
            <p:cNvSpPr>
              <a:spLocks/>
            </p:cNvSpPr>
            <p:nvPr/>
          </p:nvSpPr>
          <p:spPr bwMode="auto">
            <a:xfrm>
              <a:off x="3722483" y="2054543"/>
              <a:ext cx="1662330" cy="3139673"/>
            </a:xfrm>
            <a:custGeom>
              <a:avLst/>
              <a:gdLst>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034 w 10000"/>
                <a:gd name="connsiteY11" fmla="*/ 1705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8759 w 10000"/>
                <a:gd name="connsiteY22" fmla="*/ 1282 h 10000"/>
                <a:gd name="connsiteX23" fmla="*/ 9586 w 10000"/>
                <a:gd name="connsiteY23" fmla="*/ 1623 h 10000"/>
                <a:gd name="connsiteX24" fmla="*/ 9724 w 10000"/>
                <a:gd name="connsiteY24" fmla="*/ 1623 h 10000"/>
                <a:gd name="connsiteX25" fmla="*/ 9724 w 10000"/>
                <a:gd name="connsiteY25" fmla="*/ 158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8759 w 10000"/>
                <a:gd name="connsiteY22" fmla="*/ 1282 h 10000"/>
                <a:gd name="connsiteX23" fmla="*/ 9586 w 10000"/>
                <a:gd name="connsiteY23" fmla="*/ 1623 h 10000"/>
                <a:gd name="connsiteX24" fmla="*/ 9724 w 10000"/>
                <a:gd name="connsiteY24" fmla="*/ 1623 h 10000"/>
                <a:gd name="connsiteX25" fmla="*/ 9724 w 10000"/>
                <a:gd name="connsiteY25" fmla="*/ 158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8759 w 10000"/>
                <a:gd name="connsiteY22" fmla="*/ 1282 h 10000"/>
                <a:gd name="connsiteX23" fmla="*/ 9586 w 10000"/>
                <a:gd name="connsiteY23" fmla="*/ 1623 h 10000"/>
                <a:gd name="connsiteX24" fmla="*/ 9724 w 10000"/>
                <a:gd name="connsiteY24" fmla="*/ 1623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8759 w 10000"/>
                <a:gd name="connsiteY22" fmla="*/ 1282 h 10000"/>
                <a:gd name="connsiteX23" fmla="*/ 9586 w 10000"/>
                <a:gd name="connsiteY23" fmla="*/ 1623 h 10000"/>
                <a:gd name="connsiteX24" fmla="*/ 9856 w 10000"/>
                <a:gd name="connsiteY24" fmla="*/ 2100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9050 w 10000"/>
                <a:gd name="connsiteY22" fmla="*/ 1342 h 10000"/>
                <a:gd name="connsiteX23" fmla="*/ 9586 w 10000"/>
                <a:gd name="connsiteY23" fmla="*/ 1623 h 10000"/>
                <a:gd name="connsiteX24" fmla="*/ 9856 w 10000"/>
                <a:gd name="connsiteY24" fmla="*/ 2100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9024 w 10000"/>
                <a:gd name="connsiteY22" fmla="*/ 1402 h 10000"/>
                <a:gd name="connsiteX23" fmla="*/ 9586 w 10000"/>
                <a:gd name="connsiteY23" fmla="*/ 1623 h 10000"/>
                <a:gd name="connsiteX24" fmla="*/ 9856 w 10000"/>
                <a:gd name="connsiteY24" fmla="*/ 2100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9024 w 10000"/>
                <a:gd name="connsiteY22" fmla="*/ 1402 h 10000"/>
                <a:gd name="connsiteX23" fmla="*/ 9480 w 10000"/>
                <a:gd name="connsiteY23" fmla="*/ 1683 h 10000"/>
                <a:gd name="connsiteX24" fmla="*/ 9856 w 10000"/>
                <a:gd name="connsiteY24" fmla="*/ 2100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9024 w 10000"/>
                <a:gd name="connsiteY22" fmla="*/ 1402 h 10000"/>
                <a:gd name="connsiteX23" fmla="*/ 9480 w 10000"/>
                <a:gd name="connsiteY23" fmla="*/ 1683 h 10000"/>
                <a:gd name="connsiteX24" fmla="*/ 9803 w 10000"/>
                <a:gd name="connsiteY24" fmla="*/ 1897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803 w 10070"/>
                <a:gd name="connsiteY24" fmla="*/ 1897 h 10000"/>
                <a:gd name="connsiteX25" fmla="*/ 9592 w 10070"/>
                <a:gd name="connsiteY25" fmla="*/ 1213 h 10000"/>
                <a:gd name="connsiteX26" fmla="*/ 10000 w 10070"/>
                <a:gd name="connsiteY26" fmla="*/ 1023 h 10000"/>
                <a:gd name="connsiteX27" fmla="*/ 9172 w 10070"/>
                <a:gd name="connsiteY27" fmla="*/ 641 h 10000"/>
                <a:gd name="connsiteX28" fmla="*/ 8759 w 10070"/>
                <a:gd name="connsiteY28" fmla="*/ 42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41 w 10070"/>
                <a:gd name="connsiteY38" fmla="*/ 778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803 w 10070"/>
                <a:gd name="connsiteY24" fmla="*/ 1897 h 10000"/>
                <a:gd name="connsiteX25" fmla="*/ 9592 w 10070"/>
                <a:gd name="connsiteY25" fmla="*/ 1213 h 10000"/>
                <a:gd name="connsiteX26" fmla="*/ 10000 w 10070"/>
                <a:gd name="connsiteY26" fmla="*/ 1023 h 10000"/>
                <a:gd name="connsiteX27" fmla="*/ 9172 w 10070"/>
                <a:gd name="connsiteY27" fmla="*/ 641 h 10000"/>
                <a:gd name="connsiteX28" fmla="*/ 8759 w 10070"/>
                <a:gd name="connsiteY28" fmla="*/ 42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41 w 10070"/>
                <a:gd name="connsiteY38" fmla="*/ 778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803 w 10070"/>
                <a:gd name="connsiteY24" fmla="*/ 1897 h 10000"/>
                <a:gd name="connsiteX25" fmla="*/ 9592 w 10070"/>
                <a:gd name="connsiteY25" fmla="*/ 1213 h 10000"/>
                <a:gd name="connsiteX26" fmla="*/ 10000 w 10070"/>
                <a:gd name="connsiteY26" fmla="*/ 1023 h 10000"/>
                <a:gd name="connsiteX27" fmla="*/ 9172 w 10070"/>
                <a:gd name="connsiteY27" fmla="*/ 641 h 10000"/>
                <a:gd name="connsiteX28" fmla="*/ 8759 w 10070"/>
                <a:gd name="connsiteY28" fmla="*/ 42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94 w 10070"/>
                <a:gd name="connsiteY38" fmla="*/ 671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699 w 10070"/>
                <a:gd name="connsiteY24" fmla="*/ 1395 h 10000"/>
                <a:gd name="connsiteX25" fmla="*/ 9592 w 10070"/>
                <a:gd name="connsiteY25" fmla="*/ 1213 h 10000"/>
                <a:gd name="connsiteX26" fmla="*/ 10000 w 10070"/>
                <a:gd name="connsiteY26" fmla="*/ 1023 h 10000"/>
                <a:gd name="connsiteX27" fmla="*/ 9172 w 10070"/>
                <a:gd name="connsiteY27" fmla="*/ 641 h 10000"/>
                <a:gd name="connsiteX28" fmla="*/ 8759 w 10070"/>
                <a:gd name="connsiteY28" fmla="*/ 42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94 w 10070"/>
                <a:gd name="connsiteY38" fmla="*/ 671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699 w 10070"/>
                <a:gd name="connsiteY24" fmla="*/ 1395 h 10000"/>
                <a:gd name="connsiteX25" fmla="*/ 9592 w 10070"/>
                <a:gd name="connsiteY25" fmla="*/ 1213 h 10000"/>
                <a:gd name="connsiteX26" fmla="*/ 10000 w 10070"/>
                <a:gd name="connsiteY26" fmla="*/ 1023 h 10000"/>
                <a:gd name="connsiteX27" fmla="*/ 9489 w 10070"/>
                <a:gd name="connsiteY27" fmla="*/ 617 h 10000"/>
                <a:gd name="connsiteX28" fmla="*/ 8759 w 10070"/>
                <a:gd name="connsiteY28" fmla="*/ 42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94 w 10070"/>
                <a:gd name="connsiteY38" fmla="*/ 671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699 w 10070"/>
                <a:gd name="connsiteY24" fmla="*/ 1395 h 10000"/>
                <a:gd name="connsiteX25" fmla="*/ 9592 w 10070"/>
                <a:gd name="connsiteY25" fmla="*/ 1213 h 10000"/>
                <a:gd name="connsiteX26" fmla="*/ 10000 w 10070"/>
                <a:gd name="connsiteY26" fmla="*/ 1023 h 10000"/>
                <a:gd name="connsiteX27" fmla="*/ 9489 w 10070"/>
                <a:gd name="connsiteY27" fmla="*/ 617 h 10000"/>
                <a:gd name="connsiteX28" fmla="*/ 8838 w 10070"/>
                <a:gd name="connsiteY28" fmla="*/ 36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94 w 10070"/>
                <a:gd name="connsiteY38" fmla="*/ 671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466"/>
                <a:gd name="connsiteY0" fmla="*/ 7435 h 10000"/>
                <a:gd name="connsiteX1" fmla="*/ 276 w 10466"/>
                <a:gd name="connsiteY1" fmla="*/ 7312 h 10000"/>
                <a:gd name="connsiteX2" fmla="*/ 276 w 10466"/>
                <a:gd name="connsiteY2" fmla="*/ 6712 h 10000"/>
                <a:gd name="connsiteX3" fmla="*/ 138 w 10466"/>
                <a:gd name="connsiteY3" fmla="*/ 6112 h 10000"/>
                <a:gd name="connsiteX4" fmla="*/ 276 w 10466"/>
                <a:gd name="connsiteY4" fmla="*/ 5512 h 10000"/>
                <a:gd name="connsiteX5" fmla="*/ 552 w 10466"/>
                <a:gd name="connsiteY5" fmla="*/ 4911 h 10000"/>
                <a:gd name="connsiteX6" fmla="*/ 690 w 10466"/>
                <a:gd name="connsiteY6" fmla="*/ 4611 h 10000"/>
                <a:gd name="connsiteX7" fmla="*/ 1103 w 10466"/>
                <a:gd name="connsiteY7" fmla="*/ 3847 h 10000"/>
                <a:gd name="connsiteX8" fmla="*/ 1517 w 10466"/>
                <a:gd name="connsiteY8" fmla="*/ 3124 h 10000"/>
                <a:gd name="connsiteX9" fmla="*/ 2207 w 10466"/>
                <a:gd name="connsiteY9" fmla="*/ 2347 h 10000"/>
                <a:gd name="connsiteX10" fmla="*/ 2621 w 10466"/>
                <a:gd name="connsiteY10" fmla="*/ 2046 h 10000"/>
                <a:gd name="connsiteX11" fmla="*/ 3140 w 10466"/>
                <a:gd name="connsiteY11" fmla="*/ 1753 h 10000"/>
                <a:gd name="connsiteX12" fmla="*/ 3793 w 10466"/>
                <a:gd name="connsiteY12" fmla="*/ 1419 h 10000"/>
                <a:gd name="connsiteX13" fmla="*/ 4345 w 10466"/>
                <a:gd name="connsiteY13" fmla="*/ 1201 h 10000"/>
                <a:gd name="connsiteX14" fmla="*/ 4759 w 10466"/>
                <a:gd name="connsiteY14" fmla="*/ 1023 h 10000"/>
                <a:gd name="connsiteX15" fmla="*/ 5310 w 10466"/>
                <a:gd name="connsiteY15" fmla="*/ 900 h 10000"/>
                <a:gd name="connsiteX16" fmla="*/ 5724 w 10466"/>
                <a:gd name="connsiteY16" fmla="*/ 819 h 10000"/>
                <a:gd name="connsiteX17" fmla="*/ 6414 w 10466"/>
                <a:gd name="connsiteY17" fmla="*/ 778 h 10000"/>
                <a:gd name="connsiteX18" fmla="*/ 6828 w 10466"/>
                <a:gd name="connsiteY18" fmla="*/ 778 h 10000"/>
                <a:gd name="connsiteX19" fmla="*/ 7241 w 10466"/>
                <a:gd name="connsiteY19" fmla="*/ 819 h 10000"/>
                <a:gd name="connsiteX20" fmla="*/ 7655 w 10466"/>
                <a:gd name="connsiteY20" fmla="*/ 859 h 10000"/>
                <a:gd name="connsiteX21" fmla="*/ 8483 w 10466"/>
                <a:gd name="connsiteY21" fmla="*/ 1119 h 10000"/>
                <a:gd name="connsiteX22" fmla="*/ 9024 w 10466"/>
                <a:gd name="connsiteY22" fmla="*/ 1402 h 10000"/>
                <a:gd name="connsiteX23" fmla="*/ 9480 w 10466"/>
                <a:gd name="connsiteY23" fmla="*/ 1683 h 10000"/>
                <a:gd name="connsiteX24" fmla="*/ 9699 w 10466"/>
                <a:gd name="connsiteY24" fmla="*/ 1395 h 10000"/>
                <a:gd name="connsiteX25" fmla="*/ 9592 w 10466"/>
                <a:gd name="connsiteY25" fmla="*/ 1213 h 10000"/>
                <a:gd name="connsiteX26" fmla="*/ 10396 w 10466"/>
                <a:gd name="connsiteY26" fmla="*/ 1071 h 10000"/>
                <a:gd name="connsiteX27" fmla="*/ 9489 w 10466"/>
                <a:gd name="connsiteY27" fmla="*/ 617 h 10000"/>
                <a:gd name="connsiteX28" fmla="*/ 8838 w 10466"/>
                <a:gd name="connsiteY28" fmla="*/ 363 h 10000"/>
                <a:gd name="connsiteX29" fmla="*/ 8345 w 10466"/>
                <a:gd name="connsiteY29" fmla="*/ 259 h 10000"/>
                <a:gd name="connsiteX30" fmla="*/ 7793 w 10466"/>
                <a:gd name="connsiteY30" fmla="*/ 136 h 10000"/>
                <a:gd name="connsiteX31" fmla="*/ 7241 w 10466"/>
                <a:gd name="connsiteY31" fmla="*/ 41 h 10000"/>
                <a:gd name="connsiteX32" fmla="*/ 6690 w 10466"/>
                <a:gd name="connsiteY32" fmla="*/ 0 h 10000"/>
                <a:gd name="connsiteX33" fmla="*/ 6138 w 10466"/>
                <a:gd name="connsiteY33" fmla="*/ 0 h 10000"/>
                <a:gd name="connsiteX34" fmla="*/ 5724 w 10466"/>
                <a:gd name="connsiteY34" fmla="*/ 41 h 10000"/>
                <a:gd name="connsiteX35" fmla="*/ 5172 w 10466"/>
                <a:gd name="connsiteY35" fmla="*/ 82 h 10000"/>
                <a:gd name="connsiteX36" fmla="*/ 4483 w 10466"/>
                <a:gd name="connsiteY36" fmla="*/ 218 h 10000"/>
                <a:gd name="connsiteX37" fmla="*/ 3793 w 10466"/>
                <a:gd name="connsiteY37" fmla="*/ 477 h 10000"/>
                <a:gd name="connsiteX38" fmla="*/ 3294 w 10466"/>
                <a:gd name="connsiteY38" fmla="*/ 671 h 10000"/>
                <a:gd name="connsiteX39" fmla="*/ 2759 w 10466"/>
                <a:gd name="connsiteY39" fmla="*/ 982 h 10000"/>
                <a:gd name="connsiteX40" fmla="*/ 2069 w 10466"/>
                <a:gd name="connsiteY40" fmla="*/ 1501 h 10000"/>
                <a:gd name="connsiteX41" fmla="*/ 1517 w 10466"/>
                <a:gd name="connsiteY41" fmla="*/ 2101 h 10000"/>
                <a:gd name="connsiteX42" fmla="*/ 1103 w 10466"/>
                <a:gd name="connsiteY42" fmla="*/ 2647 h 10000"/>
                <a:gd name="connsiteX43" fmla="*/ 690 w 10466"/>
                <a:gd name="connsiteY43" fmla="*/ 3247 h 10000"/>
                <a:gd name="connsiteX44" fmla="*/ 414 w 10466"/>
                <a:gd name="connsiteY44" fmla="*/ 3806 h 10000"/>
                <a:gd name="connsiteX45" fmla="*/ 276 w 10466"/>
                <a:gd name="connsiteY45" fmla="*/ 4407 h 10000"/>
                <a:gd name="connsiteX46" fmla="*/ 138 w 10466"/>
                <a:gd name="connsiteY46" fmla="*/ 5130 h 10000"/>
                <a:gd name="connsiteX47" fmla="*/ 0 w 10466"/>
                <a:gd name="connsiteY47" fmla="*/ 5894 h 10000"/>
                <a:gd name="connsiteX48" fmla="*/ 0 w 10466"/>
                <a:gd name="connsiteY48" fmla="*/ 6330 h 10000"/>
                <a:gd name="connsiteX49" fmla="*/ 138 w 10466"/>
                <a:gd name="connsiteY49" fmla="*/ 7094 h 10000"/>
                <a:gd name="connsiteX50" fmla="*/ 552 w 10466"/>
                <a:gd name="connsiteY50" fmla="*/ 7817 h 10000"/>
                <a:gd name="connsiteX51" fmla="*/ 828 w 10466"/>
                <a:gd name="connsiteY51" fmla="*/ 8499 h 10000"/>
                <a:gd name="connsiteX52" fmla="*/ 1241 w 10466"/>
                <a:gd name="connsiteY52" fmla="*/ 9195 h 10000"/>
                <a:gd name="connsiteX53" fmla="*/ 1793 w 10466"/>
                <a:gd name="connsiteY53" fmla="*/ 9918 h 10000"/>
                <a:gd name="connsiteX54" fmla="*/ 1793 w 10466"/>
                <a:gd name="connsiteY54" fmla="*/ 10000 h 10000"/>
                <a:gd name="connsiteX55" fmla="*/ 414 w 10466"/>
                <a:gd name="connsiteY55" fmla="*/ 7435 h 10000"/>
                <a:gd name="connsiteX0" fmla="*/ 414 w 10466"/>
                <a:gd name="connsiteY0" fmla="*/ 7435 h 10000"/>
                <a:gd name="connsiteX1" fmla="*/ 276 w 10466"/>
                <a:gd name="connsiteY1" fmla="*/ 7312 h 10000"/>
                <a:gd name="connsiteX2" fmla="*/ 276 w 10466"/>
                <a:gd name="connsiteY2" fmla="*/ 6712 h 10000"/>
                <a:gd name="connsiteX3" fmla="*/ 138 w 10466"/>
                <a:gd name="connsiteY3" fmla="*/ 6112 h 10000"/>
                <a:gd name="connsiteX4" fmla="*/ 276 w 10466"/>
                <a:gd name="connsiteY4" fmla="*/ 5512 h 10000"/>
                <a:gd name="connsiteX5" fmla="*/ 552 w 10466"/>
                <a:gd name="connsiteY5" fmla="*/ 4911 h 10000"/>
                <a:gd name="connsiteX6" fmla="*/ 690 w 10466"/>
                <a:gd name="connsiteY6" fmla="*/ 4611 h 10000"/>
                <a:gd name="connsiteX7" fmla="*/ 1103 w 10466"/>
                <a:gd name="connsiteY7" fmla="*/ 3847 h 10000"/>
                <a:gd name="connsiteX8" fmla="*/ 1517 w 10466"/>
                <a:gd name="connsiteY8" fmla="*/ 3124 h 10000"/>
                <a:gd name="connsiteX9" fmla="*/ 2207 w 10466"/>
                <a:gd name="connsiteY9" fmla="*/ 2347 h 10000"/>
                <a:gd name="connsiteX10" fmla="*/ 2621 w 10466"/>
                <a:gd name="connsiteY10" fmla="*/ 2046 h 10000"/>
                <a:gd name="connsiteX11" fmla="*/ 3140 w 10466"/>
                <a:gd name="connsiteY11" fmla="*/ 1753 h 10000"/>
                <a:gd name="connsiteX12" fmla="*/ 3793 w 10466"/>
                <a:gd name="connsiteY12" fmla="*/ 1419 h 10000"/>
                <a:gd name="connsiteX13" fmla="*/ 4345 w 10466"/>
                <a:gd name="connsiteY13" fmla="*/ 1201 h 10000"/>
                <a:gd name="connsiteX14" fmla="*/ 4759 w 10466"/>
                <a:gd name="connsiteY14" fmla="*/ 1023 h 10000"/>
                <a:gd name="connsiteX15" fmla="*/ 5310 w 10466"/>
                <a:gd name="connsiteY15" fmla="*/ 900 h 10000"/>
                <a:gd name="connsiteX16" fmla="*/ 5724 w 10466"/>
                <a:gd name="connsiteY16" fmla="*/ 819 h 10000"/>
                <a:gd name="connsiteX17" fmla="*/ 6414 w 10466"/>
                <a:gd name="connsiteY17" fmla="*/ 778 h 10000"/>
                <a:gd name="connsiteX18" fmla="*/ 6828 w 10466"/>
                <a:gd name="connsiteY18" fmla="*/ 778 h 10000"/>
                <a:gd name="connsiteX19" fmla="*/ 7241 w 10466"/>
                <a:gd name="connsiteY19" fmla="*/ 819 h 10000"/>
                <a:gd name="connsiteX20" fmla="*/ 7655 w 10466"/>
                <a:gd name="connsiteY20" fmla="*/ 859 h 10000"/>
                <a:gd name="connsiteX21" fmla="*/ 8483 w 10466"/>
                <a:gd name="connsiteY21" fmla="*/ 1119 h 10000"/>
                <a:gd name="connsiteX22" fmla="*/ 9024 w 10466"/>
                <a:gd name="connsiteY22" fmla="*/ 1402 h 10000"/>
                <a:gd name="connsiteX23" fmla="*/ 9480 w 10466"/>
                <a:gd name="connsiteY23" fmla="*/ 1683 h 10000"/>
                <a:gd name="connsiteX24" fmla="*/ 9435 w 10466"/>
                <a:gd name="connsiteY24" fmla="*/ 1395 h 10000"/>
                <a:gd name="connsiteX25" fmla="*/ 9592 w 10466"/>
                <a:gd name="connsiteY25" fmla="*/ 1213 h 10000"/>
                <a:gd name="connsiteX26" fmla="*/ 10396 w 10466"/>
                <a:gd name="connsiteY26" fmla="*/ 1071 h 10000"/>
                <a:gd name="connsiteX27" fmla="*/ 9489 w 10466"/>
                <a:gd name="connsiteY27" fmla="*/ 617 h 10000"/>
                <a:gd name="connsiteX28" fmla="*/ 8838 w 10466"/>
                <a:gd name="connsiteY28" fmla="*/ 363 h 10000"/>
                <a:gd name="connsiteX29" fmla="*/ 8345 w 10466"/>
                <a:gd name="connsiteY29" fmla="*/ 259 h 10000"/>
                <a:gd name="connsiteX30" fmla="*/ 7793 w 10466"/>
                <a:gd name="connsiteY30" fmla="*/ 136 h 10000"/>
                <a:gd name="connsiteX31" fmla="*/ 7241 w 10466"/>
                <a:gd name="connsiteY31" fmla="*/ 41 h 10000"/>
                <a:gd name="connsiteX32" fmla="*/ 6690 w 10466"/>
                <a:gd name="connsiteY32" fmla="*/ 0 h 10000"/>
                <a:gd name="connsiteX33" fmla="*/ 6138 w 10466"/>
                <a:gd name="connsiteY33" fmla="*/ 0 h 10000"/>
                <a:gd name="connsiteX34" fmla="*/ 5724 w 10466"/>
                <a:gd name="connsiteY34" fmla="*/ 41 h 10000"/>
                <a:gd name="connsiteX35" fmla="*/ 5172 w 10466"/>
                <a:gd name="connsiteY35" fmla="*/ 82 h 10000"/>
                <a:gd name="connsiteX36" fmla="*/ 4483 w 10466"/>
                <a:gd name="connsiteY36" fmla="*/ 218 h 10000"/>
                <a:gd name="connsiteX37" fmla="*/ 3793 w 10466"/>
                <a:gd name="connsiteY37" fmla="*/ 477 h 10000"/>
                <a:gd name="connsiteX38" fmla="*/ 3294 w 10466"/>
                <a:gd name="connsiteY38" fmla="*/ 671 h 10000"/>
                <a:gd name="connsiteX39" fmla="*/ 2759 w 10466"/>
                <a:gd name="connsiteY39" fmla="*/ 982 h 10000"/>
                <a:gd name="connsiteX40" fmla="*/ 2069 w 10466"/>
                <a:gd name="connsiteY40" fmla="*/ 1501 h 10000"/>
                <a:gd name="connsiteX41" fmla="*/ 1517 w 10466"/>
                <a:gd name="connsiteY41" fmla="*/ 2101 h 10000"/>
                <a:gd name="connsiteX42" fmla="*/ 1103 w 10466"/>
                <a:gd name="connsiteY42" fmla="*/ 2647 h 10000"/>
                <a:gd name="connsiteX43" fmla="*/ 690 w 10466"/>
                <a:gd name="connsiteY43" fmla="*/ 3247 h 10000"/>
                <a:gd name="connsiteX44" fmla="*/ 414 w 10466"/>
                <a:gd name="connsiteY44" fmla="*/ 3806 h 10000"/>
                <a:gd name="connsiteX45" fmla="*/ 276 w 10466"/>
                <a:gd name="connsiteY45" fmla="*/ 4407 h 10000"/>
                <a:gd name="connsiteX46" fmla="*/ 138 w 10466"/>
                <a:gd name="connsiteY46" fmla="*/ 5130 h 10000"/>
                <a:gd name="connsiteX47" fmla="*/ 0 w 10466"/>
                <a:gd name="connsiteY47" fmla="*/ 5894 h 10000"/>
                <a:gd name="connsiteX48" fmla="*/ 0 w 10466"/>
                <a:gd name="connsiteY48" fmla="*/ 6330 h 10000"/>
                <a:gd name="connsiteX49" fmla="*/ 138 w 10466"/>
                <a:gd name="connsiteY49" fmla="*/ 7094 h 10000"/>
                <a:gd name="connsiteX50" fmla="*/ 552 w 10466"/>
                <a:gd name="connsiteY50" fmla="*/ 7817 h 10000"/>
                <a:gd name="connsiteX51" fmla="*/ 828 w 10466"/>
                <a:gd name="connsiteY51" fmla="*/ 8499 h 10000"/>
                <a:gd name="connsiteX52" fmla="*/ 1241 w 10466"/>
                <a:gd name="connsiteY52" fmla="*/ 9195 h 10000"/>
                <a:gd name="connsiteX53" fmla="*/ 1793 w 10466"/>
                <a:gd name="connsiteY53" fmla="*/ 9918 h 10000"/>
                <a:gd name="connsiteX54" fmla="*/ 1793 w 10466"/>
                <a:gd name="connsiteY54" fmla="*/ 10000 h 10000"/>
                <a:gd name="connsiteX55" fmla="*/ 414 w 10466"/>
                <a:gd name="connsiteY55" fmla="*/ 7435 h 10000"/>
                <a:gd name="connsiteX0" fmla="*/ 414 w 10466"/>
                <a:gd name="connsiteY0" fmla="*/ 7435 h 10000"/>
                <a:gd name="connsiteX1" fmla="*/ 276 w 10466"/>
                <a:gd name="connsiteY1" fmla="*/ 7312 h 10000"/>
                <a:gd name="connsiteX2" fmla="*/ 276 w 10466"/>
                <a:gd name="connsiteY2" fmla="*/ 6712 h 10000"/>
                <a:gd name="connsiteX3" fmla="*/ 138 w 10466"/>
                <a:gd name="connsiteY3" fmla="*/ 6112 h 10000"/>
                <a:gd name="connsiteX4" fmla="*/ 276 w 10466"/>
                <a:gd name="connsiteY4" fmla="*/ 5512 h 10000"/>
                <a:gd name="connsiteX5" fmla="*/ 552 w 10466"/>
                <a:gd name="connsiteY5" fmla="*/ 4911 h 10000"/>
                <a:gd name="connsiteX6" fmla="*/ 690 w 10466"/>
                <a:gd name="connsiteY6" fmla="*/ 4611 h 10000"/>
                <a:gd name="connsiteX7" fmla="*/ 1103 w 10466"/>
                <a:gd name="connsiteY7" fmla="*/ 3847 h 10000"/>
                <a:gd name="connsiteX8" fmla="*/ 1517 w 10466"/>
                <a:gd name="connsiteY8" fmla="*/ 3124 h 10000"/>
                <a:gd name="connsiteX9" fmla="*/ 2207 w 10466"/>
                <a:gd name="connsiteY9" fmla="*/ 2347 h 10000"/>
                <a:gd name="connsiteX10" fmla="*/ 2621 w 10466"/>
                <a:gd name="connsiteY10" fmla="*/ 2046 h 10000"/>
                <a:gd name="connsiteX11" fmla="*/ 3140 w 10466"/>
                <a:gd name="connsiteY11" fmla="*/ 1753 h 10000"/>
                <a:gd name="connsiteX12" fmla="*/ 3793 w 10466"/>
                <a:gd name="connsiteY12" fmla="*/ 1419 h 10000"/>
                <a:gd name="connsiteX13" fmla="*/ 4345 w 10466"/>
                <a:gd name="connsiteY13" fmla="*/ 1201 h 10000"/>
                <a:gd name="connsiteX14" fmla="*/ 4759 w 10466"/>
                <a:gd name="connsiteY14" fmla="*/ 1023 h 10000"/>
                <a:gd name="connsiteX15" fmla="*/ 5310 w 10466"/>
                <a:gd name="connsiteY15" fmla="*/ 900 h 10000"/>
                <a:gd name="connsiteX16" fmla="*/ 5724 w 10466"/>
                <a:gd name="connsiteY16" fmla="*/ 819 h 10000"/>
                <a:gd name="connsiteX17" fmla="*/ 6414 w 10466"/>
                <a:gd name="connsiteY17" fmla="*/ 778 h 10000"/>
                <a:gd name="connsiteX18" fmla="*/ 6828 w 10466"/>
                <a:gd name="connsiteY18" fmla="*/ 778 h 10000"/>
                <a:gd name="connsiteX19" fmla="*/ 7241 w 10466"/>
                <a:gd name="connsiteY19" fmla="*/ 819 h 10000"/>
                <a:gd name="connsiteX20" fmla="*/ 7655 w 10466"/>
                <a:gd name="connsiteY20" fmla="*/ 859 h 10000"/>
                <a:gd name="connsiteX21" fmla="*/ 8483 w 10466"/>
                <a:gd name="connsiteY21" fmla="*/ 1119 h 10000"/>
                <a:gd name="connsiteX22" fmla="*/ 9024 w 10466"/>
                <a:gd name="connsiteY22" fmla="*/ 1402 h 10000"/>
                <a:gd name="connsiteX23" fmla="*/ 9480 w 10466"/>
                <a:gd name="connsiteY23" fmla="*/ 1683 h 10000"/>
                <a:gd name="connsiteX24" fmla="*/ 9435 w 10466"/>
                <a:gd name="connsiteY24" fmla="*/ 1395 h 10000"/>
                <a:gd name="connsiteX25" fmla="*/ 9830 w 10466"/>
                <a:gd name="connsiteY25" fmla="*/ 1129 h 10000"/>
                <a:gd name="connsiteX26" fmla="*/ 10396 w 10466"/>
                <a:gd name="connsiteY26" fmla="*/ 1071 h 10000"/>
                <a:gd name="connsiteX27" fmla="*/ 9489 w 10466"/>
                <a:gd name="connsiteY27" fmla="*/ 617 h 10000"/>
                <a:gd name="connsiteX28" fmla="*/ 8838 w 10466"/>
                <a:gd name="connsiteY28" fmla="*/ 363 h 10000"/>
                <a:gd name="connsiteX29" fmla="*/ 8345 w 10466"/>
                <a:gd name="connsiteY29" fmla="*/ 259 h 10000"/>
                <a:gd name="connsiteX30" fmla="*/ 7793 w 10466"/>
                <a:gd name="connsiteY30" fmla="*/ 136 h 10000"/>
                <a:gd name="connsiteX31" fmla="*/ 7241 w 10466"/>
                <a:gd name="connsiteY31" fmla="*/ 41 h 10000"/>
                <a:gd name="connsiteX32" fmla="*/ 6690 w 10466"/>
                <a:gd name="connsiteY32" fmla="*/ 0 h 10000"/>
                <a:gd name="connsiteX33" fmla="*/ 6138 w 10466"/>
                <a:gd name="connsiteY33" fmla="*/ 0 h 10000"/>
                <a:gd name="connsiteX34" fmla="*/ 5724 w 10466"/>
                <a:gd name="connsiteY34" fmla="*/ 41 h 10000"/>
                <a:gd name="connsiteX35" fmla="*/ 5172 w 10466"/>
                <a:gd name="connsiteY35" fmla="*/ 82 h 10000"/>
                <a:gd name="connsiteX36" fmla="*/ 4483 w 10466"/>
                <a:gd name="connsiteY36" fmla="*/ 218 h 10000"/>
                <a:gd name="connsiteX37" fmla="*/ 3793 w 10466"/>
                <a:gd name="connsiteY37" fmla="*/ 477 h 10000"/>
                <a:gd name="connsiteX38" fmla="*/ 3294 w 10466"/>
                <a:gd name="connsiteY38" fmla="*/ 671 h 10000"/>
                <a:gd name="connsiteX39" fmla="*/ 2759 w 10466"/>
                <a:gd name="connsiteY39" fmla="*/ 982 h 10000"/>
                <a:gd name="connsiteX40" fmla="*/ 2069 w 10466"/>
                <a:gd name="connsiteY40" fmla="*/ 1501 h 10000"/>
                <a:gd name="connsiteX41" fmla="*/ 1517 w 10466"/>
                <a:gd name="connsiteY41" fmla="*/ 2101 h 10000"/>
                <a:gd name="connsiteX42" fmla="*/ 1103 w 10466"/>
                <a:gd name="connsiteY42" fmla="*/ 2647 h 10000"/>
                <a:gd name="connsiteX43" fmla="*/ 690 w 10466"/>
                <a:gd name="connsiteY43" fmla="*/ 3247 h 10000"/>
                <a:gd name="connsiteX44" fmla="*/ 414 w 10466"/>
                <a:gd name="connsiteY44" fmla="*/ 3806 h 10000"/>
                <a:gd name="connsiteX45" fmla="*/ 276 w 10466"/>
                <a:gd name="connsiteY45" fmla="*/ 4407 h 10000"/>
                <a:gd name="connsiteX46" fmla="*/ 138 w 10466"/>
                <a:gd name="connsiteY46" fmla="*/ 5130 h 10000"/>
                <a:gd name="connsiteX47" fmla="*/ 0 w 10466"/>
                <a:gd name="connsiteY47" fmla="*/ 5894 h 10000"/>
                <a:gd name="connsiteX48" fmla="*/ 0 w 10466"/>
                <a:gd name="connsiteY48" fmla="*/ 6330 h 10000"/>
                <a:gd name="connsiteX49" fmla="*/ 138 w 10466"/>
                <a:gd name="connsiteY49" fmla="*/ 7094 h 10000"/>
                <a:gd name="connsiteX50" fmla="*/ 552 w 10466"/>
                <a:gd name="connsiteY50" fmla="*/ 7817 h 10000"/>
                <a:gd name="connsiteX51" fmla="*/ 828 w 10466"/>
                <a:gd name="connsiteY51" fmla="*/ 8499 h 10000"/>
                <a:gd name="connsiteX52" fmla="*/ 1241 w 10466"/>
                <a:gd name="connsiteY52" fmla="*/ 9195 h 10000"/>
                <a:gd name="connsiteX53" fmla="*/ 1793 w 10466"/>
                <a:gd name="connsiteY53" fmla="*/ 9918 h 10000"/>
                <a:gd name="connsiteX54" fmla="*/ 1793 w 10466"/>
                <a:gd name="connsiteY54" fmla="*/ 10000 h 10000"/>
                <a:gd name="connsiteX55" fmla="*/ 414 w 10466"/>
                <a:gd name="connsiteY55" fmla="*/ 7435 h 10000"/>
                <a:gd name="connsiteX0" fmla="*/ 414 w 10466"/>
                <a:gd name="connsiteY0" fmla="*/ 7435 h 10000"/>
                <a:gd name="connsiteX1" fmla="*/ 276 w 10466"/>
                <a:gd name="connsiteY1" fmla="*/ 7312 h 10000"/>
                <a:gd name="connsiteX2" fmla="*/ 276 w 10466"/>
                <a:gd name="connsiteY2" fmla="*/ 6712 h 10000"/>
                <a:gd name="connsiteX3" fmla="*/ 138 w 10466"/>
                <a:gd name="connsiteY3" fmla="*/ 6112 h 10000"/>
                <a:gd name="connsiteX4" fmla="*/ 276 w 10466"/>
                <a:gd name="connsiteY4" fmla="*/ 5512 h 10000"/>
                <a:gd name="connsiteX5" fmla="*/ 552 w 10466"/>
                <a:gd name="connsiteY5" fmla="*/ 4911 h 10000"/>
                <a:gd name="connsiteX6" fmla="*/ 690 w 10466"/>
                <a:gd name="connsiteY6" fmla="*/ 4611 h 10000"/>
                <a:gd name="connsiteX7" fmla="*/ 1103 w 10466"/>
                <a:gd name="connsiteY7" fmla="*/ 3847 h 10000"/>
                <a:gd name="connsiteX8" fmla="*/ 1517 w 10466"/>
                <a:gd name="connsiteY8" fmla="*/ 3124 h 10000"/>
                <a:gd name="connsiteX9" fmla="*/ 2207 w 10466"/>
                <a:gd name="connsiteY9" fmla="*/ 2347 h 10000"/>
                <a:gd name="connsiteX10" fmla="*/ 2621 w 10466"/>
                <a:gd name="connsiteY10" fmla="*/ 2046 h 10000"/>
                <a:gd name="connsiteX11" fmla="*/ 3140 w 10466"/>
                <a:gd name="connsiteY11" fmla="*/ 1753 h 10000"/>
                <a:gd name="connsiteX12" fmla="*/ 3793 w 10466"/>
                <a:gd name="connsiteY12" fmla="*/ 1419 h 10000"/>
                <a:gd name="connsiteX13" fmla="*/ 4345 w 10466"/>
                <a:gd name="connsiteY13" fmla="*/ 1201 h 10000"/>
                <a:gd name="connsiteX14" fmla="*/ 4759 w 10466"/>
                <a:gd name="connsiteY14" fmla="*/ 1023 h 10000"/>
                <a:gd name="connsiteX15" fmla="*/ 5310 w 10466"/>
                <a:gd name="connsiteY15" fmla="*/ 900 h 10000"/>
                <a:gd name="connsiteX16" fmla="*/ 5724 w 10466"/>
                <a:gd name="connsiteY16" fmla="*/ 819 h 10000"/>
                <a:gd name="connsiteX17" fmla="*/ 6414 w 10466"/>
                <a:gd name="connsiteY17" fmla="*/ 778 h 10000"/>
                <a:gd name="connsiteX18" fmla="*/ 6828 w 10466"/>
                <a:gd name="connsiteY18" fmla="*/ 778 h 10000"/>
                <a:gd name="connsiteX19" fmla="*/ 7241 w 10466"/>
                <a:gd name="connsiteY19" fmla="*/ 819 h 10000"/>
                <a:gd name="connsiteX20" fmla="*/ 7655 w 10466"/>
                <a:gd name="connsiteY20" fmla="*/ 859 h 10000"/>
                <a:gd name="connsiteX21" fmla="*/ 8483 w 10466"/>
                <a:gd name="connsiteY21" fmla="*/ 1119 h 10000"/>
                <a:gd name="connsiteX22" fmla="*/ 9024 w 10466"/>
                <a:gd name="connsiteY22" fmla="*/ 1402 h 10000"/>
                <a:gd name="connsiteX23" fmla="*/ 9480 w 10466"/>
                <a:gd name="connsiteY23" fmla="*/ 1683 h 10000"/>
                <a:gd name="connsiteX24" fmla="*/ 9435 w 10466"/>
                <a:gd name="connsiteY24" fmla="*/ 1395 h 10000"/>
                <a:gd name="connsiteX25" fmla="*/ 9830 w 10466"/>
                <a:gd name="connsiteY25" fmla="*/ 1129 h 10000"/>
                <a:gd name="connsiteX26" fmla="*/ 10396 w 10466"/>
                <a:gd name="connsiteY26" fmla="*/ 1071 h 10000"/>
                <a:gd name="connsiteX27" fmla="*/ 9489 w 10466"/>
                <a:gd name="connsiteY27" fmla="*/ 617 h 10000"/>
                <a:gd name="connsiteX28" fmla="*/ 8838 w 10466"/>
                <a:gd name="connsiteY28" fmla="*/ 363 h 10000"/>
                <a:gd name="connsiteX29" fmla="*/ 8345 w 10466"/>
                <a:gd name="connsiteY29" fmla="*/ 259 h 10000"/>
                <a:gd name="connsiteX30" fmla="*/ 7793 w 10466"/>
                <a:gd name="connsiteY30" fmla="*/ 136 h 10000"/>
                <a:gd name="connsiteX31" fmla="*/ 7241 w 10466"/>
                <a:gd name="connsiteY31" fmla="*/ 41 h 10000"/>
                <a:gd name="connsiteX32" fmla="*/ 6690 w 10466"/>
                <a:gd name="connsiteY32" fmla="*/ 0 h 10000"/>
                <a:gd name="connsiteX33" fmla="*/ 6138 w 10466"/>
                <a:gd name="connsiteY33" fmla="*/ 0 h 10000"/>
                <a:gd name="connsiteX34" fmla="*/ 5724 w 10466"/>
                <a:gd name="connsiteY34" fmla="*/ 41 h 10000"/>
                <a:gd name="connsiteX35" fmla="*/ 5172 w 10466"/>
                <a:gd name="connsiteY35" fmla="*/ 82 h 10000"/>
                <a:gd name="connsiteX36" fmla="*/ 4483 w 10466"/>
                <a:gd name="connsiteY36" fmla="*/ 218 h 10000"/>
                <a:gd name="connsiteX37" fmla="*/ 3793 w 10466"/>
                <a:gd name="connsiteY37" fmla="*/ 477 h 10000"/>
                <a:gd name="connsiteX38" fmla="*/ 3294 w 10466"/>
                <a:gd name="connsiteY38" fmla="*/ 671 h 10000"/>
                <a:gd name="connsiteX39" fmla="*/ 2759 w 10466"/>
                <a:gd name="connsiteY39" fmla="*/ 982 h 10000"/>
                <a:gd name="connsiteX40" fmla="*/ 2069 w 10466"/>
                <a:gd name="connsiteY40" fmla="*/ 1501 h 10000"/>
                <a:gd name="connsiteX41" fmla="*/ 1517 w 10466"/>
                <a:gd name="connsiteY41" fmla="*/ 2101 h 10000"/>
                <a:gd name="connsiteX42" fmla="*/ 1103 w 10466"/>
                <a:gd name="connsiteY42" fmla="*/ 2647 h 10000"/>
                <a:gd name="connsiteX43" fmla="*/ 690 w 10466"/>
                <a:gd name="connsiteY43" fmla="*/ 3247 h 10000"/>
                <a:gd name="connsiteX44" fmla="*/ 414 w 10466"/>
                <a:gd name="connsiteY44" fmla="*/ 3806 h 10000"/>
                <a:gd name="connsiteX45" fmla="*/ 276 w 10466"/>
                <a:gd name="connsiteY45" fmla="*/ 4407 h 10000"/>
                <a:gd name="connsiteX46" fmla="*/ 138 w 10466"/>
                <a:gd name="connsiteY46" fmla="*/ 5130 h 10000"/>
                <a:gd name="connsiteX47" fmla="*/ 0 w 10466"/>
                <a:gd name="connsiteY47" fmla="*/ 5894 h 10000"/>
                <a:gd name="connsiteX48" fmla="*/ 0 w 10466"/>
                <a:gd name="connsiteY48" fmla="*/ 6330 h 10000"/>
                <a:gd name="connsiteX49" fmla="*/ 138 w 10466"/>
                <a:gd name="connsiteY49" fmla="*/ 7094 h 10000"/>
                <a:gd name="connsiteX50" fmla="*/ 552 w 10466"/>
                <a:gd name="connsiteY50" fmla="*/ 7817 h 10000"/>
                <a:gd name="connsiteX51" fmla="*/ 828 w 10466"/>
                <a:gd name="connsiteY51" fmla="*/ 8499 h 10000"/>
                <a:gd name="connsiteX52" fmla="*/ 1241 w 10466"/>
                <a:gd name="connsiteY52" fmla="*/ 9195 h 10000"/>
                <a:gd name="connsiteX53" fmla="*/ 1793 w 10466"/>
                <a:gd name="connsiteY53" fmla="*/ 9918 h 10000"/>
                <a:gd name="connsiteX54" fmla="*/ 1793 w 10466"/>
                <a:gd name="connsiteY54" fmla="*/ 10000 h 10000"/>
                <a:gd name="connsiteX55" fmla="*/ 414 w 10466"/>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830 w 10704"/>
                <a:gd name="connsiteY25" fmla="*/ 1129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830 w 10704"/>
                <a:gd name="connsiteY25" fmla="*/ 1129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936 w 10704"/>
                <a:gd name="connsiteY25" fmla="*/ 1141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936 w 10704"/>
                <a:gd name="connsiteY25" fmla="*/ 1141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936 w 10704"/>
                <a:gd name="connsiteY25" fmla="*/ 1141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936 w 10704"/>
                <a:gd name="connsiteY25" fmla="*/ 1141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936 w 10704"/>
                <a:gd name="connsiteY25" fmla="*/ 1141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704" h="10000">
                  <a:moveTo>
                    <a:pt x="414" y="7435"/>
                  </a:moveTo>
                  <a:lnTo>
                    <a:pt x="276" y="7312"/>
                  </a:lnTo>
                  <a:lnTo>
                    <a:pt x="276" y="6712"/>
                  </a:lnTo>
                  <a:lnTo>
                    <a:pt x="138" y="6112"/>
                  </a:lnTo>
                  <a:lnTo>
                    <a:pt x="276" y="5512"/>
                  </a:lnTo>
                  <a:lnTo>
                    <a:pt x="552" y="4911"/>
                  </a:lnTo>
                  <a:lnTo>
                    <a:pt x="690" y="4611"/>
                  </a:lnTo>
                  <a:lnTo>
                    <a:pt x="1103" y="3847"/>
                  </a:lnTo>
                  <a:lnTo>
                    <a:pt x="1517" y="3124"/>
                  </a:lnTo>
                  <a:lnTo>
                    <a:pt x="2207" y="2347"/>
                  </a:lnTo>
                  <a:lnTo>
                    <a:pt x="2621" y="2046"/>
                  </a:lnTo>
                  <a:lnTo>
                    <a:pt x="3140" y="1753"/>
                  </a:lnTo>
                  <a:lnTo>
                    <a:pt x="3793" y="1419"/>
                  </a:lnTo>
                  <a:lnTo>
                    <a:pt x="4345" y="1201"/>
                  </a:lnTo>
                  <a:lnTo>
                    <a:pt x="4759" y="1023"/>
                  </a:lnTo>
                  <a:lnTo>
                    <a:pt x="5310" y="900"/>
                  </a:lnTo>
                  <a:lnTo>
                    <a:pt x="5724" y="819"/>
                  </a:lnTo>
                  <a:lnTo>
                    <a:pt x="6414" y="778"/>
                  </a:lnTo>
                  <a:lnTo>
                    <a:pt x="6828" y="778"/>
                  </a:lnTo>
                  <a:lnTo>
                    <a:pt x="7241" y="819"/>
                  </a:lnTo>
                  <a:lnTo>
                    <a:pt x="7655" y="859"/>
                  </a:lnTo>
                  <a:lnTo>
                    <a:pt x="8483" y="1119"/>
                  </a:lnTo>
                  <a:lnTo>
                    <a:pt x="9024" y="1402"/>
                  </a:lnTo>
                  <a:lnTo>
                    <a:pt x="9480" y="1683"/>
                  </a:lnTo>
                  <a:lnTo>
                    <a:pt x="9435" y="1395"/>
                  </a:lnTo>
                  <a:cubicBezTo>
                    <a:pt x="9629" y="1227"/>
                    <a:pt x="9662" y="1237"/>
                    <a:pt x="9936" y="1141"/>
                  </a:cubicBezTo>
                  <a:cubicBezTo>
                    <a:pt x="10288" y="1116"/>
                    <a:pt x="10704" y="1238"/>
                    <a:pt x="10634" y="1143"/>
                  </a:cubicBezTo>
                  <a:lnTo>
                    <a:pt x="9489" y="617"/>
                  </a:lnTo>
                  <a:lnTo>
                    <a:pt x="8838" y="363"/>
                  </a:lnTo>
                  <a:lnTo>
                    <a:pt x="8345" y="259"/>
                  </a:lnTo>
                  <a:lnTo>
                    <a:pt x="7793" y="136"/>
                  </a:lnTo>
                  <a:lnTo>
                    <a:pt x="7241" y="41"/>
                  </a:lnTo>
                  <a:lnTo>
                    <a:pt x="6690" y="0"/>
                  </a:lnTo>
                  <a:lnTo>
                    <a:pt x="6138" y="0"/>
                  </a:lnTo>
                  <a:lnTo>
                    <a:pt x="5724" y="41"/>
                  </a:lnTo>
                  <a:lnTo>
                    <a:pt x="5172" y="82"/>
                  </a:lnTo>
                  <a:lnTo>
                    <a:pt x="4483" y="218"/>
                  </a:lnTo>
                  <a:lnTo>
                    <a:pt x="3793" y="477"/>
                  </a:lnTo>
                  <a:lnTo>
                    <a:pt x="3294" y="671"/>
                  </a:lnTo>
                  <a:lnTo>
                    <a:pt x="2759" y="982"/>
                  </a:lnTo>
                  <a:lnTo>
                    <a:pt x="2069" y="1501"/>
                  </a:lnTo>
                  <a:lnTo>
                    <a:pt x="1517" y="2101"/>
                  </a:lnTo>
                  <a:lnTo>
                    <a:pt x="1103" y="2647"/>
                  </a:lnTo>
                  <a:lnTo>
                    <a:pt x="690" y="3247"/>
                  </a:lnTo>
                  <a:lnTo>
                    <a:pt x="414" y="3806"/>
                  </a:lnTo>
                  <a:lnTo>
                    <a:pt x="276" y="4407"/>
                  </a:lnTo>
                  <a:lnTo>
                    <a:pt x="138" y="5130"/>
                  </a:lnTo>
                  <a:lnTo>
                    <a:pt x="0" y="5894"/>
                  </a:lnTo>
                  <a:lnTo>
                    <a:pt x="0" y="6330"/>
                  </a:lnTo>
                  <a:lnTo>
                    <a:pt x="138" y="7094"/>
                  </a:lnTo>
                  <a:lnTo>
                    <a:pt x="552" y="7817"/>
                  </a:lnTo>
                  <a:lnTo>
                    <a:pt x="828" y="8499"/>
                  </a:lnTo>
                  <a:lnTo>
                    <a:pt x="1241" y="9195"/>
                  </a:lnTo>
                  <a:lnTo>
                    <a:pt x="1793" y="9918"/>
                  </a:lnTo>
                  <a:lnTo>
                    <a:pt x="1793" y="10000"/>
                  </a:lnTo>
                  <a:lnTo>
                    <a:pt x="414" y="7435"/>
                  </a:lnTo>
                  <a:close/>
                </a:path>
              </a:pathLst>
            </a:custGeom>
            <a:gradFill rotWithShape="0">
              <a:gsLst>
                <a:gs pos="0">
                  <a:srgbClr val="3B3B3B"/>
                </a:gs>
                <a:gs pos="100000">
                  <a:sysClr val="window" lastClr="FFFFFF"/>
                </a:gs>
              </a:gsLst>
              <a:lin ang="54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nvGrpSpPr>
            <p:cNvPr id="8" name="Group 52"/>
            <p:cNvGrpSpPr/>
            <p:nvPr/>
          </p:nvGrpSpPr>
          <p:grpSpPr>
            <a:xfrm>
              <a:off x="3900081" y="2168621"/>
              <a:ext cx="1868048" cy="3949546"/>
              <a:chOff x="3900081" y="2168621"/>
              <a:chExt cx="1868048" cy="3949546"/>
            </a:xfrm>
          </p:grpSpPr>
          <p:sp>
            <p:nvSpPr>
              <p:cNvPr id="102" name="Freeform 1039"/>
              <p:cNvSpPr>
                <a:spLocks/>
              </p:cNvSpPr>
              <p:nvPr/>
            </p:nvSpPr>
            <p:spPr bwMode="auto">
              <a:xfrm>
                <a:off x="4109076" y="2959509"/>
                <a:ext cx="1659053" cy="3158658"/>
              </a:xfrm>
              <a:custGeom>
                <a:avLst/>
                <a:gdLst>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303 w 10000"/>
                  <a:gd name="connsiteY20" fmla="*/ 9150 h 10000"/>
                  <a:gd name="connsiteX21" fmla="*/ 2039 w 10000"/>
                  <a:gd name="connsiteY21" fmla="*/ 9067 h 10000"/>
                  <a:gd name="connsiteX22" fmla="*/ 1645 w 10000"/>
                  <a:gd name="connsiteY22" fmla="*/ 8889 h 10000"/>
                  <a:gd name="connsiteX23" fmla="*/ 1250 w 10000"/>
                  <a:gd name="connsiteY23" fmla="*/ 8711 h 10000"/>
                  <a:gd name="connsiteX24" fmla="*/ 395 w 10000"/>
                  <a:gd name="connsiteY24" fmla="*/ 8368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303 w 10000"/>
                  <a:gd name="connsiteY20" fmla="*/ 9150 h 10000"/>
                  <a:gd name="connsiteX21" fmla="*/ 2039 w 10000"/>
                  <a:gd name="connsiteY21" fmla="*/ 9067 h 10000"/>
                  <a:gd name="connsiteX22" fmla="*/ 1645 w 10000"/>
                  <a:gd name="connsiteY22" fmla="*/ 8889 h 10000"/>
                  <a:gd name="connsiteX23" fmla="*/ 1250 w 10000"/>
                  <a:gd name="connsiteY23" fmla="*/ 8711 h 10000"/>
                  <a:gd name="connsiteX24" fmla="*/ 900 w 10000"/>
                  <a:gd name="connsiteY24" fmla="*/ 8272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303 w 10000"/>
                  <a:gd name="connsiteY20" fmla="*/ 9150 h 10000"/>
                  <a:gd name="connsiteX21" fmla="*/ 2039 w 10000"/>
                  <a:gd name="connsiteY21" fmla="*/ 9067 h 10000"/>
                  <a:gd name="connsiteX22" fmla="*/ 1645 w 10000"/>
                  <a:gd name="connsiteY22" fmla="*/ 8889 h 10000"/>
                  <a:gd name="connsiteX23" fmla="*/ 1477 w 10000"/>
                  <a:gd name="connsiteY23" fmla="*/ 8579 h 10000"/>
                  <a:gd name="connsiteX24" fmla="*/ 900 w 10000"/>
                  <a:gd name="connsiteY24" fmla="*/ 8272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303 w 10000"/>
                  <a:gd name="connsiteY20" fmla="*/ 9150 h 10000"/>
                  <a:gd name="connsiteX21" fmla="*/ 2039 w 10000"/>
                  <a:gd name="connsiteY21" fmla="*/ 9067 h 10000"/>
                  <a:gd name="connsiteX22" fmla="*/ 1897 w 10000"/>
                  <a:gd name="connsiteY22" fmla="*/ 8937 h 10000"/>
                  <a:gd name="connsiteX23" fmla="*/ 1477 w 10000"/>
                  <a:gd name="connsiteY23" fmla="*/ 8579 h 10000"/>
                  <a:gd name="connsiteX24" fmla="*/ 900 w 10000"/>
                  <a:gd name="connsiteY24" fmla="*/ 8272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303 w 10000"/>
                  <a:gd name="connsiteY20" fmla="*/ 9150 h 10000"/>
                  <a:gd name="connsiteX21" fmla="*/ 2140 w 10000"/>
                  <a:gd name="connsiteY21" fmla="*/ 9007 h 10000"/>
                  <a:gd name="connsiteX22" fmla="*/ 1897 w 10000"/>
                  <a:gd name="connsiteY22" fmla="*/ 8937 h 10000"/>
                  <a:gd name="connsiteX23" fmla="*/ 1477 w 10000"/>
                  <a:gd name="connsiteY23" fmla="*/ 8579 h 10000"/>
                  <a:gd name="connsiteX24" fmla="*/ 900 w 10000"/>
                  <a:gd name="connsiteY24" fmla="*/ 8272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480 w 10000"/>
                  <a:gd name="connsiteY20" fmla="*/ 9114 h 10000"/>
                  <a:gd name="connsiteX21" fmla="*/ 2140 w 10000"/>
                  <a:gd name="connsiteY21" fmla="*/ 9007 h 10000"/>
                  <a:gd name="connsiteX22" fmla="*/ 1897 w 10000"/>
                  <a:gd name="connsiteY22" fmla="*/ 8937 h 10000"/>
                  <a:gd name="connsiteX23" fmla="*/ 1477 w 10000"/>
                  <a:gd name="connsiteY23" fmla="*/ 8579 h 10000"/>
                  <a:gd name="connsiteX24" fmla="*/ 900 w 10000"/>
                  <a:gd name="connsiteY24" fmla="*/ 8272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480 w 10000"/>
                  <a:gd name="connsiteY20" fmla="*/ 9114 h 10000"/>
                  <a:gd name="connsiteX21" fmla="*/ 2140 w 10000"/>
                  <a:gd name="connsiteY21" fmla="*/ 9007 h 10000"/>
                  <a:gd name="connsiteX22" fmla="*/ 1897 w 10000"/>
                  <a:gd name="connsiteY22" fmla="*/ 8937 h 10000"/>
                  <a:gd name="connsiteX23" fmla="*/ 1477 w 10000"/>
                  <a:gd name="connsiteY23" fmla="*/ 8579 h 10000"/>
                  <a:gd name="connsiteX24" fmla="*/ 900 w 10000"/>
                  <a:gd name="connsiteY24" fmla="*/ 8272 h 10000"/>
                  <a:gd name="connsiteX25" fmla="*/ 218 w 10000"/>
                  <a:gd name="connsiteY25" fmla="*/ 7702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88 w 10077"/>
                  <a:gd name="connsiteY0" fmla="*/ 947 h 10000"/>
                  <a:gd name="connsiteX1" fmla="*/ 9682 w 10077"/>
                  <a:gd name="connsiteY1" fmla="*/ 1934 h 10000"/>
                  <a:gd name="connsiteX2" fmla="*/ 9814 w 10077"/>
                  <a:gd name="connsiteY2" fmla="*/ 2620 h 10000"/>
                  <a:gd name="connsiteX3" fmla="*/ 9814 w 10077"/>
                  <a:gd name="connsiteY3" fmla="*/ 4513 h 10000"/>
                  <a:gd name="connsiteX4" fmla="*/ 9551 w 10077"/>
                  <a:gd name="connsiteY4" fmla="*/ 5103 h 10000"/>
                  <a:gd name="connsiteX5" fmla="*/ 9419 w 10077"/>
                  <a:gd name="connsiteY5" fmla="*/ 5405 h 10000"/>
                  <a:gd name="connsiteX6" fmla="*/ 8893 w 10077"/>
                  <a:gd name="connsiteY6" fmla="*/ 6145 h 10000"/>
                  <a:gd name="connsiteX7" fmla="*/ 8366 w 10077"/>
                  <a:gd name="connsiteY7" fmla="*/ 6914 h 10000"/>
                  <a:gd name="connsiteX8" fmla="*/ 7709 w 10077"/>
                  <a:gd name="connsiteY8" fmla="*/ 7641 h 10000"/>
                  <a:gd name="connsiteX9" fmla="*/ 7248 w 10077"/>
                  <a:gd name="connsiteY9" fmla="*/ 7942 h 10000"/>
                  <a:gd name="connsiteX10" fmla="*/ 6722 w 10077"/>
                  <a:gd name="connsiteY10" fmla="*/ 8285 h 10000"/>
                  <a:gd name="connsiteX11" fmla="*/ 6327 w 10077"/>
                  <a:gd name="connsiteY11" fmla="*/ 8587 h 10000"/>
                  <a:gd name="connsiteX12" fmla="*/ 5669 w 10077"/>
                  <a:gd name="connsiteY12" fmla="*/ 8807 h 10000"/>
                  <a:gd name="connsiteX13" fmla="*/ 5538 w 10077"/>
                  <a:gd name="connsiteY13" fmla="*/ 8889 h 10000"/>
                  <a:gd name="connsiteX14" fmla="*/ 5143 w 10077"/>
                  <a:gd name="connsiteY14" fmla="*/ 9012 h 10000"/>
                  <a:gd name="connsiteX15" fmla="*/ 4748 w 10077"/>
                  <a:gd name="connsiteY15" fmla="*/ 9108 h 10000"/>
                  <a:gd name="connsiteX16" fmla="*/ 4222 w 10077"/>
                  <a:gd name="connsiteY16" fmla="*/ 9191 h 10000"/>
                  <a:gd name="connsiteX17" fmla="*/ 3695 w 10077"/>
                  <a:gd name="connsiteY17" fmla="*/ 9232 h 10000"/>
                  <a:gd name="connsiteX18" fmla="*/ 3169 w 10077"/>
                  <a:gd name="connsiteY18" fmla="*/ 9232 h 10000"/>
                  <a:gd name="connsiteX19" fmla="*/ 2774 w 10077"/>
                  <a:gd name="connsiteY19" fmla="*/ 9191 h 10000"/>
                  <a:gd name="connsiteX20" fmla="*/ 2557 w 10077"/>
                  <a:gd name="connsiteY20" fmla="*/ 9114 h 10000"/>
                  <a:gd name="connsiteX21" fmla="*/ 2217 w 10077"/>
                  <a:gd name="connsiteY21" fmla="*/ 9007 h 10000"/>
                  <a:gd name="connsiteX22" fmla="*/ 1974 w 10077"/>
                  <a:gd name="connsiteY22" fmla="*/ 8937 h 10000"/>
                  <a:gd name="connsiteX23" fmla="*/ 1554 w 10077"/>
                  <a:gd name="connsiteY23" fmla="*/ 8579 h 10000"/>
                  <a:gd name="connsiteX24" fmla="*/ 977 w 10077"/>
                  <a:gd name="connsiteY24" fmla="*/ 8272 h 10000"/>
                  <a:gd name="connsiteX25" fmla="*/ 295 w 10077"/>
                  <a:gd name="connsiteY25" fmla="*/ 7702 h 10000"/>
                  <a:gd name="connsiteX26" fmla="*/ 472 w 10077"/>
                  <a:gd name="connsiteY26" fmla="*/ 8422 h 10000"/>
                  <a:gd name="connsiteX27" fmla="*/ 77 w 10077"/>
                  <a:gd name="connsiteY27" fmla="*/ 8930 h 10000"/>
                  <a:gd name="connsiteX28" fmla="*/ 932 w 10077"/>
                  <a:gd name="connsiteY28" fmla="*/ 9355 h 10000"/>
                  <a:gd name="connsiteX29" fmla="*/ 1327 w 10077"/>
                  <a:gd name="connsiteY29" fmla="*/ 9534 h 10000"/>
                  <a:gd name="connsiteX30" fmla="*/ 1853 w 10077"/>
                  <a:gd name="connsiteY30" fmla="*/ 9753 h 10000"/>
                  <a:gd name="connsiteX31" fmla="*/ 2248 w 10077"/>
                  <a:gd name="connsiteY31" fmla="*/ 9877 h 10000"/>
                  <a:gd name="connsiteX32" fmla="*/ 2774 w 10077"/>
                  <a:gd name="connsiteY32" fmla="*/ 9959 h 10000"/>
                  <a:gd name="connsiteX33" fmla="*/ 3301 w 10077"/>
                  <a:gd name="connsiteY33" fmla="*/ 10000 h 10000"/>
                  <a:gd name="connsiteX34" fmla="*/ 3827 w 10077"/>
                  <a:gd name="connsiteY34" fmla="*/ 10000 h 10000"/>
                  <a:gd name="connsiteX35" fmla="*/ 4353 w 10077"/>
                  <a:gd name="connsiteY35" fmla="*/ 9959 h 10000"/>
                  <a:gd name="connsiteX36" fmla="*/ 4748 w 10077"/>
                  <a:gd name="connsiteY36" fmla="*/ 9918 h 10000"/>
                  <a:gd name="connsiteX37" fmla="*/ 5406 w 10077"/>
                  <a:gd name="connsiteY37" fmla="*/ 9794 h 10000"/>
                  <a:gd name="connsiteX38" fmla="*/ 6064 w 10077"/>
                  <a:gd name="connsiteY38" fmla="*/ 9534 h 10000"/>
                  <a:gd name="connsiteX39" fmla="*/ 6722 w 10077"/>
                  <a:gd name="connsiteY39" fmla="*/ 9273 h 10000"/>
                  <a:gd name="connsiteX40" fmla="*/ 6985 w 10077"/>
                  <a:gd name="connsiteY40" fmla="*/ 9067 h 10000"/>
                  <a:gd name="connsiteX41" fmla="*/ 7709 w 10077"/>
                  <a:gd name="connsiteY41" fmla="*/ 8505 h 10000"/>
                  <a:gd name="connsiteX42" fmla="*/ 8366 w 10077"/>
                  <a:gd name="connsiteY42" fmla="*/ 7942 h 10000"/>
                  <a:gd name="connsiteX43" fmla="*/ 8761 w 10077"/>
                  <a:gd name="connsiteY43" fmla="*/ 7339 h 10000"/>
                  <a:gd name="connsiteX44" fmla="*/ 9156 w 10077"/>
                  <a:gd name="connsiteY44" fmla="*/ 6790 h 10000"/>
                  <a:gd name="connsiteX45" fmla="*/ 9419 w 10077"/>
                  <a:gd name="connsiteY45" fmla="*/ 6187 h 10000"/>
                  <a:gd name="connsiteX46" fmla="*/ 9682 w 10077"/>
                  <a:gd name="connsiteY46" fmla="*/ 5583 h 10000"/>
                  <a:gd name="connsiteX47" fmla="*/ 9814 w 10077"/>
                  <a:gd name="connsiteY47" fmla="*/ 4856 h 10000"/>
                  <a:gd name="connsiteX48" fmla="*/ 10077 w 10077"/>
                  <a:gd name="connsiteY48" fmla="*/ 4115 h 10000"/>
                  <a:gd name="connsiteX49" fmla="*/ 10077 w 10077"/>
                  <a:gd name="connsiteY49" fmla="*/ 2867 h 10000"/>
                  <a:gd name="connsiteX50" fmla="*/ 9814 w 10077"/>
                  <a:gd name="connsiteY50" fmla="*/ 2181 h 10000"/>
                  <a:gd name="connsiteX51" fmla="*/ 9551 w 10077"/>
                  <a:gd name="connsiteY51" fmla="*/ 1495 h 10000"/>
                  <a:gd name="connsiteX52" fmla="*/ 9419 w 10077"/>
                  <a:gd name="connsiteY52" fmla="*/ 1331 h 10000"/>
                  <a:gd name="connsiteX53" fmla="*/ 9288 w 10077"/>
                  <a:gd name="connsiteY53" fmla="*/ 1152 h 10000"/>
                  <a:gd name="connsiteX54" fmla="*/ 9156 w 10077"/>
                  <a:gd name="connsiteY54" fmla="*/ 768 h 10000"/>
                  <a:gd name="connsiteX55" fmla="*/ 8630 w 10077"/>
                  <a:gd name="connsiteY55" fmla="*/ 82 h 10000"/>
                  <a:gd name="connsiteX56" fmla="*/ 8498 w 10077"/>
                  <a:gd name="connsiteY56" fmla="*/ 0 h 10000"/>
                  <a:gd name="connsiteX57" fmla="*/ 9288 w 10077"/>
                  <a:gd name="connsiteY57" fmla="*/ 947 h 10000"/>
                  <a:gd name="connsiteX0" fmla="*/ 9288 w 10077"/>
                  <a:gd name="connsiteY0" fmla="*/ 947 h 10000"/>
                  <a:gd name="connsiteX1" fmla="*/ 9682 w 10077"/>
                  <a:gd name="connsiteY1" fmla="*/ 1934 h 10000"/>
                  <a:gd name="connsiteX2" fmla="*/ 9814 w 10077"/>
                  <a:gd name="connsiteY2" fmla="*/ 2620 h 10000"/>
                  <a:gd name="connsiteX3" fmla="*/ 9814 w 10077"/>
                  <a:gd name="connsiteY3" fmla="*/ 4513 h 10000"/>
                  <a:gd name="connsiteX4" fmla="*/ 9551 w 10077"/>
                  <a:gd name="connsiteY4" fmla="*/ 5103 h 10000"/>
                  <a:gd name="connsiteX5" fmla="*/ 9419 w 10077"/>
                  <a:gd name="connsiteY5" fmla="*/ 5405 h 10000"/>
                  <a:gd name="connsiteX6" fmla="*/ 8893 w 10077"/>
                  <a:gd name="connsiteY6" fmla="*/ 6145 h 10000"/>
                  <a:gd name="connsiteX7" fmla="*/ 8366 w 10077"/>
                  <a:gd name="connsiteY7" fmla="*/ 6914 h 10000"/>
                  <a:gd name="connsiteX8" fmla="*/ 7709 w 10077"/>
                  <a:gd name="connsiteY8" fmla="*/ 7641 h 10000"/>
                  <a:gd name="connsiteX9" fmla="*/ 7248 w 10077"/>
                  <a:gd name="connsiteY9" fmla="*/ 7942 h 10000"/>
                  <a:gd name="connsiteX10" fmla="*/ 6722 w 10077"/>
                  <a:gd name="connsiteY10" fmla="*/ 8285 h 10000"/>
                  <a:gd name="connsiteX11" fmla="*/ 6327 w 10077"/>
                  <a:gd name="connsiteY11" fmla="*/ 8587 h 10000"/>
                  <a:gd name="connsiteX12" fmla="*/ 5669 w 10077"/>
                  <a:gd name="connsiteY12" fmla="*/ 8807 h 10000"/>
                  <a:gd name="connsiteX13" fmla="*/ 5538 w 10077"/>
                  <a:gd name="connsiteY13" fmla="*/ 8889 h 10000"/>
                  <a:gd name="connsiteX14" fmla="*/ 5143 w 10077"/>
                  <a:gd name="connsiteY14" fmla="*/ 9012 h 10000"/>
                  <a:gd name="connsiteX15" fmla="*/ 4748 w 10077"/>
                  <a:gd name="connsiteY15" fmla="*/ 9108 h 10000"/>
                  <a:gd name="connsiteX16" fmla="*/ 4222 w 10077"/>
                  <a:gd name="connsiteY16" fmla="*/ 9191 h 10000"/>
                  <a:gd name="connsiteX17" fmla="*/ 3695 w 10077"/>
                  <a:gd name="connsiteY17" fmla="*/ 9232 h 10000"/>
                  <a:gd name="connsiteX18" fmla="*/ 3169 w 10077"/>
                  <a:gd name="connsiteY18" fmla="*/ 9232 h 10000"/>
                  <a:gd name="connsiteX19" fmla="*/ 2774 w 10077"/>
                  <a:gd name="connsiteY19" fmla="*/ 9191 h 10000"/>
                  <a:gd name="connsiteX20" fmla="*/ 2557 w 10077"/>
                  <a:gd name="connsiteY20" fmla="*/ 9114 h 10000"/>
                  <a:gd name="connsiteX21" fmla="*/ 2217 w 10077"/>
                  <a:gd name="connsiteY21" fmla="*/ 9007 h 10000"/>
                  <a:gd name="connsiteX22" fmla="*/ 1974 w 10077"/>
                  <a:gd name="connsiteY22" fmla="*/ 8937 h 10000"/>
                  <a:gd name="connsiteX23" fmla="*/ 1554 w 10077"/>
                  <a:gd name="connsiteY23" fmla="*/ 8579 h 10000"/>
                  <a:gd name="connsiteX24" fmla="*/ 977 w 10077"/>
                  <a:gd name="connsiteY24" fmla="*/ 8272 h 10000"/>
                  <a:gd name="connsiteX25" fmla="*/ 295 w 10077"/>
                  <a:gd name="connsiteY25" fmla="*/ 7702 h 10000"/>
                  <a:gd name="connsiteX26" fmla="*/ 472 w 10077"/>
                  <a:gd name="connsiteY26" fmla="*/ 8422 h 10000"/>
                  <a:gd name="connsiteX27" fmla="*/ 77 w 10077"/>
                  <a:gd name="connsiteY27" fmla="*/ 8930 h 10000"/>
                  <a:gd name="connsiteX28" fmla="*/ 932 w 10077"/>
                  <a:gd name="connsiteY28" fmla="*/ 9355 h 10000"/>
                  <a:gd name="connsiteX29" fmla="*/ 1327 w 10077"/>
                  <a:gd name="connsiteY29" fmla="*/ 9534 h 10000"/>
                  <a:gd name="connsiteX30" fmla="*/ 1853 w 10077"/>
                  <a:gd name="connsiteY30" fmla="*/ 9753 h 10000"/>
                  <a:gd name="connsiteX31" fmla="*/ 2248 w 10077"/>
                  <a:gd name="connsiteY31" fmla="*/ 9877 h 10000"/>
                  <a:gd name="connsiteX32" fmla="*/ 2774 w 10077"/>
                  <a:gd name="connsiteY32" fmla="*/ 9959 h 10000"/>
                  <a:gd name="connsiteX33" fmla="*/ 3301 w 10077"/>
                  <a:gd name="connsiteY33" fmla="*/ 10000 h 10000"/>
                  <a:gd name="connsiteX34" fmla="*/ 3827 w 10077"/>
                  <a:gd name="connsiteY34" fmla="*/ 10000 h 10000"/>
                  <a:gd name="connsiteX35" fmla="*/ 4353 w 10077"/>
                  <a:gd name="connsiteY35" fmla="*/ 9959 h 10000"/>
                  <a:gd name="connsiteX36" fmla="*/ 4748 w 10077"/>
                  <a:gd name="connsiteY36" fmla="*/ 9918 h 10000"/>
                  <a:gd name="connsiteX37" fmla="*/ 5406 w 10077"/>
                  <a:gd name="connsiteY37" fmla="*/ 9794 h 10000"/>
                  <a:gd name="connsiteX38" fmla="*/ 6064 w 10077"/>
                  <a:gd name="connsiteY38" fmla="*/ 9534 h 10000"/>
                  <a:gd name="connsiteX39" fmla="*/ 6722 w 10077"/>
                  <a:gd name="connsiteY39" fmla="*/ 9273 h 10000"/>
                  <a:gd name="connsiteX40" fmla="*/ 6985 w 10077"/>
                  <a:gd name="connsiteY40" fmla="*/ 9067 h 10000"/>
                  <a:gd name="connsiteX41" fmla="*/ 7709 w 10077"/>
                  <a:gd name="connsiteY41" fmla="*/ 8505 h 10000"/>
                  <a:gd name="connsiteX42" fmla="*/ 8366 w 10077"/>
                  <a:gd name="connsiteY42" fmla="*/ 7942 h 10000"/>
                  <a:gd name="connsiteX43" fmla="*/ 8761 w 10077"/>
                  <a:gd name="connsiteY43" fmla="*/ 7339 h 10000"/>
                  <a:gd name="connsiteX44" fmla="*/ 9156 w 10077"/>
                  <a:gd name="connsiteY44" fmla="*/ 6790 h 10000"/>
                  <a:gd name="connsiteX45" fmla="*/ 9419 w 10077"/>
                  <a:gd name="connsiteY45" fmla="*/ 6187 h 10000"/>
                  <a:gd name="connsiteX46" fmla="*/ 9682 w 10077"/>
                  <a:gd name="connsiteY46" fmla="*/ 5583 h 10000"/>
                  <a:gd name="connsiteX47" fmla="*/ 9814 w 10077"/>
                  <a:gd name="connsiteY47" fmla="*/ 4856 h 10000"/>
                  <a:gd name="connsiteX48" fmla="*/ 10077 w 10077"/>
                  <a:gd name="connsiteY48" fmla="*/ 4115 h 10000"/>
                  <a:gd name="connsiteX49" fmla="*/ 10077 w 10077"/>
                  <a:gd name="connsiteY49" fmla="*/ 2867 h 10000"/>
                  <a:gd name="connsiteX50" fmla="*/ 9814 w 10077"/>
                  <a:gd name="connsiteY50" fmla="*/ 2181 h 10000"/>
                  <a:gd name="connsiteX51" fmla="*/ 9551 w 10077"/>
                  <a:gd name="connsiteY51" fmla="*/ 1495 h 10000"/>
                  <a:gd name="connsiteX52" fmla="*/ 9419 w 10077"/>
                  <a:gd name="connsiteY52" fmla="*/ 1331 h 10000"/>
                  <a:gd name="connsiteX53" fmla="*/ 9288 w 10077"/>
                  <a:gd name="connsiteY53" fmla="*/ 1152 h 10000"/>
                  <a:gd name="connsiteX54" fmla="*/ 9156 w 10077"/>
                  <a:gd name="connsiteY54" fmla="*/ 768 h 10000"/>
                  <a:gd name="connsiteX55" fmla="*/ 8630 w 10077"/>
                  <a:gd name="connsiteY55" fmla="*/ 82 h 10000"/>
                  <a:gd name="connsiteX56" fmla="*/ 8498 w 10077"/>
                  <a:gd name="connsiteY56" fmla="*/ 0 h 10000"/>
                  <a:gd name="connsiteX57" fmla="*/ 9288 w 10077"/>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480 w 10000"/>
                  <a:gd name="connsiteY20" fmla="*/ 9114 h 10000"/>
                  <a:gd name="connsiteX21" fmla="*/ 2140 w 10000"/>
                  <a:gd name="connsiteY21" fmla="*/ 9007 h 10000"/>
                  <a:gd name="connsiteX22" fmla="*/ 1897 w 10000"/>
                  <a:gd name="connsiteY22" fmla="*/ 8937 h 10000"/>
                  <a:gd name="connsiteX23" fmla="*/ 1477 w 10000"/>
                  <a:gd name="connsiteY23" fmla="*/ 8579 h 10000"/>
                  <a:gd name="connsiteX24" fmla="*/ 900 w 10000"/>
                  <a:gd name="connsiteY24" fmla="*/ 8272 h 10000"/>
                  <a:gd name="connsiteX25" fmla="*/ 218 w 10000"/>
                  <a:gd name="connsiteY25" fmla="*/ 7702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480 w 10000"/>
                  <a:gd name="connsiteY20" fmla="*/ 9114 h 10000"/>
                  <a:gd name="connsiteX21" fmla="*/ 2140 w 10000"/>
                  <a:gd name="connsiteY21" fmla="*/ 9007 h 10000"/>
                  <a:gd name="connsiteX22" fmla="*/ 2099 w 10000"/>
                  <a:gd name="connsiteY22" fmla="*/ 8949 h 10000"/>
                  <a:gd name="connsiteX23" fmla="*/ 1477 w 10000"/>
                  <a:gd name="connsiteY23" fmla="*/ 8579 h 10000"/>
                  <a:gd name="connsiteX24" fmla="*/ 900 w 10000"/>
                  <a:gd name="connsiteY24" fmla="*/ 8272 h 10000"/>
                  <a:gd name="connsiteX25" fmla="*/ 218 w 10000"/>
                  <a:gd name="connsiteY25" fmla="*/ 7702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631 w 10000"/>
                  <a:gd name="connsiteY20" fmla="*/ 9114 h 10000"/>
                  <a:gd name="connsiteX21" fmla="*/ 2140 w 10000"/>
                  <a:gd name="connsiteY21" fmla="*/ 9007 h 10000"/>
                  <a:gd name="connsiteX22" fmla="*/ 2099 w 10000"/>
                  <a:gd name="connsiteY22" fmla="*/ 8949 h 10000"/>
                  <a:gd name="connsiteX23" fmla="*/ 1477 w 10000"/>
                  <a:gd name="connsiteY23" fmla="*/ 8579 h 10000"/>
                  <a:gd name="connsiteX24" fmla="*/ 900 w 10000"/>
                  <a:gd name="connsiteY24" fmla="*/ 8272 h 10000"/>
                  <a:gd name="connsiteX25" fmla="*/ 218 w 10000"/>
                  <a:gd name="connsiteY25" fmla="*/ 7702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631 w 10000"/>
                  <a:gd name="connsiteY20" fmla="*/ 9114 h 10000"/>
                  <a:gd name="connsiteX21" fmla="*/ 2140 w 10000"/>
                  <a:gd name="connsiteY21" fmla="*/ 9007 h 10000"/>
                  <a:gd name="connsiteX22" fmla="*/ 1477 w 10000"/>
                  <a:gd name="connsiteY22" fmla="*/ 8579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949 w 10000"/>
                  <a:gd name="connsiteY19" fmla="*/ 9131 h 10000"/>
                  <a:gd name="connsiteX20" fmla="*/ 2631 w 10000"/>
                  <a:gd name="connsiteY20" fmla="*/ 9114 h 10000"/>
                  <a:gd name="connsiteX21" fmla="*/ 2140 w 10000"/>
                  <a:gd name="connsiteY21" fmla="*/ 9007 h 10000"/>
                  <a:gd name="connsiteX22" fmla="*/ 1477 w 10000"/>
                  <a:gd name="connsiteY22" fmla="*/ 8579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949 w 10000"/>
                  <a:gd name="connsiteY19" fmla="*/ 9131 h 10000"/>
                  <a:gd name="connsiteX20" fmla="*/ 2631 w 10000"/>
                  <a:gd name="connsiteY20" fmla="*/ 9114 h 10000"/>
                  <a:gd name="connsiteX21" fmla="*/ 1938 w 10000"/>
                  <a:gd name="connsiteY21" fmla="*/ 8875 h 10000"/>
                  <a:gd name="connsiteX22" fmla="*/ 1477 w 10000"/>
                  <a:gd name="connsiteY22" fmla="*/ 8579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949 w 10000"/>
                  <a:gd name="connsiteY19" fmla="*/ 9131 h 10000"/>
                  <a:gd name="connsiteX20" fmla="*/ 2631 w 10000"/>
                  <a:gd name="connsiteY20" fmla="*/ 9114 h 10000"/>
                  <a:gd name="connsiteX21" fmla="*/ 1938 w 10000"/>
                  <a:gd name="connsiteY21" fmla="*/ 8875 h 10000"/>
                  <a:gd name="connsiteX22" fmla="*/ 1477 w 10000"/>
                  <a:gd name="connsiteY22" fmla="*/ 8579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949 w 10000"/>
                  <a:gd name="connsiteY19" fmla="*/ 9131 h 10000"/>
                  <a:gd name="connsiteX20" fmla="*/ 2631 w 10000"/>
                  <a:gd name="connsiteY20" fmla="*/ 9114 h 10000"/>
                  <a:gd name="connsiteX21" fmla="*/ 1938 w 10000"/>
                  <a:gd name="connsiteY21" fmla="*/ 8875 h 10000"/>
                  <a:gd name="connsiteX22" fmla="*/ 1477 w 10000"/>
                  <a:gd name="connsiteY22" fmla="*/ 8579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949 w 10000"/>
                  <a:gd name="connsiteY19" fmla="*/ 9131 h 10000"/>
                  <a:gd name="connsiteX20" fmla="*/ 2631 w 10000"/>
                  <a:gd name="connsiteY20" fmla="*/ 9114 h 10000"/>
                  <a:gd name="connsiteX21" fmla="*/ 1938 w 10000"/>
                  <a:gd name="connsiteY21" fmla="*/ 8875 h 10000"/>
                  <a:gd name="connsiteX22" fmla="*/ 1326 w 10000"/>
                  <a:gd name="connsiteY22" fmla="*/ 8603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3428 w 10000"/>
                  <a:gd name="connsiteY19" fmla="*/ 9167 h 10000"/>
                  <a:gd name="connsiteX20" fmla="*/ 2631 w 10000"/>
                  <a:gd name="connsiteY20" fmla="*/ 9114 h 10000"/>
                  <a:gd name="connsiteX21" fmla="*/ 1938 w 10000"/>
                  <a:gd name="connsiteY21" fmla="*/ 8875 h 10000"/>
                  <a:gd name="connsiteX22" fmla="*/ 1326 w 10000"/>
                  <a:gd name="connsiteY22" fmla="*/ 8603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3428 w 10000"/>
                  <a:gd name="connsiteY19" fmla="*/ 9167 h 10000"/>
                  <a:gd name="connsiteX20" fmla="*/ 2631 w 10000"/>
                  <a:gd name="connsiteY20" fmla="*/ 9114 h 10000"/>
                  <a:gd name="connsiteX21" fmla="*/ 1938 w 10000"/>
                  <a:gd name="connsiteY21" fmla="*/ 8875 h 10000"/>
                  <a:gd name="connsiteX22" fmla="*/ 1326 w 10000"/>
                  <a:gd name="connsiteY22" fmla="*/ 8603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428 w 10000"/>
                  <a:gd name="connsiteY18" fmla="*/ 9167 h 10000"/>
                  <a:gd name="connsiteX19" fmla="*/ 2631 w 10000"/>
                  <a:gd name="connsiteY19" fmla="*/ 9114 h 10000"/>
                  <a:gd name="connsiteX20" fmla="*/ 1938 w 10000"/>
                  <a:gd name="connsiteY20" fmla="*/ 8875 h 10000"/>
                  <a:gd name="connsiteX21" fmla="*/ 1326 w 10000"/>
                  <a:gd name="connsiteY21" fmla="*/ 8603 h 10000"/>
                  <a:gd name="connsiteX22" fmla="*/ 900 w 10000"/>
                  <a:gd name="connsiteY22" fmla="*/ 8272 h 10000"/>
                  <a:gd name="connsiteX23" fmla="*/ 218 w 10000"/>
                  <a:gd name="connsiteY23" fmla="*/ 7702 h 10000"/>
                  <a:gd name="connsiteX24" fmla="*/ 395 w 10000"/>
                  <a:gd name="connsiteY24" fmla="*/ 8422 h 10000"/>
                  <a:gd name="connsiteX25" fmla="*/ 0 w 10000"/>
                  <a:gd name="connsiteY25" fmla="*/ 8930 h 10000"/>
                  <a:gd name="connsiteX26" fmla="*/ 855 w 10000"/>
                  <a:gd name="connsiteY26" fmla="*/ 9355 h 10000"/>
                  <a:gd name="connsiteX27" fmla="*/ 1250 w 10000"/>
                  <a:gd name="connsiteY27" fmla="*/ 9534 h 10000"/>
                  <a:gd name="connsiteX28" fmla="*/ 1776 w 10000"/>
                  <a:gd name="connsiteY28" fmla="*/ 9753 h 10000"/>
                  <a:gd name="connsiteX29" fmla="*/ 2171 w 10000"/>
                  <a:gd name="connsiteY29" fmla="*/ 9877 h 10000"/>
                  <a:gd name="connsiteX30" fmla="*/ 2697 w 10000"/>
                  <a:gd name="connsiteY30" fmla="*/ 9959 h 10000"/>
                  <a:gd name="connsiteX31" fmla="*/ 3224 w 10000"/>
                  <a:gd name="connsiteY31" fmla="*/ 10000 h 10000"/>
                  <a:gd name="connsiteX32" fmla="*/ 3750 w 10000"/>
                  <a:gd name="connsiteY32" fmla="*/ 10000 h 10000"/>
                  <a:gd name="connsiteX33" fmla="*/ 4276 w 10000"/>
                  <a:gd name="connsiteY33" fmla="*/ 9959 h 10000"/>
                  <a:gd name="connsiteX34" fmla="*/ 4671 w 10000"/>
                  <a:gd name="connsiteY34" fmla="*/ 9918 h 10000"/>
                  <a:gd name="connsiteX35" fmla="*/ 5329 w 10000"/>
                  <a:gd name="connsiteY35" fmla="*/ 9794 h 10000"/>
                  <a:gd name="connsiteX36" fmla="*/ 5987 w 10000"/>
                  <a:gd name="connsiteY36" fmla="*/ 9534 h 10000"/>
                  <a:gd name="connsiteX37" fmla="*/ 6645 w 10000"/>
                  <a:gd name="connsiteY37" fmla="*/ 9273 h 10000"/>
                  <a:gd name="connsiteX38" fmla="*/ 6908 w 10000"/>
                  <a:gd name="connsiteY38" fmla="*/ 9067 h 10000"/>
                  <a:gd name="connsiteX39" fmla="*/ 7632 w 10000"/>
                  <a:gd name="connsiteY39" fmla="*/ 8505 h 10000"/>
                  <a:gd name="connsiteX40" fmla="*/ 8289 w 10000"/>
                  <a:gd name="connsiteY40" fmla="*/ 7942 h 10000"/>
                  <a:gd name="connsiteX41" fmla="*/ 8684 w 10000"/>
                  <a:gd name="connsiteY41" fmla="*/ 7339 h 10000"/>
                  <a:gd name="connsiteX42" fmla="*/ 9079 w 10000"/>
                  <a:gd name="connsiteY42" fmla="*/ 6790 h 10000"/>
                  <a:gd name="connsiteX43" fmla="*/ 9342 w 10000"/>
                  <a:gd name="connsiteY43" fmla="*/ 6187 h 10000"/>
                  <a:gd name="connsiteX44" fmla="*/ 9605 w 10000"/>
                  <a:gd name="connsiteY44" fmla="*/ 5583 h 10000"/>
                  <a:gd name="connsiteX45" fmla="*/ 9737 w 10000"/>
                  <a:gd name="connsiteY45" fmla="*/ 4856 h 10000"/>
                  <a:gd name="connsiteX46" fmla="*/ 10000 w 10000"/>
                  <a:gd name="connsiteY46" fmla="*/ 4115 h 10000"/>
                  <a:gd name="connsiteX47" fmla="*/ 10000 w 10000"/>
                  <a:gd name="connsiteY47" fmla="*/ 2867 h 10000"/>
                  <a:gd name="connsiteX48" fmla="*/ 9737 w 10000"/>
                  <a:gd name="connsiteY48" fmla="*/ 2181 h 10000"/>
                  <a:gd name="connsiteX49" fmla="*/ 9474 w 10000"/>
                  <a:gd name="connsiteY49" fmla="*/ 1495 h 10000"/>
                  <a:gd name="connsiteX50" fmla="*/ 9342 w 10000"/>
                  <a:gd name="connsiteY50" fmla="*/ 1331 h 10000"/>
                  <a:gd name="connsiteX51" fmla="*/ 9211 w 10000"/>
                  <a:gd name="connsiteY51" fmla="*/ 1152 h 10000"/>
                  <a:gd name="connsiteX52" fmla="*/ 9079 w 10000"/>
                  <a:gd name="connsiteY52" fmla="*/ 768 h 10000"/>
                  <a:gd name="connsiteX53" fmla="*/ 8553 w 10000"/>
                  <a:gd name="connsiteY53" fmla="*/ 82 h 10000"/>
                  <a:gd name="connsiteX54" fmla="*/ 8421 w 10000"/>
                  <a:gd name="connsiteY54" fmla="*/ 0 h 10000"/>
                  <a:gd name="connsiteX55" fmla="*/ 9211 w 10000"/>
                  <a:gd name="connsiteY55"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428 w 10000"/>
                  <a:gd name="connsiteY17" fmla="*/ 9167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855 w 10000"/>
                  <a:gd name="connsiteY25" fmla="*/ 9355 h 10000"/>
                  <a:gd name="connsiteX26" fmla="*/ 1250 w 10000"/>
                  <a:gd name="connsiteY26" fmla="*/ 953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428 w 10000"/>
                  <a:gd name="connsiteY17" fmla="*/ 9167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855 w 10000"/>
                  <a:gd name="connsiteY25" fmla="*/ 9355 h 10000"/>
                  <a:gd name="connsiteX26" fmla="*/ 1250 w 10000"/>
                  <a:gd name="connsiteY26" fmla="*/ 953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428 w 10000"/>
                  <a:gd name="connsiteY17" fmla="*/ 9167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855 w 10000"/>
                  <a:gd name="connsiteY25" fmla="*/ 9355 h 10000"/>
                  <a:gd name="connsiteX26" fmla="*/ 1250 w 10000"/>
                  <a:gd name="connsiteY26" fmla="*/ 953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55 w 10000"/>
                  <a:gd name="connsiteY17" fmla="*/ 9203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855 w 10000"/>
                  <a:gd name="connsiteY25" fmla="*/ 9355 h 10000"/>
                  <a:gd name="connsiteX26" fmla="*/ 1250 w 10000"/>
                  <a:gd name="connsiteY26" fmla="*/ 953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55 w 10000"/>
                  <a:gd name="connsiteY17" fmla="*/ 9203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754 w 10000"/>
                  <a:gd name="connsiteY25" fmla="*/ 9403 h 10000"/>
                  <a:gd name="connsiteX26" fmla="*/ 1250 w 10000"/>
                  <a:gd name="connsiteY26" fmla="*/ 953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55 w 10000"/>
                  <a:gd name="connsiteY17" fmla="*/ 9203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754 w 10000"/>
                  <a:gd name="connsiteY25" fmla="*/ 9403 h 10000"/>
                  <a:gd name="connsiteX26" fmla="*/ 1149 w 10000"/>
                  <a:gd name="connsiteY26" fmla="*/ 965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55 w 10000"/>
                  <a:gd name="connsiteY17" fmla="*/ 9203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754 w 10000"/>
                  <a:gd name="connsiteY25" fmla="*/ 9403 h 10000"/>
                  <a:gd name="connsiteX26" fmla="*/ 1149 w 10000"/>
                  <a:gd name="connsiteY26" fmla="*/ 9654 h 10000"/>
                  <a:gd name="connsiteX27" fmla="*/ 1751 w 10000"/>
                  <a:gd name="connsiteY27" fmla="*/ 9849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55 w 10000"/>
                  <a:gd name="connsiteY17" fmla="*/ 9203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754 w 10000"/>
                  <a:gd name="connsiteY25" fmla="*/ 9403 h 10000"/>
                  <a:gd name="connsiteX26" fmla="*/ 1149 w 10000"/>
                  <a:gd name="connsiteY26" fmla="*/ 9654 h 10000"/>
                  <a:gd name="connsiteX27" fmla="*/ 1751 w 10000"/>
                  <a:gd name="connsiteY27" fmla="*/ 9849 h 10000"/>
                  <a:gd name="connsiteX28" fmla="*/ 2146 w 10000"/>
                  <a:gd name="connsiteY28" fmla="*/ 9973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79"/>
                  <a:gd name="connsiteX1" fmla="*/ 9605 w 10000"/>
                  <a:gd name="connsiteY1" fmla="*/ 1934 h 10079"/>
                  <a:gd name="connsiteX2" fmla="*/ 9737 w 10000"/>
                  <a:gd name="connsiteY2" fmla="*/ 2620 h 10079"/>
                  <a:gd name="connsiteX3" fmla="*/ 9737 w 10000"/>
                  <a:gd name="connsiteY3" fmla="*/ 4513 h 10079"/>
                  <a:gd name="connsiteX4" fmla="*/ 9474 w 10000"/>
                  <a:gd name="connsiteY4" fmla="*/ 5103 h 10079"/>
                  <a:gd name="connsiteX5" fmla="*/ 9342 w 10000"/>
                  <a:gd name="connsiteY5" fmla="*/ 5405 h 10079"/>
                  <a:gd name="connsiteX6" fmla="*/ 8816 w 10000"/>
                  <a:gd name="connsiteY6" fmla="*/ 6145 h 10079"/>
                  <a:gd name="connsiteX7" fmla="*/ 8289 w 10000"/>
                  <a:gd name="connsiteY7" fmla="*/ 6914 h 10079"/>
                  <a:gd name="connsiteX8" fmla="*/ 7632 w 10000"/>
                  <a:gd name="connsiteY8" fmla="*/ 7641 h 10079"/>
                  <a:gd name="connsiteX9" fmla="*/ 7171 w 10000"/>
                  <a:gd name="connsiteY9" fmla="*/ 7942 h 10079"/>
                  <a:gd name="connsiteX10" fmla="*/ 6645 w 10000"/>
                  <a:gd name="connsiteY10" fmla="*/ 8285 h 10079"/>
                  <a:gd name="connsiteX11" fmla="*/ 6250 w 10000"/>
                  <a:gd name="connsiteY11" fmla="*/ 8587 h 10079"/>
                  <a:gd name="connsiteX12" fmla="*/ 5592 w 10000"/>
                  <a:gd name="connsiteY12" fmla="*/ 8807 h 10079"/>
                  <a:gd name="connsiteX13" fmla="*/ 5461 w 10000"/>
                  <a:gd name="connsiteY13" fmla="*/ 8889 h 10079"/>
                  <a:gd name="connsiteX14" fmla="*/ 5066 w 10000"/>
                  <a:gd name="connsiteY14" fmla="*/ 9012 h 10079"/>
                  <a:gd name="connsiteX15" fmla="*/ 4671 w 10000"/>
                  <a:gd name="connsiteY15" fmla="*/ 9108 h 10079"/>
                  <a:gd name="connsiteX16" fmla="*/ 4145 w 10000"/>
                  <a:gd name="connsiteY16" fmla="*/ 9191 h 10079"/>
                  <a:gd name="connsiteX17" fmla="*/ 3655 w 10000"/>
                  <a:gd name="connsiteY17" fmla="*/ 9203 h 10079"/>
                  <a:gd name="connsiteX18" fmla="*/ 2631 w 10000"/>
                  <a:gd name="connsiteY18" fmla="*/ 9114 h 10079"/>
                  <a:gd name="connsiteX19" fmla="*/ 1938 w 10000"/>
                  <a:gd name="connsiteY19" fmla="*/ 8875 h 10079"/>
                  <a:gd name="connsiteX20" fmla="*/ 1326 w 10000"/>
                  <a:gd name="connsiteY20" fmla="*/ 8603 h 10079"/>
                  <a:gd name="connsiteX21" fmla="*/ 900 w 10000"/>
                  <a:gd name="connsiteY21" fmla="*/ 8272 h 10079"/>
                  <a:gd name="connsiteX22" fmla="*/ 218 w 10000"/>
                  <a:gd name="connsiteY22" fmla="*/ 7702 h 10079"/>
                  <a:gd name="connsiteX23" fmla="*/ 395 w 10000"/>
                  <a:gd name="connsiteY23" fmla="*/ 8422 h 10079"/>
                  <a:gd name="connsiteX24" fmla="*/ 0 w 10000"/>
                  <a:gd name="connsiteY24" fmla="*/ 8930 h 10079"/>
                  <a:gd name="connsiteX25" fmla="*/ 754 w 10000"/>
                  <a:gd name="connsiteY25" fmla="*/ 9403 h 10079"/>
                  <a:gd name="connsiteX26" fmla="*/ 1149 w 10000"/>
                  <a:gd name="connsiteY26" fmla="*/ 9654 h 10079"/>
                  <a:gd name="connsiteX27" fmla="*/ 1751 w 10000"/>
                  <a:gd name="connsiteY27" fmla="*/ 9849 h 10079"/>
                  <a:gd name="connsiteX28" fmla="*/ 2146 w 10000"/>
                  <a:gd name="connsiteY28" fmla="*/ 9973 h 10079"/>
                  <a:gd name="connsiteX29" fmla="*/ 2747 w 10000"/>
                  <a:gd name="connsiteY29" fmla="*/ 10079 h 10079"/>
                  <a:gd name="connsiteX30" fmla="*/ 3224 w 10000"/>
                  <a:gd name="connsiteY30" fmla="*/ 10000 h 10079"/>
                  <a:gd name="connsiteX31" fmla="*/ 3750 w 10000"/>
                  <a:gd name="connsiteY31" fmla="*/ 10000 h 10079"/>
                  <a:gd name="connsiteX32" fmla="*/ 4276 w 10000"/>
                  <a:gd name="connsiteY32" fmla="*/ 9959 h 10079"/>
                  <a:gd name="connsiteX33" fmla="*/ 4671 w 10000"/>
                  <a:gd name="connsiteY33" fmla="*/ 9918 h 10079"/>
                  <a:gd name="connsiteX34" fmla="*/ 5329 w 10000"/>
                  <a:gd name="connsiteY34" fmla="*/ 9794 h 10079"/>
                  <a:gd name="connsiteX35" fmla="*/ 5987 w 10000"/>
                  <a:gd name="connsiteY35" fmla="*/ 9534 h 10079"/>
                  <a:gd name="connsiteX36" fmla="*/ 6645 w 10000"/>
                  <a:gd name="connsiteY36" fmla="*/ 9273 h 10079"/>
                  <a:gd name="connsiteX37" fmla="*/ 6908 w 10000"/>
                  <a:gd name="connsiteY37" fmla="*/ 9067 h 10079"/>
                  <a:gd name="connsiteX38" fmla="*/ 7632 w 10000"/>
                  <a:gd name="connsiteY38" fmla="*/ 8505 h 10079"/>
                  <a:gd name="connsiteX39" fmla="*/ 8289 w 10000"/>
                  <a:gd name="connsiteY39" fmla="*/ 7942 h 10079"/>
                  <a:gd name="connsiteX40" fmla="*/ 8684 w 10000"/>
                  <a:gd name="connsiteY40" fmla="*/ 7339 h 10079"/>
                  <a:gd name="connsiteX41" fmla="*/ 9079 w 10000"/>
                  <a:gd name="connsiteY41" fmla="*/ 6790 h 10079"/>
                  <a:gd name="connsiteX42" fmla="*/ 9342 w 10000"/>
                  <a:gd name="connsiteY42" fmla="*/ 6187 h 10079"/>
                  <a:gd name="connsiteX43" fmla="*/ 9605 w 10000"/>
                  <a:gd name="connsiteY43" fmla="*/ 5583 h 10079"/>
                  <a:gd name="connsiteX44" fmla="*/ 9737 w 10000"/>
                  <a:gd name="connsiteY44" fmla="*/ 4856 h 10079"/>
                  <a:gd name="connsiteX45" fmla="*/ 10000 w 10000"/>
                  <a:gd name="connsiteY45" fmla="*/ 4115 h 10079"/>
                  <a:gd name="connsiteX46" fmla="*/ 10000 w 10000"/>
                  <a:gd name="connsiteY46" fmla="*/ 2867 h 10079"/>
                  <a:gd name="connsiteX47" fmla="*/ 9737 w 10000"/>
                  <a:gd name="connsiteY47" fmla="*/ 2181 h 10079"/>
                  <a:gd name="connsiteX48" fmla="*/ 9474 w 10000"/>
                  <a:gd name="connsiteY48" fmla="*/ 1495 h 10079"/>
                  <a:gd name="connsiteX49" fmla="*/ 9342 w 10000"/>
                  <a:gd name="connsiteY49" fmla="*/ 1331 h 10079"/>
                  <a:gd name="connsiteX50" fmla="*/ 9211 w 10000"/>
                  <a:gd name="connsiteY50" fmla="*/ 1152 h 10079"/>
                  <a:gd name="connsiteX51" fmla="*/ 9079 w 10000"/>
                  <a:gd name="connsiteY51" fmla="*/ 768 h 10079"/>
                  <a:gd name="connsiteX52" fmla="*/ 8553 w 10000"/>
                  <a:gd name="connsiteY52" fmla="*/ 82 h 10079"/>
                  <a:gd name="connsiteX53" fmla="*/ 8421 w 10000"/>
                  <a:gd name="connsiteY53" fmla="*/ 0 h 10079"/>
                  <a:gd name="connsiteX54" fmla="*/ 9211 w 10000"/>
                  <a:gd name="connsiteY54" fmla="*/ 947 h 10079"/>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750 w 10000"/>
                  <a:gd name="connsiteY31" fmla="*/ 10000 h 10120"/>
                  <a:gd name="connsiteX32" fmla="*/ 4276 w 10000"/>
                  <a:gd name="connsiteY32" fmla="*/ 9959 h 10120"/>
                  <a:gd name="connsiteX33" fmla="*/ 4671 w 10000"/>
                  <a:gd name="connsiteY33" fmla="*/ 9918 h 10120"/>
                  <a:gd name="connsiteX34" fmla="*/ 5329 w 10000"/>
                  <a:gd name="connsiteY34" fmla="*/ 9794 h 10120"/>
                  <a:gd name="connsiteX35" fmla="*/ 5987 w 10000"/>
                  <a:gd name="connsiteY35" fmla="*/ 953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276 w 10000"/>
                  <a:gd name="connsiteY32" fmla="*/ 9959 h 10120"/>
                  <a:gd name="connsiteX33" fmla="*/ 4671 w 10000"/>
                  <a:gd name="connsiteY33" fmla="*/ 9918 h 10120"/>
                  <a:gd name="connsiteX34" fmla="*/ 5329 w 10000"/>
                  <a:gd name="connsiteY34" fmla="*/ 9794 h 10120"/>
                  <a:gd name="connsiteX35" fmla="*/ 5987 w 10000"/>
                  <a:gd name="connsiteY35" fmla="*/ 953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671 w 10000"/>
                  <a:gd name="connsiteY33" fmla="*/ 9918 h 10120"/>
                  <a:gd name="connsiteX34" fmla="*/ 5329 w 10000"/>
                  <a:gd name="connsiteY34" fmla="*/ 9794 h 10120"/>
                  <a:gd name="connsiteX35" fmla="*/ 5987 w 10000"/>
                  <a:gd name="connsiteY35" fmla="*/ 953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329 w 10000"/>
                  <a:gd name="connsiteY34" fmla="*/ 9794 h 10120"/>
                  <a:gd name="connsiteX35" fmla="*/ 5987 w 10000"/>
                  <a:gd name="connsiteY35" fmla="*/ 953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5987 w 10000"/>
                  <a:gd name="connsiteY35" fmla="*/ 953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63 w 10000"/>
                  <a:gd name="connsiteY35" fmla="*/ 959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25 w 10000"/>
                  <a:gd name="connsiteY11" fmla="*/ 8515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63 w 10000"/>
                  <a:gd name="connsiteY35" fmla="*/ 959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25 w 10000"/>
                  <a:gd name="connsiteY11" fmla="*/ 8515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63 w 10000"/>
                  <a:gd name="connsiteY35" fmla="*/ 9594 h 10120"/>
                  <a:gd name="connsiteX36" fmla="*/ 6645 w 10000"/>
                  <a:gd name="connsiteY36" fmla="*/ 9273 h 10120"/>
                  <a:gd name="connsiteX37" fmla="*/ 7135 w 10000"/>
                  <a:gd name="connsiteY37" fmla="*/ 8971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25 w 10000"/>
                  <a:gd name="connsiteY11" fmla="*/ 8515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63 w 10000"/>
                  <a:gd name="connsiteY35" fmla="*/ 9594 h 10120"/>
                  <a:gd name="connsiteX36" fmla="*/ 6645 w 10000"/>
                  <a:gd name="connsiteY36" fmla="*/ 9345 h 10120"/>
                  <a:gd name="connsiteX37" fmla="*/ 7135 w 10000"/>
                  <a:gd name="connsiteY37" fmla="*/ 8971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25 w 10000"/>
                  <a:gd name="connsiteY11" fmla="*/ 8515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13 w 10000"/>
                  <a:gd name="connsiteY35" fmla="*/ 9642 h 10120"/>
                  <a:gd name="connsiteX36" fmla="*/ 6645 w 10000"/>
                  <a:gd name="connsiteY36" fmla="*/ 9345 h 10120"/>
                  <a:gd name="connsiteX37" fmla="*/ 7135 w 10000"/>
                  <a:gd name="connsiteY37" fmla="*/ 8971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25 w 10000"/>
                  <a:gd name="connsiteY11" fmla="*/ 8515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527 w 10000"/>
                  <a:gd name="connsiteY25" fmla="*/ 9355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13 w 10000"/>
                  <a:gd name="connsiteY35" fmla="*/ 9642 h 10120"/>
                  <a:gd name="connsiteX36" fmla="*/ 6645 w 10000"/>
                  <a:gd name="connsiteY36" fmla="*/ 9345 h 10120"/>
                  <a:gd name="connsiteX37" fmla="*/ 7135 w 10000"/>
                  <a:gd name="connsiteY37" fmla="*/ 8971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528 w 10202"/>
                  <a:gd name="connsiteY20" fmla="*/ 8603 h 10120"/>
                  <a:gd name="connsiteX21" fmla="*/ 1102 w 10202"/>
                  <a:gd name="connsiteY21" fmla="*/ 8272 h 10120"/>
                  <a:gd name="connsiteX22" fmla="*/ 420 w 10202"/>
                  <a:gd name="connsiteY22" fmla="*/ 7702 h 10120"/>
                  <a:gd name="connsiteX23" fmla="*/ 597 w 10202"/>
                  <a:gd name="connsiteY23" fmla="*/ 8422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176 w 10202"/>
                  <a:gd name="connsiteY33" fmla="*/ 9942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528 w 10202"/>
                  <a:gd name="connsiteY20" fmla="*/ 8603 h 10120"/>
                  <a:gd name="connsiteX21" fmla="*/ 1102 w 10202"/>
                  <a:gd name="connsiteY21" fmla="*/ 8272 h 10120"/>
                  <a:gd name="connsiteX22" fmla="*/ 420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176 w 10202"/>
                  <a:gd name="connsiteY33" fmla="*/ 9942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528 w 10202"/>
                  <a:gd name="connsiteY20" fmla="*/ 8603 h 10120"/>
                  <a:gd name="connsiteX21" fmla="*/ 1102 w 10202"/>
                  <a:gd name="connsiteY21" fmla="*/ 827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176 w 10202"/>
                  <a:gd name="connsiteY33" fmla="*/ 9942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528 w 10202"/>
                  <a:gd name="connsiteY20" fmla="*/ 860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176 w 10202"/>
                  <a:gd name="connsiteY33" fmla="*/ 9942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176 w 10202"/>
                  <a:gd name="connsiteY33" fmla="*/ 9942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302 w 10202"/>
                  <a:gd name="connsiteY33" fmla="*/ 9978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302 w 10202"/>
                  <a:gd name="connsiteY33" fmla="*/ 9978 h 10120"/>
                  <a:gd name="connsiteX34" fmla="*/ 5910 w 10202"/>
                  <a:gd name="connsiteY34" fmla="*/ 9818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302 w 10202"/>
                  <a:gd name="connsiteY33" fmla="*/ 9978 h 10120"/>
                  <a:gd name="connsiteX34" fmla="*/ 5910 w 10202"/>
                  <a:gd name="connsiteY34" fmla="*/ 9818 h 10120"/>
                  <a:gd name="connsiteX35" fmla="*/ 6392 w 10202"/>
                  <a:gd name="connsiteY35" fmla="*/ 9606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6147 w 10202"/>
                  <a:gd name="connsiteY12" fmla="*/ 8663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302 w 10202"/>
                  <a:gd name="connsiteY33" fmla="*/ 9978 h 10120"/>
                  <a:gd name="connsiteX34" fmla="*/ 5910 w 10202"/>
                  <a:gd name="connsiteY34" fmla="*/ 9818 h 10120"/>
                  <a:gd name="connsiteX35" fmla="*/ 6392 w 10202"/>
                  <a:gd name="connsiteY35" fmla="*/ 9606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6071 w 10202"/>
                  <a:gd name="connsiteY12" fmla="*/ 8723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302 w 10202"/>
                  <a:gd name="connsiteY33" fmla="*/ 9978 h 10120"/>
                  <a:gd name="connsiteX34" fmla="*/ 5910 w 10202"/>
                  <a:gd name="connsiteY34" fmla="*/ 9818 h 10120"/>
                  <a:gd name="connsiteX35" fmla="*/ 6392 w 10202"/>
                  <a:gd name="connsiteY35" fmla="*/ 9606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02" h="10120">
                    <a:moveTo>
                      <a:pt x="9413" y="947"/>
                    </a:moveTo>
                    <a:lnTo>
                      <a:pt x="9807" y="1934"/>
                    </a:lnTo>
                    <a:lnTo>
                      <a:pt x="9939" y="2620"/>
                    </a:lnTo>
                    <a:lnTo>
                      <a:pt x="9939" y="4513"/>
                    </a:lnTo>
                    <a:lnTo>
                      <a:pt x="9676" y="5103"/>
                    </a:lnTo>
                    <a:lnTo>
                      <a:pt x="9544" y="5405"/>
                    </a:lnTo>
                    <a:lnTo>
                      <a:pt x="9018" y="6145"/>
                    </a:lnTo>
                    <a:lnTo>
                      <a:pt x="8491" y="6914"/>
                    </a:lnTo>
                    <a:lnTo>
                      <a:pt x="7834" y="7641"/>
                    </a:lnTo>
                    <a:lnTo>
                      <a:pt x="7373" y="7942"/>
                    </a:lnTo>
                    <a:lnTo>
                      <a:pt x="6847" y="8285"/>
                    </a:lnTo>
                    <a:lnTo>
                      <a:pt x="6427" y="8515"/>
                    </a:lnTo>
                    <a:lnTo>
                      <a:pt x="6071" y="8723"/>
                    </a:lnTo>
                    <a:cubicBezTo>
                      <a:pt x="6027" y="8750"/>
                      <a:pt x="5707" y="8862"/>
                      <a:pt x="5663" y="8889"/>
                    </a:cubicBezTo>
                    <a:lnTo>
                      <a:pt x="5268" y="9012"/>
                    </a:lnTo>
                    <a:lnTo>
                      <a:pt x="4873" y="9108"/>
                    </a:lnTo>
                    <a:lnTo>
                      <a:pt x="4347" y="9191"/>
                    </a:lnTo>
                    <a:cubicBezTo>
                      <a:pt x="4140" y="9201"/>
                      <a:pt x="3934" y="9223"/>
                      <a:pt x="3857" y="9203"/>
                    </a:cubicBezTo>
                    <a:cubicBezTo>
                      <a:pt x="3553" y="9231"/>
                      <a:pt x="2905" y="9140"/>
                      <a:pt x="2833" y="9114"/>
                    </a:cubicBezTo>
                    <a:cubicBezTo>
                      <a:pt x="2779" y="9066"/>
                      <a:pt x="2316" y="8950"/>
                      <a:pt x="2140" y="8875"/>
                    </a:cubicBezTo>
                    <a:cubicBezTo>
                      <a:pt x="1965" y="8800"/>
                      <a:pt x="1936" y="8753"/>
                      <a:pt x="1780" y="8663"/>
                    </a:cubicBezTo>
                    <a:cubicBezTo>
                      <a:pt x="1624" y="8573"/>
                      <a:pt x="1413" y="8478"/>
                      <a:pt x="1203" y="8332"/>
                    </a:cubicBezTo>
                    <a:cubicBezTo>
                      <a:pt x="1211" y="8214"/>
                      <a:pt x="311" y="7820"/>
                      <a:pt x="319" y="7702"/>
                    </a:cubicBezTo>
                    <a:cubicBezTo>
                      <a:pt x="311" y="7838"/>
                      <a:pt x="650" y="8321"/>
                      <a:pt x="597" y="8518"/>
                    </a:cubicBezTo>
                    <a:cubicBezTo>
                      <a:pt x="544" y="8715"/>
                      <a:pt x="226" y="8739"/>
                      <a:pt x="0" y="8882"/>
                    </a:cubicBezTo>
                    <a:lnTo>
                      <a:pt x="729" y="9355"/>
                    </a:lnTo>
                    <a:lnTo>
                      <a:pt x="1351" y="9654"/>
                    </a:lnTo>
                    <a:lnTo>
                      <a:pt x="1953" y="9849"/>
                    </a:lnTo>
                    <a:lnTo>
                      <a:pt x="2348" y="9973"/>
                    </a:lnTo>
                    <a:lnTo>
                      <a:pt x="2949" y="10079"/>
                    </a:lnTo>
                    <a:lnTo>
                      <a:pt x="3552" y="10120"/>
                    </a:lnTo>
                    <a:lnTo>
                      <a:pt x="4179" y="10120"/>
                    </a:lnTo>
                    <a:lnTo>
                      <a:pt x="4604" y="10055"/>
                    </a:lnTo>
                    <a:lnTo>
                      <a:pt x="5302" y="9978"/>
                    </a:lnTo>
                    <a:lnTo>
                      <a:pt x="5910" y="9818"/>
                    </a:lnTo>
                    <a:cubicBezTo>
                      <a:pt x="6104" y="9711"/>
                      <a:pt x="6236" y="9685"/>
                      <a:pt x="6392" y="9606"/>
                    </a:cubicBezTo>
                    <a:cubicBezTo>
                      <a:pt x="6548" y="9527"/>
                      <a:pt x="6628" y="9432"/>
                      <a:pt x="6847" y="9345"/>
                    </a:cubicBezTo>
                    <a:lnTo>
                      <a:pt x="7337" y="8971"/>
                    </a:lnTo>
                    <a:lnTo>
                      <a:pt x="7834" y="8505"/>
                    </a:lnTo>
                    <a:lnTo>
                      <a:pt x="8491" y="7942"/>
                    </a:lnTo>
                    <a:lnTo>
                      <a:pt x="8886" y="7339"/>
                    </a:lnTo>
                    <a:lnTo>
                      <a:pt x="9281" y="6790"/>
                    </a:lnTo>
                    <a:lnTo>
                      <a:pt x="9544" y="6187"/>
                    </a:lnTo>
                    <a:cubicBezTo>
                      <a:pt x="9632" y="5986"/>
                      <a:pt x="9719" y="5784"/>
                      <a:pt x="9807" y="5583"/>
                    </a:cubicBezTo>
                    <a:lnTo>
                      <a:pt x="9939" y="4856"/>
                    </a:lnTo>
                    <a:cubicBezTo>
                      <a:pt x="10027" y="4609"/>
                      <a:pt x="10114" y="4362"/>
                      <a:pt x="10202" y="4115"/>
                    </a:cubicBezTo>
                    <a:lnTo>
                      <a:pt x="10202" y="2867"/>
                    </a:lnTo>
                    <a:lnTo>
                      <a:pt x="9939" y="2181"/>
                    </a:lnTo>
                    <a:lnTo>
                      <a:pt x="9676" y="1495"/>
                    </a:lnTo>
                    <a:lnTo>
                      <a:pt x="9544" y="1331"/>
                    </a:lnTo>
                    <a:lnTo>
                      <a:pt x="9413" y="1152"/>
                    </a:lnTo>
                    <a:lnTo>
                      <a:pt x="9281" y="768"/>
                    </a:lnTo>
                    <a:lnTo>
                      <a:pt x="8755" y="82"/>
                    </a:lnTo>
                    <a:lnTo>
                      <a:pt x="8623" y="0"/>
                    </a:lnTo>
                    <a:lnTo>
                      <a:pt x="9413" y="947"/>
                    </a:lnTo>
                    <a:close/>
                  </a:path>
                </a:pathLst>
              </a:custGeom>
              <a:gradFill rotWithShape="0">
                <a:gsLst>
                  <a:gs pos="0">
                    <a:sysClr val="window" lastClr="FFFFFF"/>
                  </a:gs>
                  <a:gs pos="100000">
                    <a:srgbClr val="3B3B3B"/>
                  </a:gs>
                </a:gsLst>
                <a:lin ang="54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3" name="Oval 102"/>
              <p:cNvSpPr/>
              <p:nvPr/>
            </p:nvSpPr>
            <p:spPr>
              <a:xfrm rot="15091475">
                <a:off x="3859748" y="5330738"/>
                <a:ext cx="277582" cy="196916"/>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4" name="TextBox 103"/>
              <p:cNvSpPr txBox="1"/>
              <p:nvPr/>
            </p:nvSpPr>
            <p:spPr>
              <a:xfrm rot="20420237">
                <a:off x="4280109" y="5223599"/>
                <a:ext cx="972809" cy="765223"/>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C </a:t>
                </a:r>
                <a:r>
                  <a:rPr kumimoji="0" lang="en-US" sz="1200" b="0" i="0" u="none" strike="noStrike" kern="0" cap="none" spc="0" normalizeH="0" baseline="0" noProof="0" dirty="0" err="1" smtClean="0">
                    <a:ln>
                      <a:noFill/>
                    </a:ln>
                    <a:solidFill>
                      <a:srgbClr val="FFFF00"/>
                    </a:solidFill>
                    <a:effectLst/>
                    <a:uLnTx/>
                    <a:uFillTx/>
                  </a:rPr>
                  <a:t>hange</a:t>
                </a:r>
                <a:endParaRPr kumimoji="0" lang="en-US" sz="1200" b="0" i="0" u="none" strike="noStrike" kern="0" cap="none" spc="0" normalizeH="0" baseline="0" noProof="0" dirty="0">
                  <a:ln>
                    <a:noFill/>
                  </a:ln>
                  <a:solidFill>
                    <a:srgbClr val="FFFF00"/>
                  </a:solidFill>
                  <a:effectLst/>
                  <a:uLnTx/>
                  <a:uFillTx/>
                </a:endParaRPr>
              </a:p>
            </p:txBody>
          </p:sp>
          <p:sp>
            <p:nvSpPr>
              <p:cNvPr id="105" name="Oval 104"/>
              <p:cNvSpPr/>
              <p:nvPr/>
            </p:nvSpPr>
            <p:spPr>
              <a:xfrm rot="14208000">
                <a:off x="5237755" y="2527314"/>
                <a:ext cx="277582" cy="196916"/>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6" name="TextBox 105"/>
              <p:cNvSpPr txBox="1"/>
              <p:nvPr/>
            </p:nvSpPr>
            <p:spPr>
              <a:xfrm rot="21315666">
                <a:off x="4245759" y="2168621"/>
                <a:ext cx="972809" cy="765222"/>
              </a:xfrm>
              <a:prstGeom prst="rect">
                <a:avLst/>
              </a:prstGeom>
              <a:noFill/>
            </p:spPr>
            <p:txBody>
              <a:bodyPr wrap="none" rtlCol="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Adversity</a:t>
                </a:r>
                <a:endParaRPr kumimoji="0" lang="en-US" sz="1200" b="0" i="0" u="none" strike="noStrike" kern="0" cap="none" spc="0" normalizeH="0" baseline="0" noProof="0" dirty="0">
                  <a:ln>
                    <a:noFill/>
                  </a:ln>
                  <a:solidFill>
                    <a:srgbClr val="FFFF00"/>
                  </a:solidFill>
                  <a:effectLst/>
                  <a:uLnTx/>
                  <a:uFillTx/>
                </a:endParaRPr>
              </a:p>
            </p:txBody>
          </p:sp>
        </p:grpSp>
      </p:grpSp>
      <p:grpSp>
        <p:nvGrpSpPr>
          <p:cNvPr id="9" name="Group 60"/>
          <p:cNvGrpSpPr/>
          <p:nvPr/>
        </p:nvGrpSpPr>
        <p:grpSpPr>
          <a:xfrm>
            <a:off x="8170873" y="2322361"/>
            <a:ext cx="3502857" cy="2830999"/>
            <a:chOff x="2410943" y="2614531"/>
            <a:chExt cx="4659605" cy="2926728"/>
          </a:xfrm>
        </p:grpSpPr>
        <p:sp>
          <p:nvSpPr>
            <p:cNvPr id="108" name="Freeform 1041"/>
            <p:cNvSpPr>
              <a:spLocks/>
            </p:cNvSpPr>
            <p:nvPr/>
          </p:nvSpPr>
          <p:spPr bwMode="auto">
            <a:xfrm>
              <a:off x="2472490" y="2614531"/>
              <a:ext cx="3074625" cy="2673323"/>
            </a:xfrm>
            <a:custGeom>
              <a:avLst/>
              <a:gdLst>
                <a:gd name="connsiteX0" fmla="*/ 8084 w 10000"/>
                <a:gd name="connsiteY0" fmla="*/ 8984 h 10000"/>
                <a:gd name="connsiteX1" fmla="*/ 6551 w 10000"/>
                <a:gd name="connsiteY1" fmla="*/ 8081 h 10000"/>
                <a:gd name="connsiteX2" fmla="*/ 6411 w 10000"/>
                <a:gd name="connsiteY2" fmla="*/ 7984 h 10000"/>
                <a:gd name="connsiteX3" fmla="*/ 5679 w 10000"/>
                <a:gd name="connsiteY3" fmla="*/ 7532 h 10000"/>
                <a:gd name="connsiteX4" fmla="*/ 4983 w 10000"/>
                <a:gd name="connsiteY4" fmla="*/ 7016 h 10000"/>
                <a:gd name="connsiteX5" fmla="*/ 4355 w 10000"/>
                <a:gd name="connsiteY5" fmla="*/ 6516 h 10000"/>
                <a:gd name="connsiteX6" fmla="*/ 3798 w 10000"/>
                <a:gd name="connsiteY6" fmla="*/ 5952 h 10000"/>
                <a:gd name="connsiteX7" fmla="*/ 3519 w 10000"/>
                <a:gd name="connsiteY7" fmla="*/ 5661 h 10000"/>
                <a:gd name="connsiteX8" fmla="*/ 2822 w 10000"/>
                <a:gd name="connsiteY8" fmla="*/ 4903 h 10000"/>
                <a:gd name="connsiteX9" fmla="*/ 2160 w 10000"/>
                <a:gd name="connsiteY9" fmla="*/ 4081 h 10000"/>
                <a:gd name="connsiteX10" fmla="*/ 1533 w 10000"/>
                <a:gd name="connsiteY10" fmla="*/ 3274 h 10000"/>
                <a:gd name="connsiteX11" fmla="*/ 1324 w 10000"/>
                <a:gd name="connsiteY11" fmla="*/ 2919 h 10000"/>
                <a:gd name="connsiteX12" fmla="*/ 1185 w 10000"/>
                <a:gd name="connsiteY12" fmla="*/ 2516 h 10000"/>
                <a:gd name="connsiteX13" fmla="*/ 1045 w 10000"/>
                <a:gd name="connsiteY13" fmla="*/ 2113 h 10000"/>
                <a:gd name="connsiteX14" fmla="*/ 976 w 10000"/>
                <a:gd name="connsiteY14" fmla="*/ 1758 h 10000"/>
                <a:gd name="connsiteX15" fmla="*/ 976 w 10000"/>
                <a:gd name="connsiteY15" fmla="*/ 1516 h 10000"/>
                <a:gd name="connsiteX16" fmla="*/ 1045 w 10000"/>
                <a:gd name="connsiteY16" fmla="*/ 1306 h 10000"/>
                <a:gd name="connsiteX17" fmla="*/ 1115 w 10000"/>
                <a:gd name="connsiteY17" fmla="*/ 1113 h 10000"/>
                <a:gd name="connsiteX18" fmla="*/ 1324 w 10000"/>
                <a:gd name="connsiteY18" fmla="*/ 903 h 10000"/>
                <a:gd name="connsiteX19" fmla="*/ 1603 w 10000"/>
                <a:gd name="connsiteY19" fmla="*/ 710 h 10000"/>
                <a:gd name="connsiteX20" fmla="*/ 1882 w 10000"/>
                <a:gd name="connsiteY20" fmla="*/ 645 h 10000"/>
                <a:gd name="connsiteX21" fmla="*/ 2091 w 10000"/>
                <a:gd name="connsiteY21" fmla="*/ 645 h 10000"/>
                <a:gd name="connsiteX22" fmla="*/ 2474 w 10000"/>
                <a:gd name="connsiteY22" fmla="*/ 710 h 10000"/>
                <a:gd name="connsiteX23" fmla="*/ 2822 w 10000"/>
                <a:gd name="connsiteY23" fmla="*/ 758 h 10000"/>
                <a:gd name="connsiteX24" fmla="*/ 3449 w 10000"/>
                <a:gd name="connsiteY24" fmla="*/ 806 h 10000"/>
                <a:gd name="connsiteX25" fmla="*/ 3519 w 10000"/>
                <a:gd name="connsiteY25" fmla="*/ 806 h 10000"/>
                <a:gd name="connsiteX26" fmla="*/ 3449 w 10000"/>
                <a:gd name="connsiteY26" fmla="*/ 758 h 10000"/>
                <a:gd name="connsiteX27" fmla="*/ 3082 w 10000"/>
                <a:gd name="connsiteY27" fmla="*/ 81 h 10000"/>
                <a:gd name="connsiteX28" fmla="*/ 2160 w 10000"/>
                <a:gd name="connsiteY28" fmla="*/ 97 h 10000"/>
                <a:gd name="connsiteX29" fmla="*/ 1812 w 10000"/>
                <a:gd name="connsiteY29" fmla="*/ 48 h 10000"/>
                <a:gd name="connsiteX30" fmla="*/ 1463 w 10000"/>
                <a:gd name="connsiteY30" fmla="*/ 0 h 10000"/>
                <a:gd name="connsiteX31" fmla="*/ 1115 w 10000"/>
                <a:gd name="connsiteY31" fmla="*/ 0 h 10000"/>
                <a:gd name="connsiteX32" fmla="*/ 836 w 10000"/>
                <a:gd name="connsiteY32" fmla="*/ 48 h 10000"/>
                <a:gd name="connsiteX33" fmla="*/ 557 w 10000"/>
                <a:gd name="connsiteY33" fmla="*/ 145 h 10000"/>
                <a:gd name="connsiteX34" fmla="*/ 348 w 10000"/>
                <a:gd name="connsiteY34" fmla="*/ 306 h 10000"/>
                <a:gd name="connsiteX35" fmla="*/ 209 w 10000"/>
                <a:gd name="connsiteY35" fmla="*/ 452 h 10000"/>
                <a:gd name="connsiteX36" fmla="*/ 70 w 10000"/>
                <a:gd name="connsiteY36" fmla="*/ 597 h 10000"/>
                <a:gd name="connsiteX37" fmla="*/ 0 w 10000"/>
                <a:gd name="connsiteY37" fmla="*/ 903 h 10000"/>
                <a:gd name="connsiteX38" fmla="*/ 0 w 10000"/>
                <a:gd name="connsiteY38" fmla="*/ 1258 h 10000"/>
                <a:gd name="connsiteX39" fmla="*/ 139 w 10000"/>
                <a:gd name="connsiteY39" fmla="*/ 1661 h 10000"/>
                <a:gd name="connsiteX40" fmla="*/ 209 w 10000"/>
                <a:gd name="connsiteY40" fmla="*/ 1968 h 10000"/>
                <a:gd name="connsiteX41" fmla="*/ 557 w 10000"/>
                <a:gd name="connsiteY41" fmla="*/ 2581 h 10000"/>
                <a:gd name="connsiteX42" fmla="*/ 976 w 10000"/>
                <a:gd name="connsiteY42" fmla="*/ 3226 h 10000"/>
                <a:gd name="connsiteX43" fmla="*/ 1463 w 10000"/>
                <a:gd name="connsiteY43" fmla="*/ 3839 h 10000"/>
                <a:gd name="connsiteX44" fmla="*/ 1951 w 10000"/>
                <a:gd name="connsiteY44" fmla="*/ 4435 h 10000"/>
                <a:gd name="connsiteX45" fmla="*/ 2544 w 10000"/>
                <a:gd name="connsiteY45" fmla="*/ 5000 h 10000"/>
                <a:gd name="connsiteX46" fmla="*/ 3171 w 10000"/>
                <a:gd name="connsiteY46" fmla="*/ 5548 h 10000"/>
                <a:gd name="connsiteX47" fmla="*/ 3937 w 10000"/>
                <a:gd name="connsiteY47" fmla="*/ 6258 h 10000"/>
                <a:gd name="connsiteX48" fmla="*/ 4704 w 10000"/>
                <a:gd name="connsiteY48" fmla="*/ 6919 h 10000"/>
                <a:gd name="connsiteX49" fmla="*/ 5192 w 10000"/>
                <a:gd name="connsiteY49" fmla="*/ 7323 h 10000"/>
                <a:gd name="connsiteX50" fmla="*/ 6132 w 10000"/>
                <a:gd name="connsiteY50" fmla="*/ 7871 h 10000"/>
                <a:gd name="connsiteX51" fmla="*/ 7038 w 10000"/>
                <a:gd name="connsiteY51" fmla="*/ 8387 h 10000"/>
                <a:gd name="connsiteX52" fmla="*/ 7875 w 10000"/>
                <a:gd name="connsiteY52" fmla="*/ 8887 h 10000"/>
                <a:gd name="connsiteX53" fmla="*/ 8850 w 10000"/>
                <a:gd name="connsiteY53" fmla="*/ 9387 h 10000"/>
                <a:gd name="connsiteX54" fmla="*/ 9721 w 10000"/>
                <a:gd name="connsiteY54" fmla="*/ 9855 h 10000"/>
                <a:gd name="connsiteX55" fmla="*/ 10000 w 10000"/>
                <a:gd name="connsiteY55" fmla="*/ 10000 h 10000"/>
                <a:gd name="connsiteX56" fmla="*/ 9199 w 10000"/>
                <a:gd name="connsiteY56" fmla="*/ 9597 h 10000"/>
                <a:gd name="connsiteX57" fmla="*/ 8084 w 10000"/>
                <a:gd name="connsiteY57" fmla="*/ 8984 h 10000"/>
                <a:gd name="connsiteX0" fmla="*/ 8084 w 10000"/>
                <a:gd name="connsiteY0" fmla="*/ 8984 h 10000"/>
                <a:gd name="connsiteX1" fmla="*/ 6551 w 10000"/>
                <a:gd name="connsiteY1" fmla="*/ 8081 h 10000"/>
                <a:gd name="connsiteX2" fmla="*/ 6411 w 10000"/>
                <a:gd name="connsiteY2" fmla="*/ 7984 h 10000"/>
                <a:gd name="connsiteX3" fmla="*/ 5679 w 10000"/>
                <a:gd name="connsiteY3" fmla="*/ 7532 h 10000"/>
                <a:gd name="connsiteX4" fmla="*/ 4983 w 10000"/>
                <a:gd name="connsiteY4" fmla="*/ 7016 h 10000"/>
                <a:gd name="connsiteX5" fmla="*/ 4355 w 10000"/>
                <a:gd name="connsiteY5" fmla="*/ 6516 h 10000"/>
                <a:gd name="connsiteX6" fmla="*/ 3798 w 10000"/>
                <a:gd name="connsiteY6" fmla="*/ 5952 h 10000"/>
                <a:gd name="connsiteX7" fmla="*/ 3519 w 10000"/>
                <a:gd name="connsiteY7" fmla="*/ 5661 h 10000"/>
                <a:gd name="connsiteX8" fmla="*/ 2822 w 10000"/>
                <a:gd name="connsiteY8" fmla="*/ 4903 h 10000"/>
                <a:gd name="connsiteX9" fmla="*/ 2160 w 10000"/>
                <a:gd name="connsiteY9" fmla="*/ 4081 h 10000"/>
                <a:gd name="connsiteX10" fmla="*/ 1533 w 10000"/>
                <a:gd name="connsiteY10" fmla="*/ 3274 h 10000"/>
                <a:gd name="connsiteX11" fmla="*/ 1324 w 10000"/>
                <a:gd name="connsiteY11" fmla="*/ 2919 h 10000"/>
                <a:gd name="connsiteX12" fmla="*/ 1185 w 10000"/>
                <a:gd name="connsiteY12" fmla="*/ 2516 h 10000"/>
                <a:gd name="connsiteX13" fmla="*/ 1045 w 10000"/>
                <a:gd name="connsiteY13" fmla="*/ 2113 h 10000"/>
                <a:gd name="connsiteX14" fmla="*/ 976 w 10000"/>
                <a:gd name="connsiteY14" fmla="*/ 1758 h 10000"/>
                <a:gd name="connsiteX15" fmla="*/ 976 w 10000"/>
                <a:gd name="connsiteY15" fmla="*/ 1516 h 10000"/>
                <a:gd name="connsiteX16" fmla="*/ 1045 w 10000"/>
                <a:gd name="connsiteY16" fmla="*/ 1306 h 10000"/>
                <a:gd name="connsiteX17" fmla="*/ 1115 w 10000"/>
                <a:gd name="connsiteY17" fmla="*/ 1113 h 10000"/>
                <a:gd name="connsiteX18" fmla="*/ 1324 w 10000"/>
                <a:gd name="connsiteY18" fmla="*/ 903 h 10000"/>
                <a:gd name="connsiteX19" fmla="*/ 1603 w 10000"/>
                <a:gd name="connsiteY19" fmla="*/ 710 h 10000"/>
                <a:gd name="connsiteX20" fmla="*/ 1882 w 10000"/>
                <a:gd name="connsiteY20" fmla="*/ 645 h 10000"/>
                <a:gd name="connsiteX21" fmla="*/ 2091 w 10000"/>
                <a:gd name="connsiteY21" fmla="*/ 645 h 10000"/>
                <a:gd name="connsiteX22" fmla="*/ 2474 w 10000"/>
                <a:gd name="connsiteY22" fmla="*/ 710 h 10000"/>
                <a:gd name="connsiteX23" fmla="*/ 2822 w 10000"/>
                <a:gd name="connsiteY23" fmla="*/ 758 h 10000"/>
                <a:gd name="connsiteX24" fmla="*/ 3449 w 10000"/>
                <a:gd name="connsiteY24" fmla="*/ 806 h 10000"/>
                <a:gd name="connsiteX25" fmla="*/ 3519 w 10000"/>
                <a:gd name="connsiteY25" fmla="*/ 806 h 10000"/>
                <a:gd name="connsiteX26" fmla="*/ 3449 w 10000"/>
                <a:gd name="connsiteY26" fmla="*/ 758 h 10000"/>
                <a:gd name="connsiteX27" fmla="*/ 3082 w 10000"/>
                <a:gd name="connsiteY27" fmla="*/ 81 h 10000"/>
                <a:gd name="connsiteX28" fmla="*/ 2360 w 10000"/>
                <a:gd name="connsiteY28" fmla="*/ 41 h 10000"/>
                <a:gd name="connsiteX29" fmla="*/ 1812 w 10000"/>
                <a:gd name="connsiteY29" fmla="*/ 48 h 10000"/>
                <a:gd name="connsiteX30" fmla="*/ 1463 w 10000"/>
                <a:gd name="connsiteY30" fmla="*/ 0 h 10000"/>
                <a:gd name="connsiteX31" fmla="*/ 1115 w 10000"/>
                <a:gd name="connsiteY31" fmla="*/ 0 h 10000"/>
                <a:gd name="connsiteX32" fmla="*/ 836 w 10000"/>
                <a:gd name="connsiteY32" fmla="*/ 48 h 10000"/>
                <a:gd name="connsiteX33" fmla="*/ 557 w 10000"/>
                <a:gd name="connsiteY33" fmla="*/ 145 h 10000"/>
                <a:gd name="connsiteX34" fmla="*/ 348 w 10000"/>
                <a:gd name="connsiteY34" fmla="*/ 306 h 10000"/>
                <a:gd name="connsiteX35" fmla="*/ 209 w 10000"/>
                <a:gd name="connsiteY35" fmla="*/ 452 h 10000"/>
                <a:gd name="connsiteX36" fmla="*/ 70 w 10000"/>
                <a:gd name="connsiteY36" fmla="*/ 597 h 10000"/>
                <a:gd name="connsiteX37" fmla="*/ 0 w 10000"/>
                <a:gd name="connsiteY37" fmla="*/ 903 h 10000"/>
                <a:gd name="connsiteX38" fmla="*/ 0 w 10000"/>
                <a:gd name="connsiteY38" fmla="*/ 1258 h 10000"/>
                <a:gd name="connsiteX39" fmla="*/ 139 w 10000"/>
                <a:gd name="connsiteY39" fmla="*/ 1661 h 10000"/>
                <a:gd name="connsiteX40" fmla="*/ 209 w 10000"/>
                <a:gd name="connsiteY40" fmla="*/ 1968 h 10000"/>
                <a:gd name="connsiteX41" fmla="*/ 557 w 10000"/>
                <a:gd name="connsiteY41" fmla="*/ 2581 h 10000"/>
                <a:gd name="connsiteX42" fmla="*/ 976 w 10000"/>
                <a:gd name="connsiteY42" fmla="*/ 3226 h 10000"/>
                <a:gd name="connsiteX43" fmla="*/ 1463 w 10000"/>
                <a:gd name="connsiteY43" fmla="*/ 3839 h 10000"/>
                <a:gd name="connsiteX44" fmla="*/ 1951 w 10000"/>
                <a:gd name="connsiteY44" fmla="*/ 4435 h 10000"/>
                <a:gd name="connsiteX45" fmla="*/ 2544 w 10000"/>
                <a:gd name="connsiteY45" fmla="*/ 5000 h 10000"/>
                <a:gd name="connsiteX46" fmla="*/ 3171 w 10000"/>
                <a:gd name="connsiteY46" fmla="*/ 5548 h 10000"/>
                <a:gd name="connsiteX47" fmla="*/ 3937 w 10000"/>
                <a:gd name="connsiteY47" fmla="*/ 6258 h 10000"/>
                <a:gd name="connsiteX48" fmla="*/ 4704 w 10000"/>
                <a:gd name="connsiteY48" fmla="*/ 6919 h 10000"/>
                <a:gd name="connsiteX49" fmla="*/ 5192 w 10000"/>
                <a:gd name="connsiteY49" fmla="*/ 7323 h 10000"/>
                <a:gd name="connsiteX50" fmla="*/ 6132 w 10000"/>
                <a:gd name="connsiteY50" fmla="*/ 7871 h 10000"/>
                <a:gd name="connsiteX51" fmla="*/ 7038 w 10000"/>
                <a:gd name="connsiteY51" fmla="*/ 8387 h 10000"/>
                <a:gd name="connsiteX52" fmla="*/ 7875 w 10000"/>
                <a:gd name="connsiteY52" fmla="*/ 8887 h 10000"/>
                <a:gd name="connsiteX53" fmla="*/ 8850 w 10000"/>
                <a:gd name="connsiteY53" fmla="*/ 9387 h 10000"/>
                <a:gd name="connsiteX54" fmla="*/ 9721 w 10000"/>
                <a:gd name="connsiteY54" fmla="*/ 9855 h 10000"/>
                <a:gd name="connsiteX55" fmla="*/ 10000 w 10000"/>
                <a:gd name="connsiteY55" fmla="*/ 10000 h 10000"/>
                <a:gd name="connsiteX56" fmla="*/ 9199 w 10000"/>
                <a:gd name="connsiteY56" fmla="*/ 9597 h 10000"/>
                <a:gd name="connsiteX57" fmla="*/ 8084 w 10000"/>
                <a:gd name="connsiteY57" fmla="*/ 8984 h 10000"/>
                <a:gd name="connsiteX0" fmla="*/ 8084 w 10000"/>
                <a:gd name="connsiteY0" fmla="*/ 9014 h 10030"/>
                <a:gd name="connsiteX1" fmla="*/ 6551 w 10000"/>
                <a:gd name="connsiteY1" fmla="*/ 8111 h 10030"/>
                <a:gd name="connsiteX2" fmla="*/ 6411 w 10000"/>
                <a:gd name="connsiteY2" fmla="*/ 8014 h 10030"/>
                <a:gd name="connsiteX3" fmla="*/ 5679 w 10000"/>
                <a:gd name="connsiteY3" fmla="*/ 7562 h 10030"/>
                <a:gd name="connsiteX4" fmla="*/ 4983 w 10000"/>
                <a:gd name="connsiteY4" fmla="*/ 7046 h 10030"/>
                <a:gd name="connsiteX5" fmla="*/ 4355 w 10000"/>
                <a:gd name="connsiteY5" fmla="*/ 6546 h 10030"/>
                <a:gd name="connsiteX6" fmla="*/ 3798 w 10000"/>
                <a:gd name="connsiteY6" fmla="*/ 5982 h 10030"/>
                <a:gd name="connsiteX7" fmla="*/ 3519 w 10000"/>
                <a:gd name="connsiteY7" fmla="*/ 5691 h 10030"/>
                <a:gd name="connsiteX8" fmla="*/ 2822 w 10000"/>
                <a:gd name="connsiteY8" fmla="*/ 4933 h 10030"/>
                <a:gd name="connsiteX9" fmla="*/ 2160 w 10000"/>
                <a:gd name="connsiteY9" fmla="*/ 4111 h 10030"/>
                <a:gd name="connsiteX10" fmla="*/ 1533 w 10000"/>
                <a:gd name="connsiteY10" fmla="*/ 3304 h 10030"/>
                <a:gd name="connsiteX11" fmla="*/ 1324 w 10000"/>
                <a:gd name="connsiteY11" fmla="*/ 2949 h 10030"/>
                <a:gd name="connsiteX12" fmla="*/ 1185 w 10000"/>
                <a:gd name="connsiteY12" fmla="*/ 2546 h 10030"/>
                <a:gd name="connsiteX13" fmla="*/ 1045 w 10000"/>
                <a:gd name="connsiteY13" fmla="*/ 2143 h 10030"/>
                <a:gd name="connsiteX14" fmla="*/ 976 w 10000"/>
                <a:gd name="connsiteY14" fmla="*/ 1788 h 10030"/>
                <a:gd name="connsiteX15" fmla="*/ 976 w 10000"/>
                <a:gd name="connsiteY15" fmla="*/ 1546 h 10030"/>
                <a:gd name="connsiteX16" fmla="*/ 1045 w 10000"/>
                <a:gd name="connsiteY16" fmla="*/ 1336 h 10030"/>
                <a:gd name="connsiteX17" fmla="*/ 1115 w 10000"/>
                <a:gd name="connsiteY17" fmla="*/ 1143 h 10030"/>
                <a:gd name="connsiteX18" fmla="*/ 1324 w 10000"/>
                <a:gd name="connsiteY18" fmla="*/ 933 h 10030"/>
                <a:gd name="connsiteX19" fmla="*/ 1603 w 10000"/>
                <a:gd name="connsiteY19" fmla="*/ 740 h 10030"/>
                <a:gd name="connsiteX20" fmla="*/ 1882 w 10000"/>
                <a:gd name="connsiteY20" fmla="*/ 675 h 10030"/>
                <a:gd name="connsiteX21" fmla="*/ 2091 w 10000"/>
                <a:gd name="connsiteY21" fmla="*/ 675 h 10030"/>
                <a:gd name="connsiteX22" fmla="*/ 2474 w 10000"/>
                <a:gd name="connsiteY22" fmla="*/ 740 h 10030"/>
                <a:gd name="connsiteX23" fmla="*/ 2822 w 10000"/>
                <a:gd name="connsiteY23" fmla="*/ 788 h 10030"/>
                <a:gd name="connsiteX24" fmla="*/ 3449 w 10000"/>
                <a:gd name="connsiteY24" fmla="*/ 836 h 10030"/>
                <a:gd name="connsiteX25" fmla="*/ 3519 w 10000"/>
                <a:gd name="connsiteY25" fmla="*/ 836 h 10030"/>
                <a:gd name="connsiteX26" fmla="*/ 3449 w 10000"/>
                <a:gd name="connsiteY26" fmla="*/ 788 h 10030"/>
                <a:gd name="connsiteX27" fmla="*/ 3082 w 10000"/>
                <a:gd name="connsiteY27" fmla="*/ 111 h 10030"/>
                <a:gd name="connsiteX28" fmla="*/ 2360 w 10000"/>
                <a:gd name="connsiteY28" fmla="*/ 71 h 10030"/>
                <a:gd name="connsiteX29" fmla="*/ 1865 w 10000"/>
                <a:gd name="connsiteY29" fmla="*/ 7 h 10030"/>
                <a:gd name="connsiteX30" fmla="*/ 1463 w 10000"/>
                <a:gd name="connsiteY30" fmla="*/ 30 h 10030"/>
                <a:gd name="connsiteX31" fmla="*/ 1115 w 10000"/>
                <a:gd name="connsiteY31" fmla="*/ 30 h 10030"/>
                <a:gd name="connsiteX32" fmla="*/ 836 w 10000"/>
                <a:gd name="connsiteY32" fmla="*/ 78 h 10030"/>
                <a:gd name="connsiteX33" fmla="*/ 557 w 10000"/>
                <a:gd name="connsiteY33" fmla="*/ 175 h 10030"/>
                <a:gd name="connsiteX34" fmla="*/ 348 w 10000"/>
                <a:gd name="connsiteY34" fmla="*/ 336 h 10030"/>
                <a:gd name="connsiteX35" fmla="*/ 209 w 10000"/>
                <a:gd name="connsiteY35" fmla="*/ 482 h 10030"/>
                <a:gd name="connsiteX36" fmla="*/ 70 w 10000"/>
                <a:gd name="connsiteY36" fmla="*/ 627 h 10030"/>
                <a:gd name="connsiteX37" fmla="*/ 0 w 10000"/>
                <a:gd name="connsiteY37" fmla="*/ 933 h 10030"/>
                <a:gd name="connsiteX38" fmla="*/ 0 w 10000"/>
                <a:gd name="connsiteY38" fmla="*/ 1288 h 10030"/>
                <a:gd name="connsiteX39" fmla="*/ 139 w 10000"/>
                <a:gd name="connsiteY39" fmla="*/ 1691 h 10030"/>
                <a:gd name="connsiteX40" fmla="*/ 209 w 10000"/>
                <a:gd name="connsiteY40" fmla="*/ 1998 h 10030"/>
                <a:gd name="connsiteX41" fmla="*/ 557 w 10000"/>
                <a:gd name="connsiteY41" fmla="*/ 2611 h 10030"/>
                <a:gd name="connsiteX42" fmla="*/ 976 w 10000"/>
                <a:gd name="connsiteY42" fmla="*/ 3256 h 10030"/>
                <a:gd name="connsiteX43" fmla="*/ 1463 w 10000"/>
                <a:gd name="connsiteY43" fmla="*/ 3869 h 10030"/>
                <a:gd name="connsiteX44" fmla="*/ 1951 w 10000"/>
                <a:gd name="connsiteY44" fmla="*/ 4465 h 10030"/>
                <a:gd name="connsiteX45" fmla="*/ 2544 w 10000"/>
                <a:gd name="connsiteY45" fmla="*/ 5030 h 10030"/>
                <a:gd name="connsiteX46" fmla="*/ 3171 w 10000"/>
                <a:gd name="connsiteY46" fmla="*/ 5578 h 10030"/>
                <a:gd name="connsiteX47" fmla="*/ 3937 w 10000"/>
                <a:gd name="connsiteY47" fmla="*/ 6288 h 10030"/>
                <a:gd name="connsiteX48" fmla="*/ 4704 w 10000"/>
                <a:gd name="connsiteY48" fmla="*/ 6949 h 10030"/>
                <a:gd name="connsiteX49" fmla="*/ 5192 w 10000"/>
                <a:gd name="connsiteY49" fmla="*/ 7353 h 10030"/>
                <a:gd name="connsiteX50" fmla="*/ 6132 w 10000"/>
                <a:gd name="connsiteY50" fmla="*/ 7901 h 10030"/>
                <a:gd name="connsiteX51" fmla="*/ 7038 w 10000"/>
                <a:gd name="connsiteY51" fmla="*/ 8417 h 10030"/>
                <a:gd name="connsiteX52" fmla="*/ 7875 w 10000"/>
                <a:gd name="connsiteY52" fmla="*/ 8917 h 10030"/>
                <a:gd name="connsiteX53" fmla="*/ 8850 w 10000"/>
                <a:gd name="connsiteY53" fmla="*/ 9417 h 10030"/>
                <a:gd name="connsiteX54" fmla="*/ 9721 w 10000"/>
                <a:gd name="connsiteY54" fmla="*/ 9885 h 10030"/>
                <a:gd name="connsiteX55" fmla="*/ 10000 w 10000"/>
                <a:gd name="connsiteY55" fmla="*/ 10030 h 10030"/>
                <a:gd name="connsiteX56" fmla="*/ 9199 w 10000"/>
                <a:gd name="connsiteY56" fmla="*/ 9627 h 10030"/>
                <a:gd name="connsiteX57" fmla="*/ 8084 w 10000"/>
                <a:gd name="connsiteY57" fmla="*/ 9014 h 10030"/>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449 w 10000"/>
                <a:gd name="connsiteY26" fmla="*/ 814 h 10056"/>
                <a:gd name="connsiteX27" fmla="*/ 3082 w 10000"/>
                <a:gd name="connsiteY27" fmla="*/ 137 h 10056"/>
                <a:gd name="connsiteX28" fmla="*/ 2360 w 10000"/>
                <a:gd name="connsiteY28" fmla="*/ 97 h 10056"/>
                <a:gd name="connsiteX29" fmla="*/ 1865 w 10000"/>
                <a:gd name="connsiteY29" fmla="*/ 33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449 w 10000"/>
                <a:gd name="connsiteY26" fmla="*/ 814 h 10056"/>
                <a:gd name="connsiteX27" fmla="*/ 3082 w 10000"/>
                <a:gd name="connsiteY27" fmla="*/ 137 h 10056"/>
                <a:gd name="connsiteX28" fmla="*/ 2440 w 10000"/>
                <a:gd name="connsiteY28" fmla="*/ 12 h 10056"/>
                <a:gd name="connsiteX29" fmla="*/ 1865 w 10000"/>
                <a:gd name="connsiteY29" fmla="*/ 33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449 w 10000"/>
                <a:gd name="connsiteY26" fmla="*/ 814 h 10056"/>
                <a:gd name="connsiteX27" fmla="*/ 3082 w 10000"/>
                <a:gd name="connsiteY27" fmla="*/ 137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195 w 10000"/>
                <a:gd name="connsiteY26" fmla="*/ 630 h 10056"/>
                <a:gd name="connsiteX27" fmla="*/ 3082 w 10000"/>
                <a:gd name="connsiteY27" fmla="*/ 137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195 w 10000"/>
                <a:gd name="connsiteY26" fmla="*/ 630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088 w 10000"/>
                <a:gd name="connsiteY26" fmla="*/ 475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666 w 10000"/>
                <a:gd name="connsiteY25" fmla="*/ 1046 h 10056"/>
                <a:gd name="connsiteX26" fmla="*/ 3088 w 10000"/>
                <a:gd name="connsiteY26" fmla="*/ 475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369 w 10000"/>
                <a:gd name="connsiteY24" fmla="*/ 947 h 10056"/>
                <a:gd name="connsiteX25" fmla="*/ 3666 w 10000"/>
                <a:gd name="connsiteY25" fmla="*/ 1046 h 10056"/>
                <a:gd name="connsiteX26" fmla="*/ 3088 w 10000"/>
                <a:gd name="connsiteY26" fmla="*/ 475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369 w 10000"/>
                <a:gd name="connsiteY24" fmla="*/ 947 h 10056"/>
                <a:gd name="connsiteX25" fmla="*/ 3252 w 10000"/>
                <a:gd name="connsiteY25" fmla="*/ 693 h 10056"/>
                <a:gd name="connsiteX26" fmla="*/ 3088 w 10000"/>
                <a:gd name="connsiteY26" fmla="*/ 475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369 w 10000"/>
                <a:gd name="connsiteY24" fmla="*/ 947 h 10056"/>
                <a:gd name="connsiteX25" fmla="*/ 3252 w 10000"/>
                <a:gd name="connsiteY25" fmla="*/ 693 h 10056"/>
                <a:gd name="connsiteX26" fmla="*/ 3301 w 10000"/>
                <a:gd name="connsiteY26" fmla="*/ 433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5 h 10061"/>
                <a:gd name="connsiteX1" fmla="*/ 6551 w 10000"/>
                <a:gd name="connsiteY1" fmla="*/ 8142 h 10061"/>
                <a:gd name="connsiteX2" fmla="*/ 6411 w 10000"/>
                <a:gd name="connsiteY2" fmla="*/ 8045 h 10061"/>
                <a:gd name="connsiteX3" fmla="*/ 5679 w 10000"/>
                <a:gd name="connsiteY3" fmla="*/ 7593 h 10061"/>
                <a:gd name="connsiteX4" fmla="*/ 4983 w 10000"/>
                <a:gd name="connsiteY4" fmla="*/ 7077 h 10061"/>
                <a:gd name="connsiteX5" fmla="*/ 4355 w 10000"/>
                <a:gd name="connsiteY5" fmla="*/ 6577 h 10061"/>
                <a:gd name="connsiteX6" fmla="*/ 3798 w 10000"/>
                <a:gd name="connsiteY6" fmla="*/ 6013 h 10061"/>
                <a:gd name="connsiteX7" fmla="*/ 3519 w 10000"/>
                <a:gd name="connsiteY7" fmla="*/ 5722 h 10061"/>
                <a:gd name="connsiteX8" fmla="*/ 2822 w 10000"/>
                <a:gd name="connsiteY8" fmla="*/ 4964 h 10061"/>
                <a:gd name="connsiteX9" fmla="*/ 2160 w 10000"/>
                <a:gd name="connsiteY9" fmla="*/ 4142 h 10061"/>
                <a:gd name="connsiteX10" fmla="*/ 1533 w 10000"/>
                <a:gd name="connsiteY10" fmla="*/ 3335 h 10061"/>
                <a:gd name="connsiteX11" fmla="*/ 1324 w 10000"/>
                <a:gd name="connsiteY11" fmla="*/ 2980 h 10061"/>
                <a:gd name="connsiteX12" fmla="*/ 1185 w 10000"/>
                <a:gd name="connsiteY12" fmla="*/ 2577 h 10061"/>
                <a:gd name="connsiteX13" fmla="*/ 1045 w 10000"/>
                <a:gd name="connsiteY13" fmla="*/ 2174 h 10061"/>
                <a:gd name="connsiteX14" fmla="*/ 976 w 10000"/>
                <a:gd name="connsiteY14" fmla="*/ 1819 h 10061"/>
                <a:gd name="connsiteX15" fmla="*/ 976 w 10000"/>
                <a:gd name="connsiteY15" fmla="*/ 1577 h 10061"/>
                <a:gd name="connsiteX16" fmla="*/ 1045 w 10000"/>
                <a:gd name="connsiteY16" fmla="*/ 1367 h 10061"/>
                <a:gd name="connsiteX17" fmla="*/ 1115 w 10000"/>
                <a:gd name="connsiteY17" fmla="*/ 1174 h 10061"/>
                <a:gd name="connsiteX18" fmla="*/ 1324 w 10000"/>
                <a:gd name="connsiteY18" fmla="*/ 964 h 10061"/>
                <a:gd name="connsiteX19" fmla="*/ 1603 w 10000"/>
                <a:gd name="connsiteY19" fmla="*/ 771 h 10061"/>
                <a:gd name="connsiteX20" fmla="*/ 1882 w 10000"/>
                <a:gd name="connsiteY20" fmla="*/ 706 h 10061"/>
                <a:gd name="connsiteX21" fmla="*/ 2091 w 10000"/>
                <a:gd name="connsiteY21" fmla="*/ 706 h 10061"/>
                <a:gd name="connsiteX22" fmla="*/ 2474 w 10000"/>
                <a:gd name="connsiteY22" fmla="*/ 771 h 10061"/>
                <a:gd name="connsiteX23" fmla="*/ 2822 w 10000"/>
                <a:gd name="connsiteY23" fmla="*/ 819 h 10061"/>
                <a:gd name="connsiteX24" fmla="*/ 3369 w 10000"/>
                <a:gd name="connsiteY24" fmla="*/ 952 h 10061"/>
                <a:gd name="connsiteX25" fmla="*/ 3252 w 10000"/>
                <a:gd name="connsiteY25" fmla="*/ 698 h 10061"/>
                <a:gd name="connsiteX26" fmla="*/ 3301 w 10000"/>
                <a:gd name="connsiteY26" fmla="*/ 438 h 10061"/>
                <a:gd name="connsiteX27" fmla="*/ 3749 w 10000"/>
                <a:gd name="connsiteY27" fmla="*/ 0 h 10061"/>
                <a:gd name="connsiteX28" fmla="*/ 2440 w 10000"/>
                <a:gd name="connsiteY28" fmla="*/ 17 h 10061"/>
                <a:gd name="connsiteX29" fmla="*/ 2038 w 10000"/>
                <a:gd name="connsiteY29" fmla="*/ 10 h 10061"/>
                <a:gd name="connsiteX30" fmla="*/ 1516 w 10000"/>
                <a:gd name="connsiteY30" fmla="*/ 5 h 10061"/>
                <a:gd name="connsiteX31" fmla="*/ 1115 w 10000"/>
                <a:gd name="connsiteY31" fmla="*/ 61 h 10061"/>
                <a:gd name="connsiteX32" fmla="*/ 836 w 10000"/>
                <a:gd name="connsiteY32" fmla="*/ 109 h 10061"/>
                <a:gd name="connsiteX33" fmla="*/ 557 w 10000"/>
                <a:gd name="connsiteY33" fmla="*/ 206 h 10061"/>
                <a:gd name="connsiteX34" fmla="*/ 348 w 10000"/>
                <a:gd name="connsiteY34" fmla="*/ 367 h 10061"/>
                <a:gd name="connsiteX35" fmla="*/ 209 w 10000"/>
                <a:gd name="connsiteY35" fmla="*/ 513 h 10061"/>
                <a:gd name="connsiteX36" fmla="*/ 70 w 10000"/>
                <a:gd name="connsiteY36" fmla="*/ 658 h 10061"/>
                <a:gd name="connsiteX37" fmla="*/ 0 w 10000"/>
                <a:gd name="connsiteY37" fmla="*/ 964 h 10061"/>
                <a:gd name="connsiteX38" fmla="*/ 0 w 10000"/>
                <a:gd name="connsiteY38" fmla="*/ 1319 h 10061"/>
                <a:gd name="connsiteX39" fmla="*/ 139 w 10000"/>
                <a:gd name="connsiteY39" fmla="*/ 1722 h 10061"/>
                <a:gd name="connsiteX40" fmla="*/ 209 w 10000"/>
                <a:gd name="connsiteY40" fmla="*/ 2029 h 10061"/>
                <a:gd name="connsiteX41" fmla="*/ 557 w 10000"/>
                <a:gd name="connsiteY41" fmla="*/ 2642 h 10061"/>
                <a:gd name="connsiteX42" fmla="*/ 976 w 10000"/>
                <a:gd name="connsiteY42" fmla="*/ 3287 h 10061"/>
                <a:gd name="connsiteX43" fmla="*/ 1463 w 10000"/>
                <a:gd name="connsiteY43" fmla="*/ 3900 h 10061"/>
                <a:gd name="connsiteX44" fmla="*/ 1951 w 10000"/>
                <a:gd name="connsiteY44" fmla="*/ 4496 h 10061"/>
                <a:gd name="connsiteX45" fmla="*/ 2544 w 10000"/>
                <a:gd name="connsiteY45" fmla="*/ 5061 h 10061"/>
                <a:gd name="connsiteX46" fmla="*/ 3171 w 10000"/>
                <a:gd name="connsiteY46" fmla="*/ 5609 h 10061"/>
                <a:gd name="connsiteX47" fmla="*/ 3937 w 10000"/>
                <a:gd name="connsiteY47" fmla="*/ 6319 h 10061"/>
                <a:gd name="connsiteX48" fmla="*/ 4704 w 10000"/>
                <a:gd name="connsiteY48" fmla="*/ 6980 h 10061"/>
                <a:gd name="connsiteX49" fmla="*/ 5192 w 10000"/>
                <a:gd name="connsiteY49" fmla="*/ 7384 h 10061"/>
                <a:gd name="connsiteX50" fmla="*/ 6132 w 10000"/>
                <a:gd name="connsiteY50" fmla="*/ 7932 h 10061"/>
                <a:gd name="connsiteX51" fmla="*/ 7038 w 10000"/>
                <a:gd name="connsiteY51" fmla="*/ 8448 h 10061"/>
                <a:gd name="connsiteX52" fmla="*/ 7875 w 10000"/>
                <a:gd name="connsiteY52" fmla="*/ 8948 h 10061"/>
                <a:gd name="connsiteX53" fmla="*/ 8850 w 10000"/>
                <a:gd name="connsiteY53" fmla="*/ 9448 h 10061"/>
                <a:gd name="connsiteX54" fmla="*/ 9721 w 10000"/>
                <a:gd name="connsiteY54" fmla="*/ 9916 h 10061"/>
                <a:gd name="connsiteX55" fmla="*/ 10000 w 10000"/>
                <a:gd name="connsiteY55" fmla="*/ 10061 h 10061"/>
                <a:gd name="connsiteX56" fmla="*/ 9199 w 10000"/>
                <a:gd name="connsiteY56" fmla="*/ 9658 h 10061"/>
                <a:gd name="connsiteX57" fmla="*/ 8084 w 10000"/>
                <a:gd name="connsiteY57" fmla="*/ 9045 h 10061"/>
                <a:gd name="connsiteX0" fmla="*/ 8084 w 10000"/>
                <a:gd name="connsiteY0" fmla="*/ 9045 h 10061"/>
                <a:gd name="connsiteX1" fmla="*/ 6551 w 10000"/>
                <a:gd name="connsiteY1" fmla="*/ 8142 h 10061"/>
                <a:gd name="connsiteX2" fmla="*/ 6411 w 10000"/>
                <a:gd name="connsiteY2" fmla="*/ 8045 h 10061"/>
                <a:gd name="connsiteX3" fmla="*/ 5679 w 10000"/>
                <a:gd name="connsiteY3" fmla="*/ 7593 h 10061"/>
                <a:gd name="connsiteX4" fmla="*/ 4983 w 10000"/>
                <a:gd name="connsiteY4" fmla="*/ 7077 h 10061"/>
                <a:gd name="connsiteX5" fmla="*/ 4355 w 10000"/>
                <a:gd name="connsiteY5" fmla="*/ 6577 h 10061"/>
                <a:gd name="connsiteX6" fmla="*/ 3798 w 10000"/>
                <a:gd name="connsiteY6" fmla="*/ 6013 h 10061"/>
                <a:gd name="connsiteX7" fmla="*/ 3519 w 10000"/>
                <a:gd name="connsiteY7" fmla="*/ 5722 h 10061"/>
                <a:gd name="connsiteX8" fmla="*/ 2822 w 10000"/>
                <a:gd name="connsiteY8" fmla="*/ 4964 h 10061"/>
                <a:gd name="connsiteX9" fmla="*/ 2160 w 10000"/>
                <a:gd name="connsiteY9" fmla="*/ 4142 h 10061"/>
                <a:gd name="connsiteX10" fmla="*/ 1533 w 10000"/>
                <a:gd name="connsiteY10" fmla="*/ 3335 h 10061"/>
                <a:gd name="connsiteX11" fmla="*/ 1324 w 10000"/>
                <a:gd name="connsiteY11" fmla="*/ 2980 h 10061"/>
                <a:gd name="connsiteX12" fmla="*/ 1185 w 10000"/>
                <a:gd name="connsiteY12" fmla="*/ 2577 h 10061"/>
                <a:gd name="connsiteX13" fmla="*/ 1045 w 10000"/>
                <a:gd name="connsiteY13" fmla="*/ 2174 h 10061"/>
                <a:gd name="connsiteX14" fmla="*/ 976 w 10000"/>
                <a:gd name="connsiteY14" fmla="*/ 1819 h 10061"/>
                <a:gd name="connsiteX15" fmla="*/ 976 w 10000"/>
                <a:gd name="connsiteY15" fmla="*/ 1577 h 10061"/>
                <a:gd name="connsiteX16" fmla="*/ 1045 w 10000"/>
                <a:gd name="connsiteY16" fmla="*/ 1367 h 10061"/>
                <a:gd name="connsiteX17" fmla="*/ 1115 w 10000"/>
                <a:gd name="connsiteY17" fmla="*/ 1174 h 10061"/>
                <a:gd name="connsiteX18" fmla="*/ 1324 w 10000"/>
                <a:gd name="connsiteY18" fmla="*/ 964 h 10061"/>
                <a:gd name="connsiteX19" fmla="*/ 1603 w 10000"/>
                <a:gd name="connsiteY19" fmla="*/ 771 h 10061"/>
                <a:gd name="connsiteX20" fmla="*/ 1882 w 10000"/>
                <a:gd name="connsiteY20" fmla="*/ 706 h 10061"/>
                <a:gd name="connsiteX21" fmla="*/ 2091 w 10000"/>
                <a:gd name="connsiteY21" fmla="*/ 706 h 10061"/>
                <a:gd name="connsiteX22" fmla="*/ 2474 w 10000"/>
                <a:gd name="connsiteY22" fmla="*/ 771 h 10061"/>
                <a:gd name="connsiteX23" fmla="*/ 2822 w 10000"/>
                <a:gd name="connsiteY23" fmla="*/ 819 h 10061"/>
                <a:gd name="connsiteX24" fmla="*/ 3369 w 10000"/>
                <a:gd name="connsiteY24" fmla="*/ 952 h 10061"/>
                <a:gd name="connsiteX25" fmla="*/ 3252 w 10000"/>
                <a:gd name="connsiteY25" fmla="*/ 698 h 10061"/>
                <a:gd name="connsiteX26" fmla="*/ 3301 w 10000"/>
                <a:gd name="connsiteY26" fmla="*/ 438 h 10061"/>
                <a:gd name="connsiteX27" fmla="*/ 3749 w 10000"/>
                <a:gd name="connsiteY27" fmla="*/ 0 h 10061"/>
                <a:gd name="connsiteX28" fmla="*/ 2440 w 10000"/>
                <a:gd name="connsiteY28" fmla="*/ 17 h 10061"/>
                <a:gd name="connsiteX29" fmla="*/ 2038 w 10000"/>
                <a:gd name="connsiteY29" fmla="*/ 10 h 10061"/>
                <a:gd name="connsiteX30" fmla="*/ 1516 w 10000"/>
                <a:gd name="connsiteY30" fmla="*/ 5 h 10061"/>
                <a:gd name="connsiteX31" fmla="*/ 1115 w 10000"/>
                <a:gd name="connsiteY31" fmla="*/ 61 h 10061"/>
                <a:gd name="connsiteX32" fmla="*/ 836 w 10000"/>
                <a:gd name="connsiteY32" fmla="*/ 109 h 10061"/>
                <a:gd name="connsiteX33" fmla="*/ 557 w 10000"/>
                <a:gd name="connsiteY33" fmla="*/ 206 h 10061"/>
                <a:gd name="connsiteX34" fmla="*/ 348 w 10000"/>
                <a:gd name="connsiteY34" fmla="*/ 367 h 10061"/>
                <a:gd name="connsiteX35" fmla="*/ 209 w 10000"/>
                <a:gd name="connsiteY35" fmla="*/ 513 h 10061"/>
                <a:gd name="connsiteX36" fmla="*/ 70 w 10000"/>
                <a:gd name="connsiteY36" fmla="*/ 658 h 10061"/>
                <a:gd name="connsiteX37" fmla="*/ 0 w 10000"/>
                <a:gd name="connsiteY37" fmla="*/ 964 h 10061"/>
                <a:gd name="connsiteX38" fmla="*/ 0 w 10000"/>
                <a:gd name="connsiteY38" fmla="*/ 1319 h 10061"/>
                <a:gd name="connsiteX39" fmla="*/ 139 w 10000"/>
                <a:gd name="connsiteY39" fmla="*/ 1722 h 10061"/>
                <a:gd name="connsiteX40" fmla="*/ 209 w 10000"/>
                <a:gd name="connsiteY40" fmla="*/ 2029 h 10061"/>
                <a:gd name="connsiteX41" fmla="*/ 557 w 10000"/>
                <a:gd name="connsiteY41" fmla="*/ 2642 h 10061"/>
                <a:gd name="connsiteX42" fmla="*/ 976 w 10000"/>
                <a:gd name="connsiteY42" fmla="*/ 3287 h 10061"/>
                <a:gd name="connsiteX43" fmla="*/ 1463 w 10000"/>
                <a:gd name="connsiteY43" fmla="*/ 3900 h 10061"/>
                <a:gd name="connsiteX44" fmla="*/ 1951 w 10000"/>
                <a:gd name="connsiteY44" fmla="*/ 4496 h 10061"/>
                <a:gd name="connsiteX45" fmla="*/ 2544 w 10000"/>
                <a:gd name="connsiteY45" fmla="*/ 5061 h 10061"/>
                <a:gd name="connsiteX46" fmla="*/ 3171 w 10000"/>
                <a:gd name="connsiteY46" fmla="*/ 5609 h 10061"/>
                <a:gd name="connsiteX47" fmla="*/ 3937 w 10000"/>
                <a:gd name="connsiteY47" fmla="*/ 6319 h 10061"/>
                <a:gd name="connsiteX48" fmla="*/ 4704 w 10000"/>
                <a:gd name="connsiteY48" fmla="*/ 6980 h 10061"/>
                <a:gd name="connsiteX49" fmla="*/ 5192 w 10000"/>
                <a:gd name="connsiteY49" fmla="*/ 7384 h 10061"/>
                <a:gd name="connsiteX50" fmla="*/ 6132 w 10000"/>
                <a:gd name="connsiteY50" fmla="*/ 7932 h 10061"/>
                <a:gd name="connsiteX51" fmla="*/ 7038 w 10000"/>
                <a:gd name="connsiteY51" fmla="*/ 8448 h 10061"/>
                <a:gd name="connsiteX52" fmla="*/ 7875 w 10000"/>
                <a:gd name="connsiteY52" fmla="*/ 8948 h 10061"/>
                <a:gd name="connsiteX53" fmla="*/ 8850 w 10000"/>
                <a:gd name="connsiteY53" fmla="*/ 9448 h 10061"/>
                <a:gd name="connsiteX54" fmla="*/ 9721 w 10000"/>
                <a:gd name="connsiteY54" fmla="*/ 9916 h 10061"/>
                <a:gd name="connsiteX55" fmla="*/ 10000 w 10000"/>
                <a:gd name="connsiteY55" fmla="*/ 10061 h 10061"/>
                <a:gd name="connsiteX56" fmla="*/ 9199 w 10000"/>
                <a:gd name="connsiteY56" fmla="*/ 9658 h 10061"/>
                <a:gd name="connsiteX57" fmla="*/ 8084 w 10000"/>
                <a:gd name="connsiteY57" fmla="*/ 9045 h 10061"/>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369 w 10000"/>
                <a:gd name="connsiteY24" fmla="*/ 947 h 10056"/>
                <a:gd name="connsiteX25" fmla="*/ 3252 w 10000"/>
                <a:gd name="connsiteY25" fmla="*/ 693 h 10056"/>
                <a:gd name="connsiteX26" fmla="*/ 3301 w 10000"/>
                <a:gd name="connsiteY26" fmla="*/ 433 h 10056"/>
                <a:gd name="connsiteX27" fmla="*/ 3829 w 10000"/>
                <a:gd name="connsiteY27" fmla="*/ 9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369 w 10000"/>
                <a:gd name="connsiteY24" fmla="*/ 963 h 10072"/>
                <a:gd name="connsiteX25" fmla="*/ 3252 w 10000"/>
                <a:gd name="connsiteY25" fmla="*/ 709 h 10072"/>
                <a:gd name="connsiteX26" fmla="*/ 3301 w 10000"/>
                <a:gd name="connsiteY26" fmla="*/ 449 h 10072"/>
                <a:gd name="connsiteX27" fmla="*/ 3829 w 10000"/>
                <a:gd name="connsiteY27" fmla="*/ 25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369 w 10000"/>
                <a:gd name="connsiteY24" fmla="*/ 963 h 10072"/>
                <a:gd name="connsiteX25" fmla="*/ 3252 w 10000"/>
                <a:gd name="connsiteY25" fmla="*/ 709 h 10072"/>
                <a:gd name="connsiteX26" fmla="*/ 3301 w 10000"/>
                <a:gd name="connsiteY26" fmla="*/ 449 h 10072"/>
                <a:gd name="connsiteX27" fmla="*/ 3829 w 10000"/>
                <a:gd name="connsiteY27" fmla="*/ 25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369 w 10000"/>
                <a:gd name="connsiteY24" fmla="*/ 963 h 10072"/>
                <a:gd name="connsiteX25" fmla="*/ 3252 w 10000"/>
                <a:gd name="connsiteY25" fmla="*/ 709 h 10072"/>
                <a:gd name="connsiteX26" fmla="*/ 3301 w 10000"/>
                <a:gd name="connsiteY26" fmla="*/ 449 h 10072"/>
                <a:gd name="connsiteX27" fmla="*/ 3829 w 10000"/>
                <a:gd name="connsiteY27" fmla="*/ 25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252 w 10000"/>
                <a:gd name="connsiteY25" fmla="*/ 709 h 10072"/>
                <a:gd name="connsiteX26" fmla="*/ 3301 w 10000"/>
                <a:gd name="connsiteY26" fmla="*/ 449 h 10072"/>
                <a:gd name="connsiteX27" fmla="*/ 3829 w 10000"/>
                <a:gd name="connsiteY27" fmla="*/ 25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252 w 10000"/>
                <a:gd name="connsiteY25" fmla="*/ 709 h 10072"/>
                <a:gd name="connsiteX26" fmla="*/ 3301 w 10000"/>
                <a:gd name="connsiteY26" fmla="*/ 449 h 10072"/>
                <a:gd name="connsiteX27" fmla="*/ 3829 w 10000"/>
                <a:gd name="connsiteY27" fmla="*/ 25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252 w 10000"/>
                <a:gd name="connsiteY25" fmla="*/ 709 h 10072"/>
                <a:gd name="connsiteX26" fmla="*/ 3301 w 10000"/>
                <a:gd name="connsiteY26" fmla="*/ 449 h 10072"/>
                <a:gd name="connsiteX27" fmla="*/ 3936 w 10000"/>
                <a:gd name="connsiteY27" fmla="*/ 39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252 w 10000"/>
                <a:gd name="connsiteY25" fmla="*/ 709 h 10072"/>
                <a:gd name="connsiteX26" fmla="*/ 3301 w 10000"/>
                <a:gd name="connsiteY26" fmla="*/ 449 h 10072"/>
                <a:gd name="connsiteX27" fmla="*/ 3936 w 10000"/>
                <a:gd name="connsiteY27" fmla="*/ 39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305 w 10000"/>
                <a:gd name="connsiteY25" fmla="*/ 751 h 10072"/>
                <a:gd name="connsiteX26" fmla="*/ 3301 w 10000"/>
                <a:gd name="connsiteY26" fmla="*/ 449 h 10072"/>
                <a:gd name="connsiteX27" fmla="*/ 3936 w 10000"/>
                <a:gd name="connsiteY27" fmla="*/ 39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305 w 10000"/>
                <a:gd name="connsiteY25" fmla="*/ 751 h 10072"/>
                <a:gd name="connsiteX26" fmla="*/ 3301 w 10000"/>
                <a:gd name="connsiteY26" fmla="*/ 449 h 10072"/>
                <a:gd name="connsiteX27" fmla="*/ 3936 w 10000"/>
                <a:gd name="connsiteY27" fmla="*/ 39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196 w 10000"/>
                <a:gd name="connsiteY35" fmla="*/ 482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72">
                  <a:moveTo>
                    <a:pt x="8084" y="9056"/>
                  </a:moveTo>
                  <a:lnTo>
                    <a:pt x="6551" y="8153"/>
                  </a:lnTo>
                  <a:cubicBezTo>
                    <a:pt x="6504" y="8121"/>
                    <a:pt x="6458" y="8088"/>
                    <a:pt x="6411" y="8056"/>
                  </a:cubicBezTo>
                  <a:lnTo>
                    <a:pt x="5679" y="7604"/>
                  </a:lnTo>
                  <a:lnTo>
                    <a:pt x="4983" y="7088"/>
                  </a:lnTo>
                  <a:lnTo>
                    <a:pt x="4355" y="6588"/>
                  </a:lnTo>
                  <a:lnTo>
                    <a:pt x="3798" y="6024"/>
                  </a:lnTo>
                  <a:lnTo>
                    <a:pt x="3519" y="5733"/>
                  </a:lnTo>
                  <a:lnTo>
                    <a:pt x="2822" y="4975"/>
                  </a:lnTo>
                  <a:lnTo>
                    <a:pt x="2160" y="4153"/>
                  </a:lnTo>
                  <a:lnTo>
                    <a:pt x="1533" y="3346"/>
                  </a:lnTo>
                  <a:cubicBezTo>
                    <a:pt x="1463" y="3228"/>
                    <a:pt x="1394" y="3109"/>
                    <a:pt x="1324" y="2991"/>
                  </a:cubicBezTo>
                  <a:cubicBezTo>
                    <a:pt x="1278" y="2857"/>
                    <a:pt x="1231" y="2722"/>
                    <a:pt x="1185" y="2588"/>
                  </a:cubicBezTo>
                  <a:cubicBezTo>
                    <a:pt x="1138" y="2454"/>
                    <a:pt x="1092" y="2319"/>
                    <a:pt x="1045" y="2185"/>
                  </a:cubicBezTo>
                  <a:cubicBezTo>
                    <a:pt x="1022" y="2067"/>
                    <a:pt x="999" y="1948"/>
                    <a:pt x="976" y="1830"/>
                  </a:cubicBezTo>
                  <a:lnTo>
                    <a:pt x="976" y="1588"/>
                  </a:lnTo>
                  <a:lnTo>
                    <a:pt x="1045" y="1378"/>
                  </a:lnTo>
                  <a:cubicBezTo>
                    <a:pt x="1068" y="1314"/>
                    <a:pt x="1092" y="1249"/>
                    <a:pt x="1115" y="1185"/>
                  </a:cubicBezTo>
                  <a:lnTo>
                    <a:pt x="1324" y="975"/>
                  </a:lnTo>
                  <a:lnTo>
                    <a:pt x="1603" y="782"/>
                  </a:lnTo>
                  <a:lnTo>
                    <a:pt x="1882" y="717"/>
                  </a:lnTo>
                  <a:lnTo>
                    <a:pt x="2091" y="717"/>
                  </a:lnTo>
                  <a:lnTo>
                    <a:pt x="2474" y="782"/>
                  </a:lnTo>
                  <a:lnTo>
                    <a:pt x="2822" y="830"/>
                  </a:lnTo>
                  <a:lnTo>
                    <a:pt x="3462" y="1048"/>
                  </a:lnTo>
                  <a:cubicBezTo>
                    <a:pt x="3352" y="864"/>
                    <a:pt x="3375" y="864"/>
                    <a:pt x="3305" y="751"/>
                  </a:cubicBezTo>
                  <a:cubicBezTo>
                    <a:pt x="3321" y="664"/>
                    <a:pt x="3298" y="635"/>
                    <a:pt x="3301" y="449"/>
                  </a:cubicBezTo>
                  <a:cubicBezTo>
                    <a:pt x="3410" y="243"/>
                    <a:pt x="3587" y="132"/>
                    <a:pt x="3936" y="39"/>
                  </a:cubicBezTo>
                  <a:lnTo>
                    <a:pt x="2707" y="0"/>
                  </a:lnTo>
                  <a:lnTo>
                    <a:pt x="2038" y="21"/>
                  </a:lnTo>
                  <a:cubicBezTo>
                    <a:pt x="1884" y="19"/>
                    <a:pt x="1632" y="32"/>
                    <a:pt x="1516" y="16"/>
                  </a:cubicBezTo>
                  <a:lnTo>
                    <a:pt x="1115" y="72"/>
                  </a:lnTo>
                  <a:lnTo>
                    <a:pt x="836" y="120"/>
                  </a:lnTo>
                  <a:lnTo>
                    <a:pt x="557" y="217"/>
                  </a:lnTo>
                  <a:lnTo>
                    <a:pt x="348" y="378"/>
                  </a:lnTo>
                  <a:cubicBezTo>
                    <a:pt x="302" y="427"/>
                    <a:pt x="242" y="433"/>
                    <a:pt x="196" y="482"/>
                  </a:cubicBezTo>
                  <a:lnTo>
                    <a:pt x="70" y="669"/>
                  </a:lnTo>
                  <a:cubicBezTo>
                    <a:pt x="47" y="771"/>
                    <a:pt x="23" y="873"/>
                    <a:pt x="0" y="975"/>
                  </a:cubicBezTo>
                  <a:lnTo>
                    <a:pt x="0" y="1330"/>
                  </a:lnTo>
                  <a:cubicBezTo>
                    <a:pt x="46" y="1464"/>
                    <a:pt x="93" y="1599"/>
                    <a:pt x="139" y="1733"/>
                  </a:cubicBezTo>
                  <a:cubicBezTo>
                    <a:pt x="162" y="1835"/>
                    <a:pt x="186" y="1938"/>
                    <a:pt x="209" y="2040"/>
                  </a:cubicBezTo>
                  <a:lnTo>
                    <a:pt x="557" y="2653"/>
                  </a:lnTo>
                  <a:lnTo>
                    <a:pt x="976" y="3298"/>
                  </a:lnTo>
                  <a:lnTo>
                    <a:pt x="1463" y="3911"/>
                  </a:lnTo>
                  <a:lnTo>
                    <a:pt x="1951" y="4507"/>
                  </a:lnTo>
                  <a:lnTo>
                    <a:pt x="2544" y="5072"/>
                  </a:lnTo>
                  <a:lnTo>
                    <a:pt x="3171" y="5620"/>
                  </a:lnTo>
                  <a:lnTo>
                    <a:pt x="3937" y="6330"/>
                  </a:lnTo>
                  <a:lnTo>
                    <a:pt x="4704" y="6991"/>
                  </a:lnTo>
                  <a:lnTo>
                    <a:pt x="5192" y="7395"/>
                  </a:lnTo>
                  <a:lnTo>
                    <a:pt x="6132" y="7943"/>
                  </a:lnTo>
                  <a:lnTo>
                    <a:pt x="7038" y="8459"/>
                  </a:lnTo>
                  <a:lnTo>
                    <a:pt x="7875" y="8959"/>
                  </a:lnTo>
                  <a:lnTo>
                    <a:pt x="8850" y="9459"/>
                  </a:lnTo>
                  <a:lnTo>
                    <a:pt x="9721" y="9927"/>
                  </a:lnTo>
                  <a:lnTo>
                    <a:pt x="10000" y="10072"/>
                  </a:lnTo>
                  <a:lnTo>
                    <a:pt x="9199" y="9669"/>
                  </a:lnTo>
                  <a:lnTo>
                    <a:pt x="8084" y="9056"/>
                  </a:lnTo>
                  <a:close/>
                </a:path>
              </a:pathLst>
            </a:custGeom>
            <a:gradFill rotWithShape="0">
              <a:gsLst>
                <a:gs pos="0">
                  <a:srgbClr val="3B3B3B"/>
                </a:gs>
                <a:gs pos="100000">
                  <a:sysClr val="window" lastClr="FFFFFF"/>
                </a:gs>
              </a:gsLst>
              <a:lin ang="27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nvGrpSpPr>
            <p:cNvPr id="10" name="Group 59"/>
            <p:cNvGrpSpPr/>
            <p:nvPr/>
          </p:nvGrpSpPr>
          <p:grpSpPr>
            <a:xfrm>
              <a:off x="2410943" y="2708339"/>
              <a:ext cx="4659605" cy="2832920"/>
              <a:chOff x="-581557" y="3655964"/>
              <a:chExt cx="4659605" cy="2832920"/>
            </a:xfrm>
          </p:grpSpPr>
          <p:sp>
            <p:nvSpPr>
              <p:cNvPr id="111" name="Freeform 1038"/>
              <p:cNvSpPr>
                <a:spLocks/>
              </p:cNvSpPr>
              <p:nvPr/>
            </p:nvSpPr>
            <p:spPr bwMode="auto">
              <a:xfrm>
                <a:off x="914533" y="3806075"/>
                <a:ext cx="3163515" cy="2682809"/>
              </a:xfrm>
              <a:custGeom>
                <a:avLst/>
                <a:gdLst>
                  <a:gd name="connsiteX0" fmla="*/ 2203 w 10000"/>
                  <a:gd name="connsiteY0" fmla="*/ 1124 h 10000"/>
                  <a:gd name="connsiteX1" fmla="*/ 3288 w 10000"/>
                  <a:gd name="connsiteY1" fmla="*/ 1775 h 10000"/>
                  <a:gd name="connsiteX2" fmla="*/ 3492 w 10000"/>
                  <a:gd name="connsiteY2" fmla="*/ 1889 h 10000"/>
                  <a:gd name="connsiteX3" fmla="*/ 4169 w 10000"/>
                  <a:gd name="connsiteY3" fmla="*/ 2394 h 10000"/>
                  <a:gd name="connsiteX4" fmla="*/ 4610 w 10000"/>
                  <a:gd name="connsiteY4" fmla="*/ 2638 h 10000"/>
                  <a:gd name="connsiteX5" fmla="*/ 4949 w 10000"/>
                  <a:gd name="connsiteY5" fmla="*/ 2899 h 10000"/>
                  <a:gd name="connsiteX6" fmla="*/ 5559 w 10000"/>
                  <a:gd name="connsiteY6" fmla="*/ 3469 h 10000"/>
                  <a:gd name="connsiteX7" fmla="*/ 6169 w 10000"/>
                  <a:gd name="connsiteY7" fmla="*/ 4023 h 10000"/>
                  <a:gd name="connsiteX8" fmla="*/ 6441 w 10000"/>
                  <a:gd name="connsiteY8" fmla="*/ 4332 h 10000"/>
                  <a:gd name="connsiteX9" fmla="*/ 7119 w 10000"/>
                  <a:gd name="connsiteY9" fmla="*/ 5098 h 10000"/>
                  <a:gd name="connsiteX10" fmla="*/ 7831 w 10000"/>
                  <a:gd name="connsiteY10" fmla="*/ 5863 h 10000"/>
                  <a:gd name="connsiteX11" fmla="*/ 8373 w 10000"/>
                  <a:gd name="connsiteY11" fmla="*/ 6678 h 10000"/>
                  <a:gd name="connsiteX12" fmla="*/ 8576 w 10000"/>
                  <a:gd name="connsiteY12" fmla="*/ 7036 h 10000"/>
                  <a:gd name="connsiteX13" fmla="*/ 8780 w 10000"/>
                  <a:gd name="connsiteY13" fmla="*/ 7443 h 10000"/>
                  <a:gd name="connsiteX14" fmla="*/ 8915 w 10000"/>
                  <a:gd name="connsiteY14" fmla="*/ 7850 h 10000"/>
                  <a:gd name="connsiteX15" fmla="*/ 8983 w 10000"/>
                  <a:gd name="connsiteY15" fmla="*/ 8208 h 10000"/>
                  <a:gd name="connsiteX16" fmla="*/ 8983 w 10000"/>
                  <a:gd name="connsiteY16" fmla="*/ 8664 h 10000"/>
                  <a:gd name="connsiteX17" fmla="*/ 8915 w 10000"/>
                  <a:gd name="connsiteY17" fmla="*/ 8876 h 10000"/>
                  <a:gd name="connsiteX18" fmla="*/ 8712 w 10000"/>
                  <a:gd name="connsiteY18" fmla="*/ 9072 h 10000"/>
                  <a:gd name="connsiteX19" fmla="*/ 8576 w 10000"/>
                  <a:gd name="connsiteY19" fmla="*/ 9169 h 10000"/>
                  <a:gd name="connsiteX20" fmla="*/ 8373 w 10000"/>
                  <a:gd name="connsiteY20" fmla="*/ 9283 h 10000"/>
                  <a:gd name="connsiteX21" fmla="*/ 8169 w 10000"/>
                  <a:gd name="connsiteY21" fmla="*/ 9332 h 10000"/>
                  <a:gd name="connsiteX22" fmla="*/ 7593 w 10000"/>
                  <a:gd name="connsiteY22" fmla="*/ 9332 h 10000"/>
                  <a:gd name="connsiteX23" fmla="*/ 7254 w 10000"/>
                  <a:gd name="connsiteY23" fmla="*/ 9283 h 10000"/>
                  <a:gd name="connsiteX24" fmla="*/ 6576 w 10000"/>
                  <a:gd name="connsiteY24" fmla="*/ 9235 h 10000"/>
                  <a:gd name="connsiteX25" fmla="*/ 6508 w 10000"/>
                  <a:gd name="connsiteY25" fmla="*/ 9169 h 10000"/>
                  <a:gd name="connsiteX26" fmla="*/ 6576 w 10000"/>
                  <a:gd name="connsiteY26" fmla="*/ 9235 h 10000"/>
                  <a:gd name="connsiteX27" fmla="*/ 6576 w 10000"/>
                  <a:gd name="connsiteY27" fmla="*/ 9283 h 10000"/>
                  <a:gd name="connsiteX28" fmla="*/ 7210 w 10000"/>
                  <a:gd name="connsiteY28" fmla="*/ 9987 h 10000"/>
                  <a:gd name="connsiteX29" fmla="*/ 7831 w 10000"/>
                  <a:gd name="connsiteY29" fmla="*/ 9935 h 10000"/>
                  <a:gd name="connsiteX30" fmla="*/ 8237 w 10000"/>
                  <a:gd name="connsiteY30" fmla="*/ 10000 h 10000"/>
                  <a:gd name="connsiteX31" fmla="*/ 8915 w 10000"/>
                  <a:gd name="connsiteY31" fmla="*/ 10000 h 10000"/>
                  <a:gd name="connsiteX32" fmla="*/ 9186 w 10000"/>
                  <a:gd name="connsiteY32" fmla="*/ 9935 h 10000"/>
                  <a:gd name="connsiteX33" fmla="*/ 9458 w 10000"/>
                  <a:gd name="connsiteY33" fmla="*/ 9837 h 10000"/>
                  <a:gd name="connsiteX34" fmla="*/ 9593 w 10000"/>
                  <a:gd name="connsiteY34" fmla="*/ 9691 h 10000"/>
                  <a:gd name="connsiteX35" fmla="*/ 9797 w 10000"/>
                  <a:gd name="connsiteY35" fmla="*/ 9528 h 10000"/>
                  <a:gd name="connsiteX36" fmla="*/ 9864 w 10000"/>
                  <a:gd name="connsiteY36" fmla="*/ 9381 h 10000"/>
                  <a:gd name="connsiteX37" fmla="*/ 10000 w 10000"/>
                  <a:gd name="connsiteY37" fmla="*/ 9072 h 10000"/>
                  <a:gd name="connsiteX38" fmla="*/ 9932 w 10000"/>
                  <a:gd name="connsiteY38" fmla="*/ 8664 h 10000"/>
                  <a:gd name="connsiteX39" fmla="*/ 9864 w 10000"/>
                  <a:gd name="connsiteY39" fmla="*/ 8306 h 10000"/>
                  <a:gd name="connsiteX40" fmla="*/ 9729 w 10000"/>
                  <a:gd name="connsiteY40" fmla="*/ 7997 h 10000"/>
                  <a:gd name="connsiteX41" fmla="*/ 9390 w 10000"/>
                  <a:gd name="connsiteY41" fmla="*/ 7394 h 10000"/>
                  <a:gd name="connsiteX42" fmla="*/ 8983 w 10000"/>
                  <a:gd name="connsiteY42" fmla="*/ 6726 h 10000"/>
                  <a:gd name="connsiteX43" fmla="*/ 8508 w 10000"/>
                  <a:gd name="connsiteY43" fmla="*/ 6124 h 10000"/>
                  <a:gd name="connsiteX44" fmla="*/ 7966 w 10000"/>
                  <a:gd name="connsiteY44" fmla="*/ 5554 h 10000"/>
                  <a:gd name="connsiteX45" fmla="*/ 7390 w 10000"/>
                  <a:gd name="connsiteY45" fmla="*/ 4935 h 10000"/>
                  <a:gd name="connsiteX46" fmla="*/ 6780 w 10000"/>
                  <a:gd name="connsiteY46" fmla="*/ 4430 h 10000"/>
                  <a:gd name="connsiteX47" fmla="*/ 6034 w 10000"/>
                  <a:gd name="connsiteY47" fmla="*/ 3713 h 10000"/>
                  <a:gd name="connsiteX48" fmla="*/ 5220 w 10000"/>
                  <a:gd name="connsiteY48" fmla="*/ 3062 h 10000"/>
                  <a:gd name="connsiteX49" fmla="*/ 4746 w 10000"/>
                  <a:gd name="connsiteY49" fmla="*/ 2704 h 10000"/>
                  <a:gd name="connsiteX50" fmla="*/ 3831 w 10000"/>
                  <a:gd name="connsiteY50" fmla="*/ 2085 h 10000"/>
                  <a:gd name="connsiteX51" fmla="*/ 2949 w 10000"/>
                  <a:gd name="connsiteY51" fmla="*/ 1531 h 10000"/>
                  <a:gd name="connsiteX52" fmla="*/ 2136 w 10000"/>
                  <a:gd name="connsiteY52" fmla="*/ 1010 h 10000"/>
                  <a:gd name="connsiteX53" fmla="*/ 1186 w 10000"/>
                  <a:gd name="connsiteY53" fmla="*/ 505 h 10000"/>
                  <a:gd name="connsiteX54" fmla="*/ 814 w 10000"/>
                  <a:gd name="connsiteY54" fmla="*/ 407 h 10000"/>
                  <a:gd name="connsiteX55" fmla="*/ 0 w 10000"/>
                  <a:gd name="connsiteY55" fmla="*/ 0 h 10000"/>
                  <a:gd name="connsiteX56" fmla="*/ 1458 w 10000"/>
                  <a:gd name="connsiteY56" fmla="*/ 651 h 10000"/>
                  <a:gd name="connsiteX57" fmla="*/ 2203 w 10000"/>
                  <a:gd name="connsiteY57" fmla="*/ 1124 h 10000"/>
                  <a:gd name="connsiteX0" fmla="*/ 2203 w 10000"/>
                  <a:gd name="connsiteY0" fmla="*/ 1124 h 10106"/>
                  <a:gd name="connsiteX1" fmla="*/ 3288 w 10000"/>
                  <a:gd name="connsiteY1" fmla="*/ 1775 h 10106"/>
                  <a:gd name="connsiteX2" fmla="*/ 3492 w 10000"/>
                  <a:gd name="connsiteY2" fmla="*/ 1889 h 10106"/>
                  <a:gd name="connsiteX3" fmla="*/ 4169 w 10000"/>
                  <a:gd name="connsiteY3" fmla="*/ 2394 h 10106"/>
                  <a:gd name="connsiteX4" fmla="*/ 4610 w 10000"/>
                  <a:gd name="connsiteY4" fmla="*/ 2638 h 10106"/>
                  <a:gd name="connsiteX5" fmla="*/ 4949 w 10000"/>
                  <a:gd name="connsiteY5" fmla="*/ 2899 h 10106"/>
                  <a:gd name="connsiteX6" fmla="*/ 5559 w 10000"/>
                  <a:gd name="connsiteY6" fmla="*/ 3469 h 10106"/>
                  <a:gd name="connsiteX7" fmla="*/ 6169 w 10000"/>
                  <a:gd name="connsiteY7" fmla="*/ 4023 h 10106"/>
                  <a:gd name="connsiteX8" fmla="*/ 6441 w 10000"/>
                  <a:gd name="connsiteY8" fmla="*/ 4332 h 10106"/>
                  <a:gd name="connsiteX9" fmla="*/ 7119 w 10000"/>
                  <a:gd name="connsiteY9" fmla="*/ 5098 h 10106"/>
                  <a:gd name="connsiteX10" fmla="*/ 7831 w 10000"/>
                  <a:gd name="connsiteY10" fmla="*/ 5863 h 10106"/>
                  <a:gd name="connsiteX11" fmla="*/ 8373 w 10000"/>
                  <a:gd name="connsiteY11" fmla="*/ 6678 h 10106"/>
                  <a:gd name="connsiteX12" fmla="*/ 8576 w 10000"/>
                  <a:gd name="connsiteY12" fmla="*/ 7036 h 10106"/>
                  <a:gd name="connsiteX13" fmla="*/ 8780 w 10000"/>
                  <a:gd name="connsiteY13" fmla="*/ 7443 h 10106"/>
                  <a:gd name="connsiteX14" fmla="*/ 8915 w 10000"/>
                  <a:gd name="connsiteY14" fmla="*/ 7850 h 10106"/>
                  <a:gd name="connsiteX15" fmla="*/ 8983 w 10000"/>
                  <a:gd name="connsiteY15" fmla="*/ 8208 h 10106"/>
                  <a:gd name="connsiteX16" fmla="*/ 8983 w 10000"/>
                  <a:gd name="connsiteY16" fmla="*/ 8664 h 10106"/>
                  <a:gd name="connsiteX17" fmla="*/ 8915 w 10000"/>
                  <a:gd name="connsiteY17" fmla="*/ 8876 h 10106"/>
                  <a:gd name="connsiteX18" fmla="*/ 8712 w 10000"/>
                  <a:gd name="connsiteY18" fmla="*/ 9072 h 10106"/>
                  <a:gd name="connsiteX19" fmla="*/ 8576 w 10000"/>
                  <a:gd name="connsiteY19" fmla="*/ 9169 h 10106"/>
                  <a:gd name="connsiteX20" fmla="*/ 8373 w 10000"/>
                  <a:gd name="connsiteY20" fmla="*/ 9283 h 10106"/>
                  <a:gd name="connsiteX21" fmla="*/ 8169 w 10000"/>
                  <a:gd name="connsiteY21" fmla="*/ 9332 h 10106"/>
                  <a:gd name="connsiteX22" fmla="*/ 7593 w 10000"/>
                  <a:gd name="connsiteY22" fmla="*/ 9332 h 10106"/>
                  <a:gd name="connsiteX23" fmla="*/ 7254 w 10000"/>
                  <a:gd name="connsiteY23" fmla="*/ 9283 h 10106"/>
                  <a:gd name="connsiteX24" fmla="*/ 6576 w 10000"/>
                  <a:gd name="connsiteY24" fmla="*/ 9235 h 10106"/>
                  <a:gd name="connsiteX25" fmla="*/ 6508 w 10000"/>
                  <a:gd name="connsiteY25" fmla="*/ 9169 h 10106"/>
                  <a:gd name="connsiteX26" fmla="*/ 6576 w 10000"/>
                  <a:gd name="connsiteY26" fmla="*/ 9235 h 10106"/>
                  <a:gd name="connsiteX27" fmla="*/ 6576 w 10000"/>
                  <a:gd name="connsiteY27" fmla="*/ 9283 h 10106"/>
                  <a:gd name="connsiteX28" fmla="*/ 7210 w 10000"/>
                  <a:gd name="connsiteY28" fmla="*/ 9987 h 10106"/>
                  <a:gd name="connsiteX29" fmla="*/ 7883 w 10000"/>
                  <a:gd name="connsiteY29" fmla="*/ 10106 h 10106"/>
                  <a:gd name="connsiteX30" fmla="*/ 8237 w 10000"/>
                  <a:gd name="connsiteY30" fmla="*/ 10000 h 10106"/>
                  <a:gd name="connsiteX31" fmla="*/ 8915 w 10000"/>
                  <a:gd name="connsiteY31" fmla="*/ 10000 h 10106"/>
                  <a:gd name="connsiteX32" fmla="*/ 9186 w 10000"/>
                  <a:gd name="connsiteY32" fmla="*/ 9935 h 10106"/>
                  <a:gd name="connsiteX33" fmla="*/ 9458 w 10000"/>
                  <a:gd name="connsiteY33" fmla="*/ 9837 h 10106"/>
                  <a:gd name="connsiteX34" fmla="*/ 9593 w 10000"/>
                  <a:gd name="connsiteY34" fmla="*/ 9691 h 10106"/>
                  <a:gd name="connsiteX35" fmla="*/ 9797 w 10000"/>
                  <a:gd name="connsiteY35" fmla="*/ 9528 h 10106"/>
                  <a:gd name="connsiteX36" fmla="*/ 9864 w 10000"/>
                  <a:gd name="connsiteY36" fmla="*/ 9381 h 10106"/>
                  <a:gd name="connsiteX37" fmla="*/ 10000 w 10000"/>
                  <a:gd name="connsiteY37" fmla="*/ 9072 h 10106"/>
                  <a:gd name="connsiteX38" fmla="*/ 9932 w 10000"/>
                  <a:gd name="connsiteY38" fmla="*/ 8664 h 10106"/>
                  <a:gd name="connsiteX39" fmla="*/ 9864 w 10000"/>
                  <a:gd name="connsiteY39" fmla="*/ 8306 h 10106"/>
                  <a:gd name="connsiteX40" fmla="*/ 9729 w 10000"/>
                  <a:gd name="connsiteY40" fmla="*/ 7997 h 10106"/>
                  <a:gd name="connsiteX41" fmla="*/ 9390 w 10000"/>
                  <a:gd name="connsiteY41" fmla="*/ 7394 h 10106"/>
                  <a:gd name="connsiteX42" fmla="*/ 8983 w 10000"/>
                  <a:gd name="connsiteY42" fmla="*/ 6726 h 10106"/>
                  <a:gd name="connsiteX43" fmla="*/ 8508 w 10000"/>
                  <a:gd name="connsiteY43" fmla="*/ 6124 h 10106"/>
                  <a:gd name="connsiteX44" fmla="*/ 7966 w 10000"/>
                  <a:gd name="connsiteY44" fmla="*/ 5554 h 10106"/>
                  <a:gd name="connsiteX45" fmla="*/ 7390 w 10000"/>
                  <a:gd name="connsiteY45" fmla="*/ 4935 h 10106"/>
                  <a:gd name="connsiteX46" fmla="*/ 6780 w 10000"/>
                  <a:gd name="connsiteY46" fmla="*/ 4430 h 10106"/>
                  <a:gd name="connsiteX47" fmla="*/ 6034 w 10000"/>
                  <a:gd name="connsiteY47" fmla="*/ 3713 h 10106"/>
                  <a:gd name="connsiteX48" fmla="*/ 5220 w 10000"/>
                  <a:gd name="connsiteY48" fmla="*/ 3062 h 10106"/>
                  <a:gd name="connsiteX49" fmla="*/ 4746 w 10000"/>
                  <a:gd name="connsiteY49" fmla="*/ 2704 h 10106"/>
                  <a:gd name="connsiteX50" fmla="*/ 3831 w 10000"/>
                  <a:gd name="connsiteY50" fmla="*/ 2085 h 10106"/>
                  <a:gd name="connsiteX51" fmla="*/ 2949 w 10000"/>
                  <a:gd name="connsiteY51" fmla="*/ 1531 h 10106"/>
                  <a:gd name="connsiteX52" fmla="*/ 2136 w 10000"/>
                  <a:gd name="connsiteY52" fmla="*/ 1010 h 10106"/>
                  <a:gd name="connsiteX53" fmla="*/ 1186 w 10000"/>
                  <a:gd name="connsiteY53" fmla="*/ 505 h 10106"/>
                  <a:gd name="connsiteX54" fmla="*/ 814 w 10000"/>
                  <a:gd name="connsiteY54" fmla="*/ 407 h 10106"/>
                  <a:gd name="connsiteX55" fmla="*/ 0 w 10000"/>
                  <a:gd name="connsiteY55" fmla="*/ 0 h 10106"/>
                  <a:gd name="connsiteX56" fmla="*/ 1458 w 10000"/>
                  <a:gd name="connsiteY56" fmla="*/ 651 h 10106"/>
                  <a:gd name="connsiteX57" fmla="*/ 2203 w 10000"/>
                  <a:gd name="connsiteY57" fmla="*/ 1124 h 10106"/>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7210 w 10000"/>
                  <a:gd name="connsiteY28" fmla="*/ 9987 h 10114"/>
                  <a:gd name="connsiteX29" fmla="*/ 7883 w 10000"/>
                  <a:gd name="connsiteY29" fmla="*/ 10106 h 10114"/>
                  <a:gd name="connsiteX30" fmla="*/ 8522 w 10000"/>
                  <a:gd name="connsiteY30" fmla="*/ 10114 h 10114"/>
                  <a:gd name="connsiteX31" fmla="*/ 8915 w 10000"/>
                  <a:gd name="connsiteY31" fmla="*/ 10000 h 10114"/>
                  <a:gd name="connsiteX32" fmla="*/ 9186 w 10000"/>
                  <a:gd name="connsiteY32" fmla="*/ 9935 h 10114"/>
                  <a:gd name="connsiteX33" fmla="*/ 9458 w 10000"/>
                  <a:gd name="connsiteY33" fmla="*/ 9837 h 10114"/>
                  <a:gd name="connsiteX34" fmla="*/ 9593 w 10000"/>
                  <a:gd name="connsiteY34" fmla="*/ 9691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7210 w 10000"/>
                  <a:gd name="connsiteY28" fmla="*/ 9987 h 10114"/>
                  <a:gd name="connsiteX29" fmla="*/ 7883 w 10000"/>
                  <a:gd name="connsiteY29" fmla="*/ 10106 h 10114"/>
                  <a:gd name="connsiteX30" fmla="*/ 8522 w 10000"/>
                  <a:gd name="connsiteY30" fmla="*/ 10114 h 10114"/>
                  <a:gd name="connsiteX31" fmla="*/ 9006 w 10000"/>
                  <a:gd name="connsiteY31" fmla="*/ 10085 h 10114"/>
                  <a:gd name="connsiteX32" fmla="*/ 9186 w 10000"/>
                  <a:gd name="connsiteY32" fmla="*/ 9935 h 10114"/>
                  <a:gd name="connsiteX33" fmla="*/ 9458 w 10000"/>
                  <a:gd name="connsiteY33" fmla="*/ 9837 h 10114"/>
                  <a:gd name="connsiteX34" fmla="*/ 9593 w 10000"/>
                  <a:gd name="connsiteY34" fmla="*/ 9691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7210 w 10000"/>
                  <a:gd name="connsiteY28" fmla="*/ 9987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458 w 10000"/>
                  <a:gd name="connsiteY33" fmla="*/ 9837 h 10114"/>
                  <a:gd name="connsiteX34" fmla="*/ 9593 w 10000"/>
                  <a:gd name="connsiteY34" fmla="*/ 9691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7210 w 10000"/>
                  <a:gd name="connsiteY28" fmla="*/ 9987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593 w 10000"/>
                  <a:gd name="connsiteY34" fmla="*/ 9691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7210 w 10000"/>
                  <a:gd name="connsiteY28" fmla="*/ 9987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771 w 10000"/>
                  <a:gd name="connsiteY26" fmla="*/ 9363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771 w 10000"/>
                  <a:gd name="connsiteY26" fmla="*/ 9363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771 w 10000"/>
                  <a:gd name="connsiteY26" fmla="*/ 9363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508 w 10000"/>
                  <a:gd name="connsiteY25" fmla="*/ 9169 h 10114"/>
                  <a:gd name="connsiteX26" fmla="*/ 6771 w 10000"/>
                  <a:gd name="connsiteY26" fmla="*/ 9363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71 w 10000"/>
                  <a:gd name="connsiteY26" fmla="*/ 9363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06 w 10000"/>
                  <a:gd name="connsiteY27" fmla="*/ 9640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06 w 10000"/>
                  <a:gd name="connsiteY27" fmla="*/ 9640 h 10114"/>
                  <a:gd name="connsiteX28" fmla="*/ 6535 w 10000"/>
                  <a:gd name="connsiteY28" fmla="*/ 10073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06 w 10000"/>
                  <a:gd name="connsiteY27" fmla="*/ 9640 h 10114"/>
                  <a:gd name="connsiteX28" fmla="*/ 6535 w 10000"/>
                  <a:gd name="connsiteY28" fmla="*/ 10073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06 w 10000"/>
                  <a:gd name="connsiteY27" fmla="*/ 9640 h 10114"/>
                  <a:gd name="connsiteX28" fmla="*/ 6470 w 10000"/>
                  <a:gd name="connsiteY28" fmla="*/ 10045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06 w 10000"/>
                  <a:gd name="connsiteY27" fmla="*/ 9640 h 10114"/>
                  <a:gd name="connsiteX28" fmla="*/ 6470 w 10000"/>
                  <a:gd name="connsiteY28" fmla="*/ 10045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49"/>
                  <a:gd name="connsiteX1" fmla="*/ 3288 w 10000"/>
                  <a:gd name="connsiteY1" fmla="*/ 1775 h 10149"/>
                  <a:gd name="connsiteX2" fmla="*/ 3492 w 10000"/>
                  <a:gd name="connsiteY2" fmla="*/ 1889 h 10149"/>
                  <a:gd name="connsiteX3" fmla="*/ 4169 w 10000"/>
                  <a:gd name="connsiteY3" fmla="*/ 2394 h 10149"/>
                  <a:gd name="connsiteX4" fmla="*/ 4610 w 10000"/>
                  <a:gd name="connsiteY4" fmla="*/ 2638 h 10149"/>
                  <a:gd name="connsiteX5" fmla="*/ 4949 w 10000"/>
                  <a:gd name="connsiteY5" fmla="*/ 2899 h 10149"/>
                  <a:gd name="connsiteX6" fmla="*/ 5559 w 10000"/>
                  <a:gd name="connsiteY6" fmla="*/ 3469 h 10149"/>
                  <a:gd name="connsiteX7" fmla="*/ 6169 w 10000"/>
                  <a:gd name="connsiteY7" fmla="*/ 4023 h 10149"/>
                  <a:gd name="connsiteX8" fmla="*/ 6441 w 10000"/>
                  <a:gd name="connsiteY8" fmla="*/ 4332 h 10149"/>
                  <a:gd name="connsiteX9" fmla="*/ 7119 w 10000"/>
                  <a:gd name="connsiteY9" fmla="*/ 5098 h 10149"/>
                  <a:gd name="connsiteX10" fmla="*/ 7831 w 10000"/>
                  <a:gd name="connsiteY10" fmla="*/ 5863 h 10149"/>
                  <a:gd name="connsiteX11" fmla="*/ 8373 w 10000"/>
                  <a:gd name="connsiteY11" fmla="*/ 6678 h 10149"/>
                  <a:gd name="connsiteX12" fmla="*/ 8576 w 10000"/>
                  <a:gd name="connsiteY12" fmla="*/ 7036 h 10149"/>
                  <a:gd name="connsiteX13" fmla="*/ 8780 w 10000"/>
                  <a:gd name="connsiteY13" fmla="*/ 7443 h 10149"/>
                  <a:gd name="connsiteX14" fmla="*/ 8915 w 10000"/>
                  <a:gd name="connsiteY14" fmla="*/ 7850 h 10149"/>
                  <a:gd name="connsiteX15" fmla="*/ 8983 w 10000"/>
                  <a:gd name="connsiteY15" fmla="*/ 8208 h 10149"/>
                  <a:gd name="connsiteX16" fmla="*/ 8983 w 10000"/>
                  <a:gd name="connsiteY16" fmla="*/ 8664 h 10149"/>
                  <a:gd name="connsiteX17" fmla="*/ 8915 w 10000"/>
                  <a:gd name="connsiteY17" fmla="*/ 8876 h 10149"/>
                  <a:gd name="connsiteX18" fmla="*/ 8712 w 10000"/>
                  <a:gd name="connsiteY18" fmla="*/ 9072 h 10149"/>
                  <a:gd name="connsiteX19" fmla="*/ 8576 w 10000"/>
                  <a:gd name="connsiteY19" fmla="*/ 9169 h 10149"/>
                  <a:gd name="connsiteX20" fmla="*/ 8373 w 10000"/>
                  <a:gd name="connsiteY20" fmla="*/ 9283 h 10149"/>
                  <a:gd name="connsiteX21" fmla="*/ 8169 w 10000"/>
                  <a:gd name="connsiteY21" fmla="*/ 9332 h 10149"/>
                  <a:gd name="connsiteX22" fmla="*/ 7593 w 10000"/>
                  <a:gd name="connsiteY22" fmla="*/ 9332 h 10149"/>
                  <a:gd name="connsiteX23" fmla="*/ 7254 w 10000"/>
                  <a:gd name="connsiteY23" fmla="*/ 9283 h 10149"/>
                  <a:gd name="connsiteX24" fmla="*/ 6796 w 10000"/>
                  <a:gd name="connsiteY24" fmla="*/ 9164 h 10149"/>
                  <a:gd name="connsiteX25" fmla="*/ 6456 w 10000"/>
                  <a:gd name="connsiteY25" fmla="*/ 9041 h 10149"/>
                  <a:gd name="connsiteX26" fmla="*/ 6719 w 10000"/>
                  <a:gd name="connsiteY26" fmla="*/ 9406 h 10149"/>
                  <a:gd name="connsiteX27" fmla="*/ 6706 w 10000"/>
                  <a:gd name="connsiteY27" fmla="*/ 9640 h 10149"/>
                  <a:gd name="connsiteX28" fmla="*/ 6470 w 10000"/>
                  <a:gd name="connsiteY28" fmla="*/ 10045 h 10149"/>
                  <a:gd name="connsiteX29" fmla="*/ 7624 w 10000"/>
                  <a:gd name="connsiteY29" fmla="*/ 10149 h 10149"/>
                  <a:gd name="connsiteX30" fmla="*/ 8522 w 10000"/>
                  <a:gd name="connsiteY30" fmla="*/ 10114 h 10149"/>
                  <a:gd name="connsiteX31" fmla="*/ 9006 w 10000"/>
                  <a:gd name="connsiteY31" fmla="*/ 10085 h 10149"/>
                  <a:gd name="connsiteX32" fmla="*/ 9303 w 10000"/>
                  <a:gd name="connsiteY32" fmla="*/ 9992 h 10149"/>
                  <a:gd name="connsiteX33" fmla="*/ 9588 w 10000"/>
                  <a:gd name="connsiteY33" fmla="*/ 9823 h 10149"/>
                  <a:gd name="connsiteX34" fmla="*/ 9736 w 10000"/>
                  <a:gd name="connsiteY34" fmla="*/ 9677 h 10149"/>
                  <a:gd name="connsiteX35" fmla="*/ 9797 w 10000"/>
                  <a:gd name="connsiteY35" fmla="*/ 9528 h 10149"/>
                  <a:gd name="connsiteX36" fmla="*/ 9864 w 10000"/>
                  <a:gd name="connsiteY36" fmla="*/ 9381 h 10149"/>
                  <a:gd name="connsiteX37" fmla="*/ 10000 w 10000"/>
                  <a:gd name="connsiteY37" fmla="*/ 9072 h 10149"/>
                  <a:gd name="connsiteX38" fmla="*/ 9932 w 10000"/>
                  <a:gd name="connsiteY38" fmla="*/ 8664 h 10149"/>
                  <a:gd name="connsiteX39" fmla="*/ 9864 w 10000"/>
                  <a:gd name="connsiteY39" fmla="*/ 8306 h 10149"/>
                  <a:gd name="connsiteX40" fmla="*/ 9729 w 10000"/>
                  <a:gd name="connsiteY40" fmla="*/ 7997 h 10149"/>
                  <a:gd name="connsiteX41" fmla="*/ 9390 w 10000"/>
                  <a:gd name="connsiteY41" fmla="*/ 7394 h 10149"/>
                  <a:gd name="connsiteX42" fmla="*/ 8983 w 10000"/>
                  <a:gd name="connsiteY42" fmla="*/ 6726 h 10149"/>
                  <a:gd name="connsiteX43" fmla="*/ 8508 w 10000"/>
                  <a:gd name="connsiteY43" fmla="*/ 6124 h 10149"/>
                  <a:gd name="connsiteX44" fmla="*/ 7966 w 10000"/>
                  <a:gd name="connsiteY44" fmla="*/ 5554 h 10149"/>
                  <a:gd name="connsiteX45" fmla="*/ 7390 w 10000"/>
                  <a:gd name="connsiteY45" fmla="*/ 4935 h 10149"/>
                  <a:gd name="connsiteX46" fmla="*/ 6780 w 10000"/>
                  <a:gd name="connsiteY46" fmla="*/ 4430 h 10149"/>
                  <a:gd name="connsiteX47" fmla="*/ 6034 w 10000"/>
                  <a:gd name="connsiteY47" fmla="*/ 3713 h 10149"/>
                  <a:gd name="connsiteX48" fmla="*/ 5220 w 10000"/>
                  <a:gd name="connsiteY48" fmla="*/ 3062 h 10149"/>
                  <a:gd name="connsiteX49" fmla="*/ 4746 w 10000"/>
                  <a:gd name="connsiteY49" fmla="*/ 2704 h 10149"/>
                  <a:gd name="connsiteX50" fmla="*/ 3831 w 10000"/>
                  <a:gd name="connsiteY50" fmla="*/ 2085 h 10149"/>
                  <a:gd name="connsiteX51" fmla="*/ 2949 w 10000"/>
                  <a:gd name="connsiteY51" fmla="*/ 1531 h 10149"/>
                  <a:gd name="connsiteX52" fmla="*/ 2136 w 10000"/>
                  <a:gd name="connsiteY52" fmla="*/ 1010 h 10149"/>
                  <a:gd name="connsiteX53" fmla="*/ 1186 w 10000"/>
                  <a:gd name="connsiteY53" fmla="*/ 505 h 10149"/>
                  <a:gd name="connsiteX54" fmla="*/ 814 w 10000"/>
                  <a:gd name="connsiteY54" fmla="*/ 407 h 10149"/>
                  <a:gd name="connsiteX55" fmla="*/ 0 w 10000"/>
                  <a:gd name="connsiteY55" fmla="*/ 0 h 10149"/>
                  <a:gd name="connsiteX56" fmla="*/ 1458 w 10000"/>
                  <a:gd name="connsiteY56" fmla="*/ 651 h 10149"/>
                  <a:gd name="connsiteX57" fmla="*/ 2203 w 10000"/>
                  <a:gd name="connsiteY57" fmla="*/ 1124 h 10149"/>
                  <a:gd name="connsiteX0" fmla="*/ 2203 w 10000"/>
                  <a:gd name="connsiteY0" fmla="*/ 1124 h 10199"/>
                  <a:gd name="connsiteX1" fmla="*/ 3288 w 10000"/>
                  <a:gd name="connsiteY1" fmla="*/ 1775 h 10199"/>
                  <a:gd name="connsiteX2" fmla="*/ 3492 w 10000"/>
                  <a:gd name="connsiteY2" fmla="*/ 1889 h 10199"/>
                  <a:gd name="connsiteX3" fmla="*/ 4169 w 10000"/>
                  <a:gd name="connsiteY3" fmla="*/ 2394 h 10199"/>
                  <a:gd name="connsiteX4" fmla="*/ 4610 w 10000"/>
                  <a:gd name="connsiteY4" fmla="*/ 2638 h 10199"/>
                  <a:gd name="connsiteX5" fmla="*/ 4949 w 10000"/>
                  <a:gd name="connsiteY5" fmla="*/ 2899 h 10199"/>
                  <a:gd name="connsiteX6" fmla="*/ 5559 w 10000"/>
                  <a:gd name="connsiteY6" fmla="*/ 3469 h 10199"/>
                  <a:gd name="connsiteX7" fmla="*/ 6169 w 10000"/>
                  <a:gd name="connsiteY7" fmla="*/ 4023 h 10199"/>
                  <a:gd name="connsiteX8" fmla="*/ 6441 w 10000"/>
                  <a:gd name="connsiteY8" fmla="*/ 4332 h 10199"/>
                  <a:gd name="connsiteX9" fmla="*/ 7119 w 10000"/>
                  <a:gd name="connsiteY9" fmla="*/ 5098 h 10199"/>
                  <a:gd name="connsiteX10" fmla="*/ 7831 w 10000"/>
                  <a:gd name="connsiteY10" fmla="*/ 5863 h 10199"/>
                  <a:gd name="connsiteX11" fmla="*/ 8373 w 10000"/>
                  <a:gd name="connsiteY11" fmla="*/ 6678 h 10199"/>
                  <a:gd name="connsiteX12" fmla="*/ 8576 w 10000"/>
                  <a:gd name="connsiteY12" fmla="*/ 7036 h 10199"/>
                  <a:gd name="connsiteX13" fmla="*/ 8780 w 10000"/>
                  <a:gd name="connsiteY13" fmla="*/ 7443 h 10199"/>
                  <a:gd name="connsiteX14" fmla="*/ 8915 w 10000"/>
                  <a:gd name="connsiteY14" fmla="*/ 7850 h 10199"/>
                  <a:gd name="connsiteX15" fmla="*/ 8983 w 10000"/>
                  <a:gd name="connsiteY15" fmla="*/ 8208 h 10199"/>
                  <a:gd name="connsiteX16" fmla="*/ 8983 w 10000"/>
                  <a:gd name="connsiteY16" fmla="*/ 8664 h 10199"/>
                  <a:gd name="connsiteX17" fmla="*/ 8915 w 10000"/>
                  <a:gd name="connsiteY17" fmla="*/ 8876 h 10199"/>
                  <a:gd name="connsiteX18" fmla="*/ 8712 w 10000"/>
                  <a:gd name="connsiteY18" fmla="*/ 9072 h 10199"/>
                  <a:gd name="connsiteX19" fmla="*/ 8576 w 10000"/>
                  <a:gd name="connsiteY19" fmla="*/ 9169 h 10199"/>
                  <a:gd name="connsiteX20" fmla="*/ 8373 w 10000"/>
                  <a:gd name="connsiteY20" fmla="*/ 9283 h 10199"/>
                  <a:gd name="connsiteX21" fmla="*/ 8169 w 10000"/>
                  <a:gd name="connsiteY21" fmla="*/ 9332 h 10199"/>
                  <a:gd name="connsiteX22" fmla="*/ 7593 w 10000"/>
                  <a:gd name="connsiteY22" fmla="*/ 9332 h 10199"/>
                  <a:gd name="connsiteX23" fmla="*/ 7254 w 10000"/>
                  <a:gd name="connsiteY23" fmla="*/ 9283 h 10199"/>
                  <a:gd name="connsiteX24" fmla="*/ 6796 w 10000"/>
                  <a:gd name="connsiteY24" fmla="*/ 9164 h 10199"/>
                  <a:gd name="connsiteX25" fmla="*/ 6456 w 10000"/>
                  <a:gd name="connsiteY25" fmla="*/ 9041 h 10199"/>
                  <a:gd name="connsiteX26" fmla="*/ 6719 w 10000"/>
                  <a:gd name="connsiteY26" fmla="*/ 9406 h 10199"/>
                  <a:gd name="connsiteX27" fmla="*/ 6706 w 10000"/>
                  <a:gd name="connsiteY27" fmla="*/ 9640 h 10199"/>
                  <a:gd name="connsiteX28" fmla="*/ 6470 w 10000"/>
                  <a:gd name="connsiteY28" fmla="*/ 10045 h 10199"/>
                  <a:gd name="connsiteX29" fmla="*/ 7624 w 10000"/>
                  <a:gd name="connsiteY29" fmla="*/ 10149 h 10199"/>
                  <a:gd name="connsiteX30" fmla="*/ 8496 w 10000"/>
                  <a:gd name="connsiteY30" fmla="*/ 10199 h 10199"/>
                  <a:gd name="connsiteX31" fmla="*/ 9006 w 10000"/>
                  <a:gd name="connsiteY31" fmla="*/ 10085 h 10199"/>
                  <a:gd name="connsiteX32" fmla="*/ 9303 w 10000"/>
                  <a:gd name="connsiteY32" fmla="*/ 9992 h 10199"/>
                  <a:gd name="connsiteX33" fmla="*/ 9588 w 10000"/>
                  <a:gd name="connsiteY33" fmla="*/ 9823 h 10199"/>
                  <a:gd name="connsiteX34" fmla="*/ 9736 w 10000"/>
                  <a:gd name="connsiteY34" fmla="*/ 9677 h 10199"/>
                  <a:gd name="connsiteX35" fmla="*/ 9797 w 10000"/>
                  <a:gd name="connsiteY35" fmla="*/ 9528 h 10199"/>
                  <a:gd name="connsiteX36" fmla="*/ 9864 w 10000"/>
                  <a:gd name="connsiteY36" fmla="*/ 9381 h 10199"/>
                  <a:gd name="connsiteX37" fmla="*/ 10000 w 10000"/>
                  <a:gd name="connsiteY37" fmla="*/ 9072 h 10199"/>
                  <a:gd name="connsiteX38" fmla="*/ 9932 w 10000"/>
                  <a:gd name="connsiteY38" fmla="*/ 8664 h 10199"/>
                  <a:gd name="connsiteX39" fmla="*/ 9864 w 10000"/>
                  <a:gd name="connsiteY39" fmla="*/ 8306 h 10199"/>
                  <a:gd name="connsiteX40" fmla="*/ 9729 w 10000"/>
                  <a:gd name="connsiteY40" fmla="*/ 7997 h 10199"/>
                  <a:gd name="connsiteX41" fmla="*/ 9390 w 10000"/>
                  <a:gd name="connsiteY41" fmla="*/ 7394 h 10199"/>
                  <a:gd name="connsiteX42" fmla="*/ 8983 w 10000"/>
                  <a:gd name="connsiteY42" fmla="*/ 6726 h 10199"/>
                  <a:gd name="connsiteX43" fmla="*/ 8508 w 10000"/>
                  <a:gd name="connsiteY43" fmla="*/ 6124 h 10199"/>
                  <a:gd name="connsiteX44" fmla="*/ 7966 w 10000"/>
                  <a:gd name="connsiteY44" fmla="*/ 5554 h 10199"/>
                  <a:gd name="connsiteX45" fmla="*/ 7390 w 10000"/>
                  <a:gd name="connsiteY45" fmla="*/ 4935 h 10199"/>
                  <a:gd name="connsiteX46" fmla="*/ 6780 w 10000"/>
                  <a:gd name="connsiteY46" fmla="*/ 4430 h 10199"/>
                  <a:gd name="connsiteX47" fmla="*/ 6034 w 10000"/>
                  <a:gd name="connsiteY47" fmla="*/ 3713 h 10199"/>
                  <a:gd name="connsiteX48" fmla="*/ 5220 w 10000"/>
                  <a:gd name="connsiteY48" fmla="*/ 3062 h 10199"/>
                  <a:gd name="connsiteX49" fmla="*/ 4746 w 10000"/>
                  <a:gd name="connsiteY49" fmla="*/ 2704 h 10199"/>
                  <a:gd name="connsiteX50" fmla="*/ 3831 w 10000"/>
                  <a:gd name="connsiteY50" fmla="*/ 2085 h 10199"/>
                  <a:gd name="connsiteX51" fmla="*/ 2949 w 10000"/>
                  <a:gd name="connsiteY51" fmla="*/ 1531 h 10199"/>
                  <a:gd name="connsiteX52" fmla="*/ 2136 w 10000"/>
                  <a:gd name="connsiteY52" fmla="*/ 1010 h 10199"/>
                  <a:gd name="connsiteX53" fmla="*/ 1186 w 10000"/>
                  <a:gd name="connsiteY53" fmla="*/ 505 h 10199"/>
                  <a:gd name="connsiteX54" fmla="*/ 814 w 10000"/>
                  <a:gd name="connsiteY54" fmla="*/ 407 h 10199"/>
                  <a:gd name="connsiteX55" fmla="*/ 0 w 10000"/>
                  <a:gd name="connsiteY55" fmla="*/ 0 h 10199"/>
                  <a:gd name="connsiteX56" fmla="*/ 1458 w 10000"/>
                  <a:gd name="connsiteY56" fmla="*/ 651 h 10199"/>
                  <a:gd name="connsiteX57" fmla="*/ 2203 w 10000"/>
                  <a:gd name="connsiteY57" fmla="*/ 1124 h 10199"/>
                  <a:gd name="connsiteX0" fmla="*/ 2203 w 10000"/>
                  <a:gd name="connsiteY0" fmla="*/ 1124 h 10199"/>
                  <a:gd name="connsiteX1" fmla="*/ 3288 w 10000"/>
                  <a:gd name="connsiteY1" fmla="*/ 1775 h 10199"/>
                  <a:gd name="connsiteX2" fmla="*/ 3492 w 10000"/>
                  <a:gd name="connsiteY2" fmla="*/ 1889 h 10199"/>
                  <a:gd name="connsiteX3" fmla="*/ 4169 w 10000"/>
                  <a:gd name="connsiteY3" fmla="*/ 2394 h 10199"/>
                  <a:gd name="connsiteX4" fmla="*/ 4610 w 10000"/>
                  <a:gd name="connsiteY4" fmla="*/ 2638 h 10199"/>
                  <a:gd name="connsiteX5" fmla="*/ 4949 w 10000"/>
                  <a:gd name="connsiteY5" fmla="*/ 2899 h 10199"/>
                  <a:gd name="connsiteX6" fmla="*/ 5559 w 10000"/>
                  <a:gd name="connsiteY6" fmla="*/ 3469 h 10199"/>
                  <a:gd name="connsiteX7" fmla="*/ 6169 w 10000"/>
                  <a:gd name="connsiteY7" fmla="*/ 4023 h 10199"/>
                  <a:gd name="connsiteX8" fmla="*/ 6441 w 10000"/>
                  <a:gd name="connsiteY8" fmla="*/ 4332 h 10199"/>
                  <a:gd name="connsiteX9" fmla="*/ 7119 w 10000"/>
                  <a:gd name="connsiteY9" fmla="*/ 5098 h 10199"/>
                  <a:gd name="connsiteX10" fmla="*/ 7831 w 10000"/>
                  <a:gd name="connsiteY10" fmla="*/ 5863 h 10199"/>
                  <a:gd name="connsiteX11" fmla="*/ 8373 w 10000"/>
                  <a:gd name="connsiteY11" fmla="*/ 6678 h 10199"/>
                  <a:gd name="connsiteX12" fmla="*/ 8576 w 10000"/>
                  <a:gd name="connsiteY12" fmla="*/ 7036 h 10199"/>
                  <a:gd name="connsiteX13" fmla="*/ 8780 w 10000"/>
                  <a:gd name="connsiteY13" fmla="*/ 7443 h 10199"/>
                  <a:gd name="connsiteX14" fmla="*/ 8915 w 10000"/>
                  <a:gd name="connsiteY14" fmla="*/ 7850 h 10199"/>
                  <a:gd name="connsiteX15" fmla="*/ 8983 w 10000"/>
                  <a:gd name="connsiteY15" fmla="*/ 8208 h 10199"/>
                  <a:gd name="connsiteX16" fmla="*/ 8983 w 10000"/>
                  <a:gd name="connsiteY16" fmla="*/ 8664 h 10199"/>
                  <a:gd name="connsiteX17" fmla="*/ 8915 w 10000"/>
                  <a:gd name="connsiteY17" fmla="*/ 8876 h 10199"/>
                  <a:gd name="connsiteX18" fmla="*/ 8712 w 10000"/>
                  <a:gd name="connsiteY18" fmla="*/ 9072 h 10199"/>
                  <a:gd name="connsiteX19" fmla="*/ 8576 w 10000"/>
                  <a:gd name="connsiteY19" fmla="*/ 9169 h 10199"/>
                  <a:gd name="connsiteX20" fmla="*/ 8373 w 10000"/>
                  <a:gd name="connsiteY20" fmla="*/ 9283 h 10199"/>
                  <a:gd name="connsiteX21" fmla="*/ 8169 w 10000"/>
                  <a:gd name="connsiteY21" fmla="*/ 9332 h 10199"/>
                  <a:gd name="connsiteX22" fmla="*/ 7593 w 10000"/>
                  <a:gd name="connsiteY22" fmla="*/ 9332 h 10199"/>
                  <a:gd name="connsiteX23" fmla="*/ 7254 w 10000"/>
                  <a:gd name="connsiteY23" fmla="*/ 9283 h 10199"/>
                  <a:gd name="connsiteX24" fmla="*/ 6796 w 10000"/>
                  <a:gd name="connsiteY24" fmla="*/ 9164 h 10199"/>
                  <a:gd name="connsiteX25" fmla="*/ 6456 w 10000"/>
                  <a:gd name="connsiteY25" fmla="*/ 9041 h 10199"/>
                  <a:gd name="connsiteX26" fmla="*/ 6719 w 10000"/>
                  <a:gd name="connsiteY26" fmla="*/ 9406 h 10199"/>
                  <a:gd name="connsiteX27" fmla="*/ 6680 w 10000"/>
                  <a:gd name="connsiteY27" fmla="*/ 9754 h 10199"/>
                  <a:gd name="connsiteX28" fmla="*/ 6470 w 10000"/>
                  <a:gd name="connsiteY28" fmla="*/ 10045 h 10199"/>
                  <a:gd name="connsiteX29" fmla="*/ 7624 w 10000"/>
                  <a:gd name="connsiteY29" fmla="*/ 10149 h 10199"/>
                  <a:gd name="connsiteX30" fmla="*/ 8496 w 10000"/>
                  <a:gd name="connsiteY30" fmla="*/ 10199 h 10199"/>
                  <a:gd name="connsiteX31" fmla="*/ 9006 w 10000"/>
                  <a:gd name="connsiteY31" fmla="*/ 10085 h 10199"/>
                  <a:gd name="connsiteX32" fmla="*/ 9303 w 10000"/>
                  <a:gd name="connsiteY32" fmla="*/ 9992 h 10199"/>
                  <a:gd name="connsiteX33" fmla="*/ 9588 w 10000"/>
                  <a:gd name="connsiteY33" fmla="*/ 9823 h 10199"/>
                  <a:gd name="connsiteX34" fmla="*/ 9736 w 10000"/>
                  <a:gd name="connsiteY34" fmla="*/ 9677 h 10199"/>
                  <a:gd name="connsiteX35" fmla="*/ 9797 w 10000"/>
                  <a:gd name="connsiteY35" fmla="*/ 9528 h 10199"/>
                  <a:gd name="connsiteX36" fmla="*/ 9864 w 10000"/>
                  <a:gd name="connsiteY36" fmla="*/ 9381 h 10199"/>
                  <a:gd name="connsiteX37" fmla="*/ 10000 w 10000"/>
                  <a:gd name="connsiteY37" fmla="*/ 9072 h 10199"/>
                  <a:gd name="connsiteX38" fmla="*/ 9932 w 10000"/>
                  <a:gd name="connsiteY38" fmla="*/ 8664 h 10199"/>
                  <a:gd name="connsiteX39" fmla="*/ 9864 w 10000"/>
                  <a:gd name="connsiteY39" fmla="*/ 8306 h 10199"/>
                  <a:gd name="connsiteX40" fmla="*/ 9729 w 10000"/>
                  <a:gd name="connsiteY40" fmla="*/ 7997 h 10199"/>
                  <a:gd name="connsiteX41" fmla="*/ 9390 w 10000"/>
                  <a:gd name="connsiteY41" fmla="*/ 7394 h 10199"/>
                  <a:gd name="connsiteX42" fmla="*/ 8983 w 10000"/>
                  <a:gd name="connsiteY42" fmla="*/ 6726 h 10199"/>
                  <a:gd name="connsiteX43" fmla="*/ 8508 w 10000"/>
                  <a:gd name="connsiteY43" fmla="*/ 6124 h 10199"/>
                  <a:gd name="connsiteX44" fmla="*/ 7966 w 10000"/>
                  <a:gd name="connsiteY44" fmla="*/ 5554 h 10199"/>
                  <a:gd name="connsiteX45" fmla="*/ 7390 w 10000"/>
                  <a:gd name="connsiteY45" fmla="*/ 4935 h 10199"/>
                  <a:gd name="connsiteX46" fmla="*/ 6780 w 10000"/>
                  <a:gd name="connsiteY46" fmla="*/ 4430 h 10199"/>
                  <a:gd name="connsiteX47" fmla="*/ 6034 w 10000"/>
                  <a:gd name="connsiteY47" fmla="*/ 3713 h 10199"/>
                  <a:gd name="connsiteX48" fmla="*/ 5220 w 10000"/>
                  <a:gd name="connsiteY48" fmla="*/ 3062 h 10199"/>
                  <a:gd name="connsiteX49" fmla="*/ 4746 w 10000"/>
                  <a:gd name="connsiteY49" fmla="*/ 2704 h 10199"/>
                  <a:gd name="connsiteX50" fmla="*/ 3831 w 10000"/>
                  <a:gd name="connsiteY50" fmla="*/ 2085 h 10199"/>
                  <a:gd name="connsiteX51" fmla="*/ 2949 w 10000"/>
                  <a:gd name="connsiteY51" fmla="*/ 1531 h 10199"/>
                  <a:gd name="connsiteX52" fmla="*/ 2136 w 10000"/>
                  <a:gd name="connsiteY52" fmla="*/ 1010 h 10199"/>
                  <a:gd name="connsiteX53" fmla="*/ 1186 w 10000"/>
                  <a:gd name="connsiteY53" fmla="*/ 505 h 10199"/>
                  <a:gd name="connsiteX54" fmla="*/ 814 w 10000"/>
                  <a:gd name="connsiteY54" fmla="*/ 407 h 10199"/>
                  <a:gd name="connsiteX55" fmla="*/ 0 w 10000"/>
                  <a:gd name="connsiteY55" fmla="*/ 0 h 10199"/>
                  <a:gd name="connsiteX56" fmla="*/ 1458 w 10000"/>
                  <a:gd name="connsiteY56" fmla="*/ 651 h 10199"/>
                  <a:gd name="connsiteX57" fmla="*/ 2203 w 10000"/>
                  <a:gd name="connsiteY57" fmla="*/ 1124 h 10199"/>
                  <a:gd name="connsiteX0" fmla="*/ 2203 w 10000"/>
                  <a:gd name="connsiteY0" fmla="*/ 1124 h 10199"/>
                  <a:gd name="connsiteX1" fmla="*/ 3288 w 10000"/>
                  <a:gd name="connsiteY1" fmla="*/ 1775 h 10199"/>
                  <a:gd name="connsiteX2" fmla="*/ 3492 w 10000"/>
                  <a:gd name="connsiteY2" fmla="*/ 1889 h 10199"/>
                  <a:gd name="connsiteX3" fmla="*/ 4169 w 10000"/>
                  <a:gd name="connsiteY3" fmla="*/ 2394 h 10199"/>
                  <a:gd name="connsiteX4" fmla="*/ 4610 w 10000"/>
                  <a:gd name="connsiteY4" fmla="*/ 2638 h 10199"/>
                  <a:gd name="connsiteX5" fmla="*/ 4949 w 10000"/>
                  <a:gd name="connsiteY5" fmla="*/ 2899 h 10199"/>
                  <a:gd name="connsiteX6" fmla="*/ 5559 w 10000"/>
                  <a:gd name="connsiteY6" fmla="*/ 3469 h 10199"/>
                  <a:gd name="connsiteX7" fmla="*/ 6169 w 10000"/>
                  <a:gd name="connsiteY7" fmla="*/ 4023 h 10199"/>
                  <a:gd name="connsiteX8" fmla="*/ 6441 w 10000"/>
                  <a:gd name="connsiteY8" fmla="*/ 4332 h 10199"/>
                  <a:gd name="connsiteX9" fmla="*/ 7119 w 10000"/>
                  <a:gd name="connsiteY9" fmla="*/ 5098 h 10199"/>
                  <a:gd name="connsiteX10" fmla="*/ 7831 w 10000"/>
                  <a:gd name="connsiteY10" fmla="*/ 5863 h 10199"/>
                  <a:gd name="connsiteX11" fmla="*/ 8373 w 10000"/>
                  <a:gd name="connsiteY11" fmla="*/ 6678 h 10199"/>
                  <a:gd name="connsiteX12" fmla="*/ 8576 w 10000"/>
                  <a:gd name="connsiteY12" fmla="*/ 7036 h 10199"/>
                  <a:gd name="connsiteX13" fmla="*/ 8780 w 10000"/>
                  <a:gd name="connsiteY13" fmla="*/ 7443 h 10199"/>
                  <a:gd name="connsiteX14" fmla="*/ 8915 w 10000"/>
                  <a:gd name="connsiteY14" fmla="*/ 7850 h 10199"/>
                  <a:gd name="connsiteX15" fmla="*/ 8983 w 10000"/>
                  <a:gd name="connsiteY15" fmla="*/ 8208 h 10199"/>
                  <a:gd name="connsiteX16" fmla="*/ 8983 w 10000"/>
                  <a:gd name="connsiteY16" fmla="*/ 8664 h 10199"/>
                  <a:gd name="connsiteX17" fmla="*/ 8915 w 10000"/>
                  <a:gd name="connsiteY17" fmla="*/ 8876 h 10199"/>
                  <a:gd name="connsiteX18" fmla="*/ 8712 w 10000"/>
                  <a:gd name="connsiteY18" fmla="*/ 9072 h 10199"/>
                  <a:gd name="connsiteX19" fmla="*/ 8576 w 10000"/>
                  <a:gd name="connsiteY19" fmla="*/ 9169 h 10199"/>
                  <a:gd name="connsiteX20" fmla="*/ 8373 w 10000"/>
                  <a:gd name="connsiteY20" fmla="*/ 9283 h 10199"/>
                  <a:gd name="connsiteX21" fmla="*/ 8169 w 10000"/>
                  <a:gd name="connsiteY21" fmla="*/ 9332 h 10199"/>
                  <a:gd name="connsiteX22" fmla="*/ 7593 w 10000"/>
                  <a:gd name="connsiteY22" fmla="*/ 9332 h 10199"/>
                  <a:gd name="connsiteX23" fmla="*/ 7254 w 10000"/>
                  <a:gd name="connsiteY23" fmla="*/ 9283 h 10199"/>
                  <a:gd name="connsiteX24" fmla="*/ 6796 w 10000"/>
                  <a:gd name="connsiteY24" fmla="*/ 9164 h 10199"/>
                  <a:gd name="connsiteX25" fmla="*/ 6456 w 10000"/>
                  <a:gd name="connsiteY25" fmla="*/ 9041 h 10199"/>
                  <a:gd name="connsiteX26" fmla="*/ 6719 w 10000"/>
                  <a:gd name="connsiteY26" fmla="*/ 9406 h 10199"/>
                  <a:gd name="connsiteX27" fmla="*/ 6680 w 10000"/>
                  <a:gd name="connsiteY27" fmla="*/ 9754 h 10199"/>
                  <a:gd name="connsiteX28" fmla="*/ 6470 w 10000"/>
                  <a:gd name="connsiteY28" fmla="*/ 10045 h 10199"/>
                  <a:gd name="connsiteX29" fmla="*/ 7624 w 10000"/>
                  <a:gd name="connsiteY29" fmla="*/ 10149 h 10199"/>
                  <a:gd name="connsiteX30" fmla="*/ 8496 w 10000"/>
                  <a:gd name="connsiteY30" fmla="*/ 10199 h 10199"/>
                  <a:gd name="connsiteX31" fmla="*/ 9006 w 10000"/>
                  <a:gd name="connsiteY31" fmla="*/ 10085 h 10199"/>
                  <a:gd name="connsiteX32" fmla="*/ 9303 w 10000"/>
                  <a:gd name="connsiteY32" fmla="*/ 9992 h 10199"/>
                  <a:gd name="connsiteX33" fmla="*/ 9588 w 10000"/>
                  <a:gd name="connsiteY33" fmla="*/ 9823 h 10199"/>
                  <a:gd name="connsiteX34" fmla="*/ 9736 w 10000"/>
                  <a:gd name="connsiteY34" fmla="*/ 9677 h 10199"/>
                  <a:gd name="connsiteX35" fmla="*/ 9797 w 10000"/>
                  <a:gd name="connsiteY35" fmla="*/ 9528 h 10199"/>
                  <a:gd name="connsiteX36" fmla="*/ 9864 w 10000"/>
                  <a:gd name="connsiteY36" fmla="*/ 9381 h 10199"/>
                  <a:gd name="connsiteX37" fmla="*/ 10000 w 10000"/>
                  <a:gd name="connsiteY37" fmla="*/ 9072 h 10199"/>
                  <a:gd name="connsiteX38" fmla="*/ 9932 w 10000"/>
                  <a:gd name="connsiteY38" fmla="*/ 8664 h 10199"/>
                  <a:gd name="connsiteX39" fmla="*/ 9864 w 10000"/>
                  <a:gd name="connsiteY39" fmla="*/ 8306 h 10199"/>
                  <a:gd name="connsiteX40" fmla="*/ 9729 w 10000"/>
                  <a:gd name="connsiteY40" fmla="*/ 7997 h 10199"/>
                  <a:gd name="connsiteX41" fmla="*/ 9390 w 10000"/>
                  <a:gd name="connsiteY41" fmla="*/ 7394 h 10199"/>
                  <a:gd name="connsiteX42" fmla="*/ 8983 w 10000"/>
                  <a:gd name="connsiteY42" fmla="*/ 6726 h 10199"/>
                  <a:gd name="connsiteX43" fmla="*/ 8508 w 10000"/>
                  <a:gd name="connsiteY43" fmla="*/ 6124 h 10199"/>
                  <a:gd name="connsiteX44" fmla="*/ 7966 w 10000"/>
                  <a:gd name="connsiteY44" fmla="*/ 5554 h 10199"/>
                  <a:gd name="connsiteX45" fmla="*/ 7390 w 10000"/>
                  <a:gd name="connsiteY45" fmla="*/ 4935 h 10199"/>
                  <a:gd name="connsiteX46" fmla="*/ 6780 w 10000"/>
                  <a:gd name="connsiteY46" fmla="*/ 4430 h 10199"/>
                  <a:gd name="connsiteX47" fmla="*/ 6034 w 10000"/>
                  <a:gd name="connsiteY47" fmla="*/ 3713 h 10199"/>
                  <a:gd name="connsiteX48" fmla="*/ 5220 w 10000"/>
                  <a:gd name="connsiteY48" fmla="*/ 3062 h 10199"/>
                  <a:gd name="connsiteX49" fmla="*/ 4746 w 10000"/>
                  <a:gd name="connsiteY49" fmla="*/ 2704 h 10199"/>
                  <a:gd name="connsiteX50" fmla="*/ 3831 w 10000"/>
                  <a:gd name="connsiteY50" fmla="*/ 2085 h 10199"/>
                  <a:gd name="connsiteX51" fmla="*/ 2949 w 10000"/>
                  <a:gd name="connsiteY51" fmla="*/ 1531 h 10199"/>
                  <a:gd name="connsiteX52" fmla="*/ 2136 w 10000"/>
                  <a:gd name="connsiteY52" fmla="*/ 1010 h 10199"/>
                  <a:gd name="connsiteX53" fmla="*/ 1186 w 10000"/>
                  <a:gd name="connsiteY53" fmla="*/ 505 h 10199"/>
                  <a:gd name="connsiteX54" fmla="*/ 814 w 10000"/>
                  <a:gd name="connsiteY54" fmla="*/ 407 h 10199"/>
                  <a:gd name="connsiteX55" fmla="*/ 0 w 10000"/>
                  <a:gd name="connsiteY55" fmla="*/ 0 h 10199"/>
                  <a:gd name="connsiteX56" fmla="*/ 1458 w 10000"/>
                  <a:gd name="connsiteY56" fmla="*/ 651 h 10199"/>
                  <a:gd name="connsiteX57" fmla="*/ 2203 w 10000"/>
                  <a:gd name="connsiteY57" fmla="*/ 1124 h 10199"/>
                  <a:gd name="connsiteX0" fmla="*/ 2203 w 10000"/>
                  <a:gd name="connsiteY0" fmla="*/ 1124 h 10199"/>
                  <a:gd name="connsiteX1" fmla="*/ 3288 w 10000"/>
                  <a:gd name="connsiteY1" fmla="*/ 1775 h 10199"/>
                  <a:gd name="connsiteX2" fmla="*/ 3492 w 10000"/>
                  <a:gd name="connsiteY2" fmla="*/ 1889 h 10199"/>
                  <a:gd name="connsiteX3" fmla="*/ 4169 w 10000"/>
                  <a:gd name="connsiteY3" fmla="*/ 2394 h 10199"/>
                  <a:gd name="connsiteX4" fmla="*/ 4610 w 10000"/>
                  <a:gd name="connsiteY4" fmla="*/ 2638 h 10199"/>
                  <a:gd name="connsiteX5" fmla="*/ 4949 w 10000"/>
                  <a:gd name="connsiteY5" fmla="*/ 2899 h 10199"/>
                  <a:gd name="connsiteX6" fmla="*/ 5559 w 10000"/>
                  <a:gd name="connsiteY6" fmla="*/ 3469 h 10199"/>
                  <a:gd name="connsiteX7" fmla="*/ 6169 w 10000"/>
                  <a:gd name="connsiteY7" fmla="*/ 4023 h 10199"/>
                  <a:gd name="connsiteX8" fmla="*/ 6441 w 10000"/>
                  <a:gd name="connsiteY8" fmla="*/ 4332 h 10199"/>
                  <a:gd name="connsiteX9" fmla="*/ 7119 w 10000"/>
                  <a:gd name="connsiteY9" fmla="*/ 5098 h 10199"/>
                  <a:gd name="connsiteX10" fmla="*/ 7831 w 10000"/>
                  <a:gd name="connsiteY10" fmla="*/ 5863 h 10199"/>
                  <a:gd name="connsiteX11" fmla="*/ 8373 w 10000"/>
                  <a:gd name="connsiteY11" fmla="*/ 6678 h 10199"/>
                  <a:gd name="connsiteX12" fmla="*/ 8576 w 10000"/>
                  <a:gd name="connsiteY12" fmla="*/ 7036 h 10199"/>
                  <a:gd name="connsiteX13" fmla="*/ 8780 w 10000"/>
                  <a:gd name="connsiteY13" fmla="*/ 7443 h 10199"/>
                  <a:gd name="connsiteX14" fmla="*/ 8915 w 10000"/>
                  <a:gd name="connsiteY14" fmla="*/ 7850 h 10199"/>
                  <a:gd name="connsiteX15" fmla="*/ 8983 w 10000"/>
                  <a:gd name="connsiteY15" fmla="*/ 8208 h 10199"/>
                  <a:gd name="connsiteX16" fmla="*/ 8983 w 10000"/>
                  <a:gd name="connsiteY16" fmla="*/ 8664 h 10199"/>
                  <a:gd name="connsiteX17" fmla="*/ 8915 w 10000"/>
                  <a:gd name="connsiteY17" fmla="*/ 8876 h 10199"/>
                  <a:gd name="connsiteX18" fmla="*/ 8712 w 10000"/>
                  <a:gd name="connsiteY18" fmla="*/ 9072 h 10199"/>
                  <a:gd name="connsiteX19" fmla="*/ 8576 w 10000"/>
                  <a:gd name="connsiteY19" fmla="*/ 9169 h 10199"/>
                  <a:gd name="connsiteX20" fmla="*/ 8373 w 10000"/>
                  <a:gd name="connsiteY20" fmla="*/ 9283 h 10199"/>
                  <a:gd name="connsiteX21" fmla="*/ 8169 w 10000"/>
                  <a:gd name="connsiteY21" fmla="*/ 9332 h 10199"/>
                  <a:gd name="connsiteX22" fmla="*/ 7593 w 10000"/>
                  <a:gd name="connsiteY22" fmla="*/ 9332 h 10199"/>
                  <a:gd name="connsiteX23" fmla="*/ 7254 w 10000"/>
                  <a:gd name="connsiteY23" fmla="*/ 9283 h 10199"/>
                  <a:gd name="connsiteX24" fmla="*/ 6796 w 10000"/>
                  <a:gd name="connsiteY24" fmla="*/ 9164 h 10199"/>
                  <a:gd name="connsiteX25" fmla="*/ 6456 w 10000"/>
                  <a:gd name="connsiteY25" fmla="*/ 9041 h 10199"/>
                  <a:gd name="connsiteX26" fmla="*/ 6719 w 10000"/>
                  <a:gd name="connsiteY26" fmla="*/ 9406 h 10199"/>
                  <a:gd name="connsiteX27" fmla="*/ 6680 w 10000"/>
                  <a:gd name="connsiteY27" fmla="*/ 9754 h 10199"/>
                  <a:gd name="connsiteX28" fmla="*/ 6470 w 10000"/>
                  <a:gd name="connsiteY28" fmla="*/ 10045 h 10199"/>
                  <a:gd name="connsiteX29" fmla="*/ 7624 w 10000"/>
                  <a:gd name="connsiteY29" fmla="*/ 10149 h 10199"/>
                  <a:gd name="connsiteX30" fmla="*/ 8496 w 10000"/>
                  <a:gd name="connsiteY30" fmla="*/ 10199 h 10199"/>
                  <a:gd name="connsiteX31" fmla="*/ 9006 w 10000"/>
                  <a:gd name="connsiteY31" fmla="*/ 10085 h 10199"/>
                  <a:gd name="connsiteX32" fmla="*/ 9303 w 10000"/>
                  <a:gd name="connsiteY32" fmla="*/ 9992 h 10199"/>
                  <a:gd name="connsiteX33" fmla="*/ 9588 w 10000"/>
                  <a:gd name="connsiteY33" fmla="*/ 9823 h 10199"/>
                  <a:gd name="connsiteX34" fmla="*/ 9736 w 10000"/>
                  <a:gd name="connsiteY34" fmla="*/ 9677 h 10199"/>
                  <a:gd name="connsiteX35" fmla="*/ 9797 w 10000"/>
                  <a:gd name="connsiteY35" fmla="*/ 9528 h 10199"/>
                  <a:gd name="connsiteX36" fmla="*/ 9864 w 10000"/>
                  <a:gd name="connsiteY36" fmla="*/ 9381 h 10199"/>
                  <a:gd name="connsiteX37" fmla="*/ 10000 w 10000"/>
                  <a:gd name="connsiteY37" fmla="*/ 9072 h 10199"/>
                  <a:gd name="connsiteX38" fmla="*/ 9932 w 10000"/>
                  <a:gd name="connsiteY38" fmla="*/ 8664 h 10199"/>
                  <a:gd name="connsiteX39" fmla="*/ 9864 w 10000"/>
                  <a:gd name="connsiteY39" fmla="*/ 8306 h 10199"/>
                  <a:gd name="connsiteX40" fmla="*/ 9729 w 10000"/>
                  <a:gd name="connsiteY40" fmla="*/ 7997 h 10199"/>
                  <a:gd name="connsiteX41" fmla="*/ 9390 w 10000"/>
                  <a:gd name="connsiteY41" fmla="*/ 7394 h 10199"/>
                  <a:gd name="connsiteX42" fmla="*/ 8983 w 10000"/>
                  <a:gd name="connsiteY42" fmla="*/ 6726 h 10199"/>
                  <a:gd name="connsiteX43" fmla="*/ 8508 w 10000"/>
                  <a:gd name="connsiteY43" fmla="*/ 6124 h 10199"/>
                  <a:gd name="connsiteX44" fmla="*/ 7966 w 10000"/>
                  <a:gd name="connsiteY44" fmla="*/ 5554 h 10199"/>
                  <a:gd name="connsiteX45" fmla="*/ 7390 w 10000"/>
                  <a:gd name="connsiteY45" fmla="*/ 4935 h 10199"/>
                  <a:gd name="connsiteX46" fmla="*/ 6780 w 10000"/>
                  <a:gd name="connsiteY46" fmla="*/ 4430 h 10199"/>
                  <a:gd name="connsiteX47" fmla="*/ 6034 w 10000"/>
                  <a:gd name="connsiteY47" fmla="*/ 3713 h 10199"/>
                  <a:gd name="connsiteX48" fmla="*/ 5220 w 10000"/>
                  <a:gd name="connsiteY48" fmla="*/ 3062 h 10199"/>
                  <a:gd name="connsiteX49" fmla="*/ 4746 w 10000"/>
                  <a:gd name="connsiteY49" fmla="*/ 2704 h 10199"/>
                  <a:gd name="connsiteX50" fmla="*/ 3831 w 10000"/>
                  <a:gd name="connsiteY50" fmla="*/ 2085 h 10199"/>
                  <a:gd name="connsiteX51" fmla="*/ 2949 w 10000"/>
                  <a:gd name="connsiteY51" fmla="*/ 1531 h 10199"/>
                  <a:gd name="connsiteX52" fmla="*/ 2136 w 10000"/>
                  <a:gd name="connsiteY52" fmla="*/ 1010 h 10199"/>
                  <a:gd name="connsiteX53" fmla="*/ 1186 w 10000"/>
                  <a:gd name="connsiteY53" fmla="*/ 505 h 10199"/>
                  <a:gd name="connsiteX54" fmla="*/ 814 w 10000"/>
                  <a:gd name="connsiteY54" fmla="*/ 407 h 10199"/>
                  <a:gd name="connsiteX55" fmla="*/ 0 w 10000"/>
                  <a:gd name="connsiteY55" fmla="*/ 0 h 10199"/>
                  <a:gd name="connsiteX56" fmla="*/ 1458 w 10000"/>
                  <a:gd name="connsiteY56" fmla="*/ 651 h 10199"/>
                  <a:gd name="connsiteX57" fmla="*/ 2203 w 10000"/>
                  <a:gd name="connsiteY57" fmla="*/ 1124 h 10199"/>
                  <a:gd name="connsiteX0" fmla="*/ 2203 w 10000"/>
                  <a:gd name="connsiteY0" fmla="*/ 1124 h 10199"/>
                  <a:gd name="connsiteX1" fmla="*/ 3288 w 10000"/>
                  <a:gd name="connsiteY1" fmla="*/ 1775 h 10199"/>
                  <a:gd name="connsiteX2" fmla="*/ 3492 w 10000"/>
                  <a:gd name="connsiteY2" fmla="*/ 1889 h 10199"/>
                  <a:gd name="connsiteX3" fmla="*/ 4169 w 10000"/>
                  <a:gd name="connsiteY3" fmla="*/ 2394 h 10199"/>
                  <a:gd name="connsiteX4" fmla="*/ 4610 w 10000"/>
                  <a:gd name="connsiteY4" fmla="*/ 2638 h 10199"/>
                  <a:gd name="connsiteX5" fmla="*/ 4949 w 10000"/>
                  <a:gd name="connsiteY5" fmla="*/ 2899 h 10199"/>
                  <a:gd name="connsiteX6" fmla="*/ 5559 w 10000"/>
                  <a:gd name="connsiteY6" fmla="*/ 3469 h 10199"/>
                  <a:gd name="connsiteX7" fmla="*/ 6169 w 10000"/>
                  <a:gd name="connsiteY7" fmla="*/ 4023 h 10199"/>
                  <a:gd name="connsiteX8" fmla="*/ 6441 w 10000"/>
                  <a:gd name="connsiteY8" fmla="*/ 4332 h 10199"/>
                  <a:gd name="connsiteX9" fmla="*/ 7119 w 10000"/>
                  <a:gd name="connsiteY9" fmla="*/ 5098 h 10199"/>
                  <a:gd name="connsiteX10" fmla="*/ 7831 w 10000"/>
                  <a:gd name="connsiteY10" fmla="*/ 5863 h 10199"/>
                  <a:gd name="connsiteX11" fmla="*/ 8373 w 10000"/>
                  <a:gd name="connsiteY11" fmla="*/ 6678 h 10199"/>
                  <a:gd name="connsiteX12" fmla="*/ 8576 w 10000"/>
                  <a:gd name="connsiteY12" fmla="*/ 7036 h 10199"/>
                  <a:gd name="connsiteX13" fmla="*/ 8780 w 10000"/>
                  <a:gd name="connsiteY13" fmla="*/ 7443 h 10199"/>
                  <a:gd name="connsiteX14" fmla="*/ 8915 w 10000"/>
                  <a:gd name="connsiteY14" fmla="*/ 7850 h 10199"/>
                  <a:gd name="connsiteX15" fmla="*/ 8983 w 10000"/>
                  <a:gd name="connsiteY15" fmla="*/ 8208 h 10199"/>
                  <a:gd name="connsiteX16" fmla="*/ 8983 w 10000"/>
                  <a:gd name="connsiteY16" fmla="*/ 8664 h 10199"/>
                  <a:gd name="connsiteX17" fmla="*/ 8915 w 10000"/>
                  <a:gd name="connsiteY17" fmla="*/ 8876 h 10199"/>
                  <a:gd name="connsiteX18" fmla="*/ 8712 w 10000"/>
                  <a:gd name="connsiteY18" fmla="*/ 9072 h 10199"/>
                  <a:gd name="connsiteX19" fmla="*/ 8576 w 10000"/>
                  <a:gd name="connsiteY19" fmla="*/ 9169 h 10199"/>
                  <a:gd name="connsiteX20" fmla="*/ 8373 w 10000"/>
                  <a:gd name="connsiteY20" fmla="*/ 9283 h 10199"/>
                  <a:gd name="connsiteX21" fmla="*/ 8169 w 10000"/>
                  <a:gd name="connsiteY21" fmla="*/ 9332 h 10199"/>
                  <a:gd name="connsiteX22" fmla="*/ 7593 w 10000"/>
                  <a:gd name="connsiteY22" fmla="*/ 9332 h 10199"/>
                  <a:gd name="connsiteX23" fmla="*/ 7254 w 10000"/>
                  <a:gd name="connsiteY23" fmla="*/ 9283 h 10199"/>
                  <a:gd name="connsiteX24" fmla="*/ 6796 w 10000"/>
                  <a:gd name="connsiteY24" fmla="*/ 9164 h 10199"/>
                  <a:gd name="connsiteX25" fmla="*/ 6456 w 10000"/>
                  <a:gd name="connsiteY25" fmla="*/ 9041 h 10199"/>
                  <a:gd name="connsiteX26" fmla="*/ 6719 w 10000"/>
                  <a:gd name="connsiteY26" fmla="*/ 9406 h 10199"/>
                  <a:gd name="connsiteX27" fmla="*/ 6680 w 10000"/>
                  <a:gd name="connsiteY27" fmla="*/ 9754 h 10199"/>
                  <a:gd name="connsiteX28" fmla="*/ 6470 w 10000"/>
                  <a:gd name="connsiteY28" fmla="*/ 10045 h 10199"/>
                  <a:gd name="connsiteX29" fmla="*/ 7624 w 10000"/>
                  <a:gd name="connsiteY29" fmla="*/ 10149 h 10199"/>
                  <a:gd name="connsiteX30" fmla="*/ 8496 w 10000"/>
                  <a:gd name="connsiteY30" fmla="*/ 10199 h 10199"/>
                  <a:gd name="connsiteX31" fmla="*/ 9006 w 10000"/>
                  <a:gd name="connsiteY31" fmla="*/ 10085 h 10199"/>
                  <a:gd name="connsiteX32" fmla="*/ 9303 w 10000"/>
                  <a:gd name="connsiteY32" fmla="*/ 9992 h 10199"/>
                  <a:gd name="connsiteX33" fmla="*/ 9588 w 10000"/>
                  <a:gd name="connsiteY33" fmla="*/ 9823 h 10199"/>
                  <a:gd name="connsiteX34" fmla="*/ 9736 w 10000"/>
                  <a:gd name="connsiteY34" fmla="*/ 9677 h 10199"/>
                  <a:gd name="connsiteX35" fmla="*/ 9797 w 10000"/>
                  <a:gd name="connsiteY35" fmla="*/ 9528 h 10199"/>
                  <a:gd name="connsiteX36" fmla="*/ 9864 w 10000"/>
                  <a:gd name="connsiteY36" fmla="*/ 9381 h 10199"/>
                  <a:gd name="connsiteX37" fmla="*/ 10000 w 10000"/>
                  <a:gd name="connsiteY37" fmla="*/ 9072 h 10199"/>
                  <a:gd name="connsiteX38" fmla="*/ 9932 w 10000"/>
                  <a:gd name="connsiteY38" fmla="*/ 8664 h 10199"/>
                  <a:gd name="connsiteX39" fmla="*/ 9864 w 10000"/>
                  <a:gd name="connsiteY39" fmla="*/ 8306 h 10199"/>
                  <a:gd name="connsiteX40" fmla="*/ 9729 w 10000"/>
                  <a:gd name="connsiteY40" fmla="*/ 7997 h 10199"/>
                  <a:gd name="connsiteX41" fmla="*/ 9390 w 10000"/>
                  <a:gd name="connsiteY41" fmla="*/ 7394 h 10199"/>
                  <a:gd name="connsiteX42" fmla="*/ 8983 w 10000"/>
                  <a:gd name="connsiteY42" fmla="*/ 6726 h 10199"/>
                  <a:gd name="connsiteX43" fmla="*/ 8508 w 10000"/>
                  <a:gd name="connsiteY43" fmla="*/ 6124 h 10199"/>
                  <a:gd name="connsiteX44" fmla="*/ 7966 w 10000"/>
                  <a:gd name="connsiteY44" fmla="*/ 5554 h 10199"/>
                  <a:gd name="connsiteX45" fmla="*/ 7390 w 10000"/>
                  <a:gd name="connsiteY45" fmla="*/ 4935 h 10199"/>
                  <a:gd name="connsiteX46" fmla="*/ 6780 w 10000"/>
                  <a:gd name="connsiteY46" fmla="*/ 4430 h 10199"/>
                  <a:gd name="connsiteX47" fmla="*/ 6034 w 10000"/>
                  <a:gd name="connsiteY47" fmla="*/ 3713 h 10199"/>
                  <a:gd name="connsiteX48" fmla="*/ 5220 w 10000"/>
                  <a:gd name="connsiteY48" fmla="*/ 3062 h 10199"/>
                  <a:gd name="connsiteX49" fmla="*/ 4746 w 10000"/>
                  <a:gd name="connsiteY49" fmla="*/ 2704 h 10199"/>
                  <a:gd name="connsiteX50" fmla="*/ 3831 w 10000"/>
                  <a:gd name="connsiteY50" fmla="*/ 2085 h 10199"/>
                  <a:gd name="connsiteX51" fmla="*/ 2949 w 10000"/>
                  <a:gd name="connsiteY51" fmla="*/ 1531 h 10199"/>
                  <a:gd name="connsiteX52" fmla="*/ 2136 w 10000"/>
                  <a:gd name="connsiteY52" fmla="*/ 1010 h 10199"/>
                  <a:gd name="connsiteX53" fmla="*/ 1186 w 10000"/>
                  <a:gd name="connsiteY53" fmla="*/ 505 h 10199"/>
                  <a:gd name="connsiteX54" fmla="*/ 814 w 10000"/>
                  <a:gd name="connsiteY54" fmla="*/ 407 h 10199"/>
                  <a:gd name="connsiteX55" fmla="*/ 0 w 10000"/>
                  <a:gd name="connsiteY55" fmla="*/ 0 h 10199"/>
                  <a:gd name="connsiteX56" fmla="*/ 1458 w 10000"/>
                  <a:gd name="connsiteY56" fmla="*/ 651 h 10199"/>
                  <a:gd name="connsiteX57" fmla="*/ 2203 w 10000"/>
                  <a:gd name="connsiteY57" fmla="*/ 1124 h 1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199">
                    <a:moveTo>
                      <a:pt x="2203" y="1124"/>
                    </a:moveTo>
                    <a:lnTo>
                      <a:pt x="3288" y="1775"/>
                    </a:lnTo>
                    <a:lnTo>
                      <a:pt x="3492" y="1889"/>
                    </a:lnTo>
                    <a:lnTo>
                      <a:pt x="4169" y="2394"/>
                    </a:lnTo>
                    <a:lnTo>
                      <a:pt x="4610" y="2638"/>
                    </a:lnTo>
                    <a:lnTo>
                      <a:pt x="4949" y="2899"/>
                    </a:lnTo>
                    <a:lnTo>
                      <a:pt x="5559" y="3469"/>
                    </a:lnTo>
                    <a:lnTo>
                      <a:pt x="6169" y="4023"/>
                    </a:lnTo>
                    <a:lnTo>
                      <a:pt x="6441" y="4332"/>
                    </a:lnTo>
                    <a:lnTo>
                      <a:pt x="7119" y="5098"/>
                    </a:lnTo>
                    <a:lnTo>
                      <a:pt x="7831" y="5863"/>
                    </a:lnTo>
                    <a:lnTo>
                      <a:pt x="8373" y="6678"/>
                    </a:lnTo>
                    <a:cubicBezTo>
                      <a:pt x="8441" y="6797"/>
                      <a:pt x="8508" y="6917"/>
                      <a:pt x="8576" y="7036"/>
                    </a:cubicBezTo>
                    <a:lnTo>
                      <a:pt x="8780" y="7443"/>
                    </a:lnTo>
                    <a:lnTo>
                      <a:pt x="8915" y="7850"/>
                    </a:lnTo>
                    <a:cubicBezTo>
                      <a:pt x="8938" y="7969"/>
                      <a:pt x="8960" y="8089"/>
                      <a:pt x="8983" y="8208"/>
                    </a:cubicBezTo>
                    <a:lnTo>
                      <a:pt x="8983" y="8664"/>
                    </a:lnTo>
                    <a:cubicBezTo>
                      <a:pt x="8960" y="8735"/>
                      <a:pt x="8938" y="8805"/>
                      <a:pt x="8915" y="8876"/>
                    </a:cubicBezTo>
                    <a:lnTo>
                      <a:pt x="8712" y="9072"/>
                    </a:lnTo>
                    <a:lnTo>
                      <a:pt x="8576" y="9169"/>
                    </a:lnTo>
                    <a:lnTo>
                      <a:pt x="8373" y="9283"/>
                    </a:lnTo>
                    <a:lnTo>
                      <a:pt x="8169" y="9332"/>
                    </a:lnTo>
                    <a:lnTo>
                      <a:pt x="7593" y="9332"/>
                    </a:lnTo>
                    <a:lnTo>
                      <a:pt x="7254" y="9283"/>
                    </a:lnTo>
                    <a:lnTo>
                      <a:pt x="6796" y="9164"/>
                    </a:lnTo>
                    <a:cubicBezTo>
                      <a:pt x="6773" y="9142"/>
                      <a:pt x="6469" y="9001"/>
                      <a:pt x="6456" y="9041"/>
                    </a:cubicBezTo>
                    <a:cubicBezTo>
                      <a:pt x="6443" y="9081"/>
                      <a:pt x="6696" y="9384"/>
                      <a:pt x="6719" y="9406"/>
                    </a:cubicBezTo>
                    <a:cubicBezTo>
                      <a:pt x="6702" y="9578"/>
                      <a:pt x="6684" y="9596"/>
                      <a:pt x="6680" y="9754"/>
                    </a:cubicBezTo>
                    <a:cubicBezTo>
                      <a:pt x="6515" y="9904"/>
                      <a:pt x="6596" y="9853"/>
                      <a:pt x="6470" y="10045"/>
                    </a:cubicBezTo>
                    <a:lnTo>
                      <a:pt x="7624" y="10149"/>
                    </a:lnTo>
                    <a:lnTo>
                      <a:pt x="8496" y="10199"/>
                    </a:lnTo>
                    <a:lnTo>
                      <a:pt x="9006" y="10085"/>
                    </a:lnTo>
                    <a:lnTo>
                      <a:pt x="9303" y="9992"/>
                    </a:lnTo>
                    <a:lnTo>
                      <a:pt x="9588" y="9823"/>
                    </a:lnTo>
                    <a:cubicBezTo>
                      <a:pt x="9590" y="9779"/>
                      <a:pt x="9734" y="9721"/>
                      <a:pt x="9736" y="9677"/>
                    </a:cubicBezTo>
                    <a:cubicBezTo>
                      <a:pt x="9756" y="9627"/>
                      <a:pt x="9777" y="9578"/>
                      <a:pt x="9797" y="9528"/>
                    </a:cubicBezTo>
                    <a:cubicBezTo>
                      <a:pt x="9819" y="9479"/>
                      <a:pt x="9842" y="9430"/>
                      <a:pt x="9864" y="9381"/>
                    </a:cubicBezTo>
                    <a:cubicBezTo>
                      <a:pt x="9909" y="9278"/>
                      <a:pt x="9955" y="9175"/>
                      <a:pt x="10000" y="9072"/>
                    </a:cubicBezTo>
                    <a:cubicBezTo>
                      <a:pt x="9977" y="8936"/>
                      <a:pt x="9955" y="8800"/>
                      <a:pt x="9932" y="8664"/>
                    </a:cubicBezTo>
                    <a:cubicBezTo>
                      <a:pt x="9909" y="8545"/>
                      <a:pt x="9887" y="8425"/>
                      <a:pt x="9864" y="8306"/>
                    </a:cubicBezTo>
                    <a:lnTo>
                      <a:pt x="9729" y="7997"/>
                    </a:lnTo>
                    <a:lnTo>
                      <a:pt x="9390" y="7394"/>
                    </a:lnTo>
                    <a:lnTo>
                      <a:pt x="8983" y="6726"/>
                    </a:lnTo>
                    <a:lnTo>
                      <a:pt x="8508" y="6124"/>
                    </a:lnTo>
                    <a:lnTo>
                      <a:pt x="7966" y="5554"/>
                    </a:lnTo>
                    <a:lnTo>
                      <a:pt x="7390" y="4935"/>
                    </a:lnTo>
                    <a:lnTo>
                      <a:pt x="6780" y="4430"/>
                    </a:lnTo>
                    <a:lnTo>
                      <a:pt x="6034" y="3713"/>
                    </a:lnTo>
                    <a:lnTo>
                      <a:pt x="5220" y="3062"/>
                    </a:lnTo>
                    <a:lnTo>
                      <a:pt x="4746" y="2704"/>
                    </a:lnTo>
                    <a:lnTo>
                      <a:pt x="3831" y="2085"/>
                    </a:lnTo>
                    <a:lnTo>
                      <a:pt x="2949" y="1531"/>
                    </a:lnTo>
                    <a:lnTo>
                      <a:pt x="2136" y="1010"/>
                    </a:lnTo>
                    <a:lnTo>
                      <a:pt x="1186" y="505"/>
                    </a:lnTo>
                    <a:lnTo>
                      <a:pt x="814" y="407"/>
                    </a:lnTo>
                    <a:lnTo>
                      <a:pt x="0" y="0"/>
                    </a:lnTo>
                    <a:lnTo>
                      <a:pt x="1458" y="651"/>
                    </a:lnTo>
                    <a:lnTo>
                      <a:pt x="2203" y="1124"/>
                    </a:lnTo>
                    <a:close/>
                  </a:path>
                </a:pathLst>
              </a:custGeom>
              <a:gradFill rotWithShape="0">
                <a:gsLst>
                  <a:gs pos="0">
                    <a:sysClr val="window" lastClr="FFFFFF"/>
                  </a:gs>
                  <a:gs pos="100000">
                    <a:srgbClr val="3B3B3B"/>
                  </a:gs>
                </a:gsLst>
                <a:lin ang="27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nvGrpSpPr>
              <p:cNvPr id="11" name="Group 54"/>
              <p:cNvGrpSpPr/>
              <p:nvPr/>
            </p:nvGrpSpPr>
            <p:grpSpPr>
              <a:xfrm>
                <a:off x="-581557" y="3655964"/>
                <a:ext cx="4615278" cy="2745094"/>
                <a:chOff x="2527447" y="2758221"/>
                <a:chExt cx="4615278" cy="2745094"/>
              </a:xfrm>
            </p:grpSpPr>
            <p:sp>
              <p:nvSpPr>
                <p:cNvPr id="113" name="Oval 112"/>
                <p:cNvSpPr/>
                <p:nvPr/>
              </p:nvSpPr>
              <p:spPr>
                <a:xfrm rot="11996584">
                  <a:off x="5744376" y="5278517"/>
                  <a:ext cx="303933" cy="179843"/>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14" name="TextBox 113"/>
                <p:cNvSpPr txBox="1"/>
                <p:nvPr/>
              </p:nvSpPr>
              <p:spPr>
                <a:xfrm rot="17696500">
                  <a:off x="5986666" y="4347256"/>
                  <a:ext cx="1054412" cy="1257706"/>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T </a:t>
                  </a:r>
                  <a:r>
                    <a:rPr kumimoji="0" lang="en-US" sz="1200" b="0" i="0" u="none" strike="noStrike" kern="0" cap="none" spc="0" normalizeH="0" baseline="0" noProof="0" dirty="0" err="1" smtClean="0">
                      <a:ln>
                        <a:noFill/>
                      </a:ln>
                      <a:solidFill>
                        <a:srgbClr val="FFFF00"/>
                      </a:solidFill>
                      <a:effectLst/>
                      <a:uLnTx/>
                      <a:uFillTx/>
                    </a:rPr>
                    <a:t>i</a:t>
                  </a:r>
                  <a:r>
                    <a:rPr kumimoji="0" lang="en-US" sz="1200" b="0" i="0" u="none" strike="noStrike" kern="0" cap="none" spc="0" normalizeH="0" baseline="0" noProof="0" dirty="0" smtClean="0">
                      <a:ln>
                        <a:noFill/>
                      </a:ln>
                      <a:solidFill>
                        <a:srgbClr val="FFFF00"/>
                      </a:solidFill>
                      <a:effectLst/>
                      <a:uLnTx/>
                      <a:uFillTx/>
                    </a:rPr>
                    <a:t> m e</a:t>
                  </a:r>
                  <a:endParaRPr kumimoji="0" lang="en-US" sz="1200" b="0" i="0" u="none" strike="noStrike" kern="0" cap="none" spc="0" normalizeH="0" baseline="0" noProof="0" dirty="0">
                    <a:ln>
                      <a:noFill/>
                    </a:ln>
                    <a:solidFill>
                      <a:srgbClr val="FFFF00"/>
                    </a:solidFill>
                    <a:effectLst/>
                    <a:uLnTx/>
                    <a:uFillTx/>
                  </a:endParaRPr>
                </a:p>
              </p:txBody>
            </p:sp>
            <p:sp>
              <p:nvSpPr>
                <p:cNvPr id="115" name="TextBox 114"/>
                <p:cNvSpPr txBox="1"/>
                <p:nvPr/>
              </p:nvSpPr>
              <p:spPr>
                <a:xfrm rot="2668653">
                  <a:off x="2527447" y="2758221"/>
                  <a:ext cx="1235866" cy="1073041"/>
                </a:xfrm>
                <a:prstGeom prst="rect">
                  <a:avLst/>
                </a:prstGeom>
                <a:noFill/>
              </p:spPr>
              <p:txBody>
                <a:bodyPr wrap="none" rtlCol="0">
                  <a:prstTxWarp prst="textArchUp">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Crisis</a:t>
                  </a:r>
                  <a:endParaRPr kumimoji="0" lang="en-US" sz="1200" b="0" i="0" u="none" strike="noStrike" kern="0" cap="none" spc="0" normalizeH="0" baseline="0" noProof="0" dirty="0">
                    <a:ln>
                      <a:noFill/>
                    </a:ln>
                    <a:solidFill>
                      <a:srgbClr val="FFFF00"/>
                    </a:solidFill>
                    <a:effectLst/>
                    <a:uLnTx/>
                    <a:uFillTx/>
                  </a:endParaRPr>
                </a:p>
              </p:txBody>
            </p:sp>
          </p:grpSp>
        </p:grpSp>
        <p:sp>
          <p:nvSpPr>
            <p:cNvPr id="110" name="Oval 109"/>
            <p:cNvSpPr/>
            <p:nvPr/>
          </p:nvSpPr>
          <p:spPr>
            <a:xfrm rot="11996584">
              <a:off x="3553749" y="2713296"/>
              <a:ext cx="303933" cy="179843"/>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grpSp>
        <p:nvGrpSpPr>
          <p:cNvPr id="12" name="Group 20"/>
          <p:cNvGrpSpPr/>
          <p:nvPr/>
        </p:nvGrpSpPr>
        <p:grpSpPr>
          <a:xfrm>
            <a:off x="8859772" y="3215438"/>
            <a:ext cx="1300515" cy="1457327"/>
            <a:chOff x="1793865" y="2335210"/>
            <a:chExt cx="3701574" cy="4109126"/>
          </a:xfrm>
        </p:grpSpPr>
        <p:sp>
          <p:nvSpPr>
            <p:cNvPr id="117" name="Freeform 20"/>
            <p:cNvSpPr>
              <a:spLocks/>
            </p:cNvSpPr>
            <p:nvPr/>
          </p:nvSpPr>
          <p:spPr bwMode="auto">
            <a:xfrm>
              <a:off x="1793865" y="2335210"/>
              <a:ext cx="3701574" cy="4109126"/>
            </a:xfrm>
            <a:custGeom>
              <a:avLst/>
              <a:gdLst>
                <a:gd name="T0" fmla="*/ 422617 w 3553155"/>
                <a:gd name="T1" fmla="*/ 2397576 h 3885072"/>
                <a:gd name="T2" fmla="*/ 422617 w 3553155"/>
                <a:gd name="T3" fmla="*/ 2397576 h 3885072"/>
                <a:gd name="T4" fmla="*/ 3552495 w 3553155"/>
                <a:gd name="T5" fmla="*/ 3884152 h 3885072"/>
                <a:gd name="T6" fmla="*/ 3415428 w 3553155"/>
                <a:gd name="T7" fmla="*/ 853814 h 3885072"/>
                <a:gd name="T8" fmla="*/ 0 w 3553155"/>
                <a:gd name="T9" fmla="*/ 0 h 3885072"/>
                <a:gd name="T10" fmla="*/ 422617 w 3553155"/>
                <a:gd name="T11" fmla="*/ 2397576 h 3885072"/>
                <a:gd name="T12" fmla="*/ 0 60000 65536"/>
                <a:gd name="T13" fmla="*/ 0 60000 65536"/>
                <a:gd name="T14" fmla="*/ 0 60000 65536"/>
                <a:gd name="T15" fmla="*/ 0 60000 65536"/>
                <a:gd name="T16" fmla="*/ 0 60000 65536"/>
                <a:gd name="T17" fmla="*/ 0 60000 65536"/>
                <a:gd name="T18" fmla="*/ 0 w 3553155"/>
                <a:gd name="T19" fmla="*/ 0 h 3885072"/>
                <a:gd name="T20" fmla="*/ 3553155 w 3553155"/>
                <a:gd name="T21" fmla="*/ 3885072 h 3885072"/>
                <a:gd name="connsiteX0" fmla="*/ 422695 w 3553155"/>
                <a:gd name="connsiteY0" fmla="*/ 2398144 h 3885072"/>
                <a:gd name="connsiteX1" fmla="*/ 422695 w 3553155"/>
                <a:gd name="connsiteY1" fmla="*/ 2398144 h 3885072"/>
                <a:gd name="connsiteX2" fmla="*/ 3553155 w 3553155"/>
                <a:gd name="connsiteY2" fmla="*/ 3885072 h 3885072"/>
                <a:gd name="connsiteX3" fmla="*/ 3454361 w 3553155"/>
                <a:gd name="connsiteY3" fmla="*/ 865358 h 3885072"/>
                <a:gd name="connsiteX4" fmla="*/ 0 w 3553155"/>
                <a:gd name="connsiteY4" fmla="*/ 0 h 3885072"/>
                <a:gd name="connsiteX5" fmla="*/ 422695 w 3553155"/>
                <a:gd name="connsiteY5" fmla="*/ 2398144 h 388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3155" h="3885072">
                  <a:moveTo>
                    <a:pt x="422695" y="2398144"/>
                  </a:moveTo>
                  <a:lnTo>
                    <a:pt x="422695" y="2398144"/>
                  </a:lnTo>
                  <a:lnTo>
                    <a:pt x="3553155" y="3885072"/>
                  </a:lnTo>
                  <a:lnTo>
                    <a:pt x="3454361" y="865358"/>
                  </a:lnTo>
                  <a:lnTo>
                    <a:pt x="0" y="0"/>
                  </a:lnTo>
                  <a:lnTo>
                    <a:pt x="422695" y="2398144"/>
                  </a:lnTo>
                  <a:close/>
                </a:path>
              </a:pathLst>
            </a:custGeom>
            <a:solidFill>
              <a:srgbClr val="002060"/>
            </a:solidFill>
            <a:ln w="12700" cap="flat" cmpd="sng" algn="ctr">
              <a:solidFill>
                <a:schemeClr val="tx1"/>
              </a:solidFill>
              <a:prstDash val="solid"/>
              <a:round/>
              <a:headEnd type="none" w="med" len="med"/>
              <a:tailEnd type="none" w="med" len="med"/>
            </a:ln>
          </p:spPr>
          <p:txBody>
            <a:bodyPr/>
            <a:lstStyle/>
            <a:p>
              <a:endParaRPr lang="en-US" sz="1100"/>
            </a:p>
          </p:txBody>
        </p:sp>
        <p:sp>
          <p:nvSpPr>
            <p:cNvPr id="118" name="WordArt 4"/>
            <p:cNvSpPr>
              <a:spLocks noChangeArrowheads="1" noChangeShapeType="1" noTextEdit="1"/>
            </p:cNvSpPr>
            <p:nvPr/>
          </p:nvSpPr>
          <p:spPr bwMode="auto">
            <a:xfrm rot="1178535">
              <a:off x="1881005" y="3182531"/>
              <a:ext cx="3414650" cy="1096012"/>
            </a:xfrm>
            <a:prstGeom prst="rect">
              <a:avLst/>
            </a:prstGeom>
          </p:spPr>
          <p:txBody>
            <a:bodyPr wrap="none" fromWordArt="1">
              <a:prstTxWarp prst="textPlain">
                <a:avLst>
                  <a:gd name="adj" fmla="val 57222"/>
                </a:avLst>
              </a:prstTxWarp>
              <a:scene3d>
                <a:camera prst="legacyObliqueTopRight"/>
                <a:lightRig rig="legacyFlat3" dir="b"/>
              </a:scene3d>
              <a:sp3d extrusionH="190500" prstMaterial="legacyPlastic">
                <a:extrusionClr>
                  <a:srgbClr val="660033"/>
                </a:extrusionClr>
              </a:sp3d>
            </a:bodyPr>
            <a:lstStyle/>
            <a:p>
              <a:pPr algn="ctr"/>
              <a:r>
                <a:rPr lang="en-US" sz="2000" kern="10" dirty="0">
                  <a:ln w="9525">
                    <a:round/>
                    <a:headEnd/>
                    <a:tailEnd/>
                  </a:ln>
                  <a:gradFill rotWithShape="1">
                    <a:gsLst>
                      <a:gs pos="0">
                        <a:srgbClr val="660033"/>
                      </a:gs>
                      <a:gs pos="50000">
                        <a:srgbClr val="FFFF99"/>
                      </a:gs>
                      <a:gs pos="100000">
                        <a:srgbClr val="660033"/>
                      </a:gs>
                    </a:gsLst>
                    <a:lin ang="17700000" scaled="1"/>
                  </a:gradFill>
                  <a:latin typeface="Arial Black"/>
                </a:rPr>
                <a:t>Strategic</a:t>
              </a:r>
            </a:p>
          </p:txBody>
        </p:sp>
        <p:sp>
          <p:nvSpPr>
            <p:cNvPr id="119" name="WordArt 4"/>
            <p:cNvSpPr>
              <a:spLocks noChangeArrowheads="1" noChangeShapeType="1" noTextEdit="1"/>
            </p:cNvSpPr>
            <p:nvPr/>
          </p:nvSpPr>
          <p:spPr bwMode="auto">
            <a:xfrm rot="1178535">
              <a:off x="1940415" y="4295807"/>
              <a:ext cx="3414650" cy="1096012"/>
            </a:xfrm>
            <a:prstGeom prst="rect">
              <a:avLst/>
            </a:prstGeom>
          </p:spPr>
          <p:txBody>
            <a:bodyPr wrap="none" fromWordArt="1">
              <a:prstTxWarp prst="textPlain">
                <a:avLst>
                  <a:gd name="adj" fmla="val 57222"/>
                </a:avLst>
              </a:prstTxWarp>
              <a:scene3d>
                <a:camera prst="legacyObliqueTopRight"/>
                <a:lightRig rig="legacyFlat3" dir="b"/>
              </a:scene3d>
              <a:sp3d extrusionH="190500" prstMaterial="legacyPlastic">
                <a:extrusionClr>
                  <a:srgbClr val="660033"/>
                </a:extrusionClr>
              </a:sp3d>
            </a:bodyPr>
            <a:lstStyle/>
            <a:p>
              <a:pPr algn="ctr"/>
              <a:r>
                <a:rPr lang="en-US" sz="2000" kern="10" dirty="0">
                  <a:ln w="9525">
                    <a:round/>
                    <a:headEnd/>
                    <a:tailEnd/>
                  </a:ln>
                  <a:gradFill rotWithShape="1">
                    <a:gsLst>
                      <a:gs pos="0">
                        <a:srgbClr val="660033"/>
                      </a:gs>
                      <a:gs pos="50000">
                        <a:srgbClr val="FFFF99"/>
                      </a:gs>
                      <a:gs pos="100000">
                        <a:srgbClr val="660033"/>
                      </a:gs>
                    </a:gsLst>
                    <a:lin ang="17700000" scaled="1"/>
                  </a:gradFill>
                  <a:latin typeface="Arial Black"/>
                </a:rPr>
                <a:t>Alignment</a:t>
              </a:r>
            </a:p>
          </p:txBody>
        </p:sp>
      </p:grpSp>
      <p:grpSp>
        <p:nvGrpSpPr>
          <p:cNvPr id="13" name="Group 22"/>
          <p:cNvGrpSpPr/>
          <p:nvPr/>
        </p:nvGrpSpPr>
        <p:grpSpPr>
          <a:xfrm>
            <a:off x="10035079" y="2927993"/>
            <a:ext cx="1087341" cy="1743765"/>
            <a:chOff x="4927255" y="1554455"/>
            <a:chExt cx="3094829" cy="4916777"/>
          </a:xfrm>
        </p:grpSpPr>
        <p:sp>
          <p:nvSpPr>
            <p:cNvPr id="121" name="Freeform 18"/>
            <p:cNvSpPr>
              <a:spLocks/>
            </p:cNvSpPr>
            <p:nvPr/>
          </p:nvSpPr>
          <p:spPr bwMode="auto">
            <a:xfrm>
              <a:off x="5172487" y="1554455"/>
              <a:ext cx="2431784" cy="4916777"/>
            </a:xfrm>
            <a:custGeom>
              <a:avLst/>
              <a:gdLst>
                <a:gd name="T0" fmla="*/ 2147483647 w 9986"/>
                <a:gd name="T1" fmla="*/ 0 h 9245"/>
                <a:gd name="T2" fmla="*/ 0 w 9986"/>
                <a:gd name="T3" fmla="*/ 2147483647 h 9245"/>
                <a:gd name="T4" fmla="*/ 2147483647 w 9986"/>
                <a:gd name="T5" fmla="*/ 2147483647 h 9245"/>
                <a:gd name="T6" fmla="*/ 2147483647 w 9986"/>
                <a:gd name="T7" fmla="*/ 2147483647 h 9245"/>
                <a:gd name="T8" fmla="*/ 2147483647 w 9986"/>
                <a:gd name="T9" fmla="*/ 0 h 9245"/>
                <a:gd name="T10" fmla="*/ 0 60000 65536"/>
                <a:gd name="T11" fmla="*/ 0 60000 65536"/>
                <a:gd name="T12" fmla="*/ 0 60000 65536"/>
                <a:gd name="T13" fmla="*/ 0 60000 65536"/>
                <a:gd name="T14" fmla="*/ 0 60000 65536"/>
                <a:gd name="T15" fmla="*/ 0 w 9986"/>
                <a:gd name="T16" fmla="*/ 0 h 9245"/>
                <a:gd name="T17" fmla="*/ 9986 w 9986"/>
                <a:gd name="T18" fmla="*/ 9245 h 9245"/>
              </a:gdLst>
              <a:ahLst/>
              <a:cxnLst>
                <a:cxn ang="T10">
                  <a:pos x="T0" y="T1"/>
                </a:cxn>
                <a:cxn ang="T11">
                  <a:pos x="T2" y="T3"/>
                </a:cxn>
                <a:cxn ang="T12">
                  <a:pos x="T4" y="T5"/>
                </a:cxn>
                <a:cxn ang="T13">
                  <a:pos x="T6" y="T7"/>
                </a:cxn>
                <a:cxn ang="T14">
                  <a:pos x="T8" y="T9"/>
                </a:cxn>
              </a:cxnLst>
              <a:rect l="T15" t="T16" r="T17" b="T18"/>
              <a:pathLst>
                <a:path w="9986" h="9245">
                  <a:moveTo>
                    <a:pt x="9924" y="0"/>
                  </a:moveTo>
                  <a:lnTo>
                    <a:pt x="0" y="3232"/>
                  </a:lnTo>
                  <a:cubicBezTo>
                    <a:pt x="162" y="5236"/>
                    <a:pt x="325" y="7241"/>
                    <a:pt x="487" y="9245"/>
                  </a:cubicBezTo>
                  <a:lnTo>
                    <a:pt x="9986" y="4548"/>
                  </a:lnTo>
                  <a:cubicBezTo>
                    <a:pt x="9965" y="2938"/>
                    <a:pt x="9938" y="1787"/>
                    <a:pt x="9924" y="0"/>
                  </a:cubicBezTo>
                  <a:close/>
                </a:path>
              </a:pathLst>
            </a:custGeom>
            <a:solidFill>
              <a:srgbClr val="CC0000"/>
            </a:solidFill>
            <a:ln w="12700" cap="flat" cmpd="sng" algn="ctr">
              <a:solidFill>
                <a:schemeClr val="tx1"/>
              </a:solidFill>
              <a:prstDash val="solid"/>
              <a:round/>
              <a:headEnd type="none" w="med" len="med"/>
              <a:tailEnd type="none" w="med" len="med"/>
            </a:ln>
          </p:spPr>
          <p:txBody>
            <a:bodyPr/>
            <a:lstStyle/>
            <a:p>
              <a:endParaRPr lang="en-US"/>
            </a:p>
          </p:txBody>
        </p:sp>
        <p:sp>
          <p:nvSpPr>
            <p:cNvPr id="122" name="WordArt 7"/>
            <p:cNvSpPr>
              <a:spLocks noChangeArrowheads="1" noChangeShapeType="1" noTextEdit="1"/>
            </p:cNvSpPr>
            <p:nvPr/>
          </p:nvSpPr>
          <p:spPr bwMode="auto">
            <a:xfrm rot="19739568">
              <a:off x="4954946" y="2595754"/>
              <a:ext cx="2986863" cy="1190494"/>
            </a:xfrm>
            <a:prstGeom prst="rect">
              <a:avLst/>
            </a:prstGeom>
          </p:spPr>
          <p:txBody>
            <a:bodyPr wrap="none" fromWordArt="1">
              <a:prstTxWarp prst="textPlain">
                <a:avLst>
                  <a:gd name="adj" fmla="val 42256"/>
                </a:avLst>
              </a:prstTxWarp>
              <a:scene3d>
                <a:camera prst="legacyObliqueTopRight">
                  <a:rot lat="20699986" lon="18900000" rev="0"/>
                </a:camera>
                <a:lightRig rig="legacyFlat3" dir="b"/>
              </a:scene3d>
              <a:sp3d extrusionH="190500" prstMaterial="legacyPlastic">
                <a:extrusionClr>
                  <a:srgbClr val="660033"/>
                </a:extrusionClr>
              </a:sp3d>
            </a:bodyPr>
            <a:lstStyle/>
            <a:p>
              <a:pPr algn="ctr"/>
              <a:r>
                <a:rPr lang="en-US" sz="2800" kern="10" dirty="0">
                  <a:ln w="9525">
                    <a:round/>
                    <a:headEnd/>
                    <a:tailEnd/>
                  </a:ln>
                  <a:gradFill rotWithShape="1">
                    <a:gsLst>
                      <a:gs pos="0">
                        <a:srgbClr val="660033"/>
                      </a:gs>
                      <a:gs pos="50000">
                        <a:srgbClr val="FFFF99"/>
                      </a:gs>
                      <a:gs pos="100000">
                        <a:srgbClr val="660033"/>
                      </a:gs>
                    </a:gsLst>
                    <a:lin ang="4980000" scaled="1"/>
                  </a:gradFill>
                  <a:latin typeface="Arial Black"/>
                </a:rPr>
                <a:t>Operational</a:t>
              </a:r>
            </a:p>
          </p:txBody>
        </p:sp>
        <p:sp>
          <p:nvSpPr>
            <p:cNvPr id="123" name="WordArt 7"/>
            <p:cNvSpPr>
              <a:spLocks noChangeArrowheads="1" noChangeShapeType="1" noTextEdit="1"/>
            </p:cNvSpPr>
            <p:nvPr/>
          </p:nvSpPr>
          <p:spPr bwMode="auto">
            <a:xfrm rot="19480940">
              <a:off x="4927255" y="3952034"/>
              <a:ext cx="3094829" cy="1075021"/>
            </a:xfrm>
            <a:prstGeom prst="rect">
              <a:avLst/>
            </a:prstGeom>
          </p:spPr>
          <p:txBody>
            <a:bodyPr wrap="none" fromWordArt="1">
              <a:prstTxWarp prst="textPlain">
                <a:avLst>
                  <a:gd name="adj" fmla="val 41840"/>
                </a:avLst>
              </a:prstTxWarp>
              <a:scene3d>
                <a:camera prst="legacyObliqueTopRight">
                  <a:rot lat="20699986" lon="18900000" rev="0"/>
                </a:camera>
                <a:lightRig rig="legacyFlat3" dir="b"/>
              </a:scene3d>
              <a:sp3d extrusionH="190500" prstMaterial="legacyPlastic">
                <a:extrusionClr>
                  <a:srgbClr val="660033"/>
                </a:extrusionClr>
              </a:sp3d>
            </a:bodyPr>
            <a:lstStyle/>
            <a:p>
              <a:pPr algn="ctr"/>
              <a:r>
                <a:rPr lang="en-US" sz="2800" kern="10" dirty="0">
                  <a:ln w="9525">
                    <a:round/>
                    <a:headEnd/>
                    <a:tailEnd/>
                  </a:ln>
                  <a:gradFill rotWithShape="1">
                    <a:gsLst>
                      <a:gs pos="0">
                        <a:srgbClr val="660033"/>
                      </a:gs>
                      <a:gs pos="50000">
                        <a:srgbClr val="FFFF99"/>
                      </a:gs>
                      <a:gs pos="100000">
                        <a:srgbClr val="660033"/>
                      </a:gs>
                    </a:gsLst>
                    <a:lin ang="4980000" scaled="1"/>
                  </a:gradFill>
                  <a:latin typeface="Arial Black"/>
                </a:rPr>
                <a:t>Alignment</a:t>
              </a:r>
            </a:p>
          </p:txBody>
        </p:sp>
      </p:grpSp>
      <p:grpSp>
        <p:nvGrpSpPr>
          <p:cNvPr id="14" name="Group 21"/>
          <p:cNvGrpSpPr/>
          <p:nvPr/>
        </p:nvGrpSpPr>
        <p:grpSpPr>
          <a:xfrm>
            <a:off x="8838350" y="2746235"/>
            <a:ext cx="2135263" cy="783195"/>
            <a:chOff x="1605675" y="982635"/>
            <a:chExt cx="6077463" cy="2208322"/>
          </a:xfrm>
        </p:grpSpPr>
        <p:sp>
          <p:nvSpPr>
            <p:cNvPr id="125" name="Freeform 124"/>
            <p:cNvSpPr/>
            <p:nvPr/>
          </p:nvSpPr>
          <p:spPr bwMode="auto">
            <a:xfrm>
              <a:off x="1605675" y="982635"/>
              <a:ext cx="6077463" cy="2208322"/>
            </a:xfrm>
            <a:custGeom>
              <a:avLst/>
              <a:gdLst>
                <a:gd name="connsiteX0" fmla="*/ 0 w 5736566"/>
                <a:gd name="connsiteY0" fmla="*/ 1104181 h 2303253"/>
                <a:gd name="connsiteX1" fmla="*/ 3493698 w 5736566"/>
                <a:gd name="connsiteY1" fmla="*/ 2303253 h 2303253"/>
                <a:gd name="connsiteX2" fmla="*/ 5736566 w 5736566"/>
                <a:gd name="connsiteY2" fmla="*/ 681487 h 2303253"/>
                <a:gd name="connsiteX3" fmla="*/ 2544792 w 5736566"/>
                <a:gd name="connsiteY3" fmla="*/ 0 h 2303253"/>
                <a:gd name="connsiteX4" fmla="*/ 0 w 5736566"/>
                <a:gd name="connsiteY4" fmla="*/ 1104181 h 2303253"/>
                <a:gd name="connsiteX0" fmla="*/ 0 w 5710687"/>
                <a:gd name="connsiteY0" fmla="*/ 1431985 h 2303253"/>
                <a:gd name="connsiteX1" fmla="*/ 3467819 w 5710687"/>
                <a:gd name="connsiteY1" fmla="*/ 2303253 h 2303253"/>
                <a:gd name="connsiteX2" fmla="*/ 5710687 w 5710687"/>
                <a:gd name="connsiteY2" fmla="*/ 681487 h 2303253"/>
                <a:gd name="connsiteX3" fmla="*/ 2518913 w 5710687"/>
                <a:gd name="connsiteY3" fmla="*/ 0 h 2303253"/>
                <a:gd name="connsiteX4" fmla="*/ 0 w 5710687"/>
                <a:gd name="connsiteY4" fmla="*/ 1431985 h 2303253"/>
                <a:gd name="connsiteX0" fmla="*/ 0 w 5710687"/>
                <a:gd name="connsiteY0" fmla="*/ 1173193 h 2044461"/>
                <a:gd name="connsiteX1" fmla="*/ 3467819 w 5710687"/>
                <a:gd name="connsiteY1" fmla="*/ 2044461 h 2044461"/>
                <a:gd name="connsiteX2" fmla="*/ 5710687 w 5710687"/>
                <a:gd name="connsiteY2" fmla="*/ 422695 h 2044461"/>
                <a:gd name="connsiteX3" fmla="*/ 2078966 w 5710687"/>
                <a:gd name="connsiteY3" fmla="*/ 0 h 2044461"/>
                <a:gd name="connsiteX4" fmla="*/ 0 w 5710687"/>
                <a:gd name="connsiteY4" fmla="*/ 1173193 h 2044461"/>
                <a:gd name="connsiteX0" fmla="*/ 0 w 5667555"/>
                <a:gd name="connsiteY0" fmla="*/ 1173193 h 2044461"/>
                <a:gd name="connsiteX1" fmla="*/ 3424687 w 5667555"/>
                <a:gd name="connsiteY1" fmla="*/ 2044461 h 2044461"/>
                <a:gd name="connsiteX2" fmla="*/ 5667555 w 5667555"/>
                <a:gd name="connsiteY2" fmla="*/ 422695 h 2044461"/>
                <a:gd name="connsiteX3" fmla="*/ 2035834 w 5667555"/>
                <a:gd name="connsiteY3" fmla="*/ 0 h 2044461"/>
                <a:gd name="connsiteX4" fmla="*/ 0 w 5667555"/>
                <a:gd name="connsiteY4" fmla="*/ 1173193 h 2044461"/>
                <a:gd name="connsiteX0" fmla="*/ 0 w 5731024"/>
                <a:gd name="connsiteY0" fmla="*/ 1173193 h 2044461"/>
                <a:gd name="connsiteX1" fmla="*/ 3424687 w 5731024"/>
                <a:gd name="connsiteY1" fmla="*/ 2044461 h 2044461"/>
                <a:gd name="connsiteX2" fmla="*/ 5731024 w 5731024"/>
                <a:gd name="connsiteY2" fmla="*/ 408699 h 2044461"/>
                <a:gd name="connsiteX3" fmla="*/ 2035834 w 5731024"/>
                <a:gd name="connsiteY3" fmla="*/ 0 h 2044461"/>
                <a:gd name="connsiteX4" fmla="*/ 0 w 5731024"/>
                <a:gd name="connsiteY4" fmla="*/ 1173193 h 2044461"/>
                <a:gd name="connsiteX0" fmla="*/ 0 w 5731024"/>
                <a:gd name="connsiteY0" fmla="*/ 1229178 h 2100446"/>
                <a:gd name="connsiteX1" fmla="*/ 3424687 w 5731024"/>
                <a:gd name="connsiteY1" fmla="*/ 2100446 h 2100446"/>
                <a:gd name="connsiteX2" fmla="*/ 5731024 w 5731024"/>
                <a:gd name="connsiteY2" fmla="*/ 464684 h 2100446"/>
                <a:gd name="connsiteX3" fmla="*/ 2133924 w 5731024"/>
                <a:gd name="connsiteY3" fmla="*/ 0 h 2100446"/>
                <a:gd name="connsiteX4" fmla="*/ 0 w 5731024"/>
                <a:gd name="connsiteY4" fmla="*/ 1229178 h 210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1024" h="2100446">
                  <a:moveTo>
                    <a:pt x="0" y="1229178"/>
                  </a:moveTo>
                  <a:lnTo>
                    <a:pt x="3424687" y="2100446"/>
                  </a:lnTo>
                  <a:lnTo>
                    <a:pt x="5731024" y="464684"/>
                  </a:lnTo>
                  <a:lnTo>
                    <a:pt x="2133924" y="0"/>
                  </a:lnTo>
                  <a:lnTo>
                    <a:pt x="0" y="1229178"/>
                  </a:lnTo>
                  <a:close/>
                </a:path>
              </a:pathLst>
            </a:custGeom>
            <a:solidFill>
              <a:srgbClr val="00B050"/>
            </a:solidFill>
            <a:ln w="12700" cap="flat" cmpd="sng" algn="ctr">
              <a:solidFill>
                <a:schemeClr val="tx1"/>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26" name="WordArt 9"/>
            <p:cNvSpPr>
              <a:spLocks noChangeArrowheads="1" noChangeShapeType="1" noTextEdit="1"/>
            </p:cNvSpPr>
            <p:nvPr/>
          </p:nvSpPr>
          <p:spPr bwMode="auto">
            <a:xfrm rot="207374">
              <a:off x="3336478" y="1194842"/>
              <a:ext cx="3721800" cy="635286"/>
            </a:xfrm>
            <a:prstGeom prst="rect">
              <a:avLst/>
            </a:prstGeom>
          </p:spPr>
          <p:txBody>
            <a:bodyPr wrap="none" fromWordArt="1">
              <a:prstTxWarp prst="textPlain">
                <a:avLst>
                  <a:gd name="adj" fmla="val 43087"/>
                </a:avLst>
              </a:prstTxWarp>
              <a:scene3d>
                <a:camera prst="legacyObliqueTopRight">
                  <a:rot lat="18900000" lon="20399986" rev="0"/>
                </a:camera>
                <a:lightRig rig="legacyFlat3" dir="b"/>
              </a:scene3d>
              <a:sp3d extrusionH="190500" prstMaterial="legacyPlastic">
                <a:extrusionClr>
                  <a:srgbClr val="660033"/>
                </a:extrusionClr>
              </a:sp3d>
            </a:bodyPr>
            <a:lstStyle/>
            <a:p>
              <a:pPr algn="ctr"/>
              <a:r>
                <a:rPr lang="en-US" sz="3600" kern="10" dirty="0" smtClean="0">
                  <a:ln w="9525">
                    <a:round/>
                    <a:headEnd/>
                    <a:tailEnd/>
                  </a:ln>
                  <a:gradFill rotWithShape="1">
                    <a:gsLst>
                      <a:gs pos="0">
                        <a:srgbClr val="660033"/>
                      </a:gs>
                      <a:gs pos="50000">
                        <a:srgbClr val="FFFF99"/>
                      </a:gs>
                      <a:gs pos="100000">
                        <a:srgbClr val="660033"/>
                      </a:gs>
                    </a:gsLst>
                    <a:lin ang="18360000" scaled="1"/>
                  </a:gradFill>
                  <a:latin typeface="Arial Black"/>
                </a:rPr>
                <a:t>Cultural</a:t>
              </a:r>
              <a:endParaRPr lang="en-US" sz="3600" kern="10" dirty="0">
                <a:ln w="9525">
                  <a:round/>
                  <a:headEnd/>
                  <a:tailEnd/>
                </a:ln>
                <a:gradFill rotWithShape="1">
                  <a:gsLst>
                    <a:gs pos="0">
                      <a:srgbClr val="660033"/>
                    </a:gs>
                    <a:gs pos="50000">
                      <a:srgbClr val="FFFF99"/>
                    </a:gs>
                    <a:gs pos="100000">
                      <a:srgbClr val="660033"/>
                    </a:gs>
                  </a:gsLst>
                  <a:lin ang="18360000" scaled="1"/>
                </a:gradFill>
                <a:latin typeface="Arial Black"/>
              </a:endParaRPr>
            </a:p>
          </p:txBody>
        </p:sp>
        <p:sp>
          <p:nvSpPr>
            <p:cNvPr id="128" name="WordArt 9"/>
            <p:cNvSpPr>
              <a:spLocks noChangeArrowheads="1" noChangeShapeType="1" noTextEdit="1"/>
            </p:cNvSpPr>
            <p:nvPr/>
          </p:nvSpPr>
          <p:spPr bwMode="auto">
            <a:xfrm rot="202540">
              <a:off x="2262244" y="1853411"/>
              <a:ext cx="3773502" cy="878593"/>
            </a:xfrm>
            <a:prstGeom prst="rect">
              <a:avLst/>
            </a:prstGeom>
          </p:spPr>
          <p:txBody>
            <a:bodyPr wrap="none" fromWordArt="1">
              <a:prstTxWarp prst="textPlain">
                <a:avLst>
                  <a:gd name="adj" fmla="val 40310"/>
                </a:avLst>
              </a:prstTxWarp>
              <a:scene3d>
                <a:camera prst="legacyObliqueTopRight">
                  <a:rot lat="18900000" lon="20399986" rev="0"/>
                </a:camera>
                <a:lightRig rig="legacyFlat3" dir="b"/>
              </a:scene3d>
              <a:sp3d extrusionH="190500" prstMaterial="legacyPlastic">
                <a:extrusionClr>
                  <a:srgbClr val="660033"/>
                </a:extrusionClr>
              </a:sp3d>
            </a:bodyPr>
            <a:lstStyle/>
            <a:p>
              <a:pPr algn="ctr"/>
              <a:r>
                <a:rPr lang="en-US" sz="3600" kern="10" dirty="0">
                  <a:ln w="9525">
                    <a:round/>
                    <a:headEnd/>
                    <a:tailEnd/>
                  </a:ln>
                  <a:gradFill rotWithShape="1">
                    <a:gsLst>
                      <a:gs pos="0">
                        <a:srgbClr val="660033"/>
                      </a:gs>
                      <a:gs pos="50000">
                        <a:srgbClr val="FFFF99"/>
                      </a:gs>
                      <a:gs pos="100000">
                        <a:srgbClr val="660033"/>
                      </a:gs>
                    </a:gsLst>
                    <a:lin ang="18360000" scaled="1"/>
                  </a:gradFill>
                  <a:latin typeface="Arial Black"/>
                </a:rPr>
                <a:t>Alignment</a:t>
              </a:r>
            </a:p>
          </p:txBody>
        </p:sp>
      </p:grpSp>
      <p:pic>
        <p:nvPicPr>
          <p:cNvPr id="162" name="Picture 161" descr="4 Alignments.png"/>
          <p:cNvPicPr>
            <a:picLocks noChangeAspect="1"/>
          </p:cNvPicPr>
          <p:nvPr/>
        </p:nvPicPr>
        <p:blipFill>
          <a:blip r:embed="rId4" cstate="print"/>
          <a:stretch>
            <a:fillRect/>
          </a:stretch>
        </p:blipFill>
        <p:spPr>
          <a:xfrm>
            <a:off x="16625" y="33250"/>
            <a:ext cx="1479665" cy="1554327"/>
          </a:xfrm>
          <a:prstGeom prst="rect">
            <a:avLst/>
          </a:prstGeom>
        </p:spPr>
      </p:pic>
      <p:sp>
        <p:nvSpPr>
          <p:cNvPr id="57" name="Slide Number Placeholder 3"/>
          <p:cNvSpPr>
            <a:spLocks noGrp="1"/>
          </p:cNvSpPr>
          <p:nvPr>
            <p:ph type="sldNum" sz="quarter" idx="10"/>
          </p:nvPr>
        </p:nvSpPr>
        <p:spPr>
          <a:xfrm>
            <a:off x="10130115" y="637391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17</a:t>
            </a:fld>
            <a:endParaRPr lang="en-US" dirty="0">
              <a:solidFill>
                <a:srgbClr val="000000"/>
              </a:solidFill>
            </a:endParaRPr>
          </a:p>
        </p:txBody>
      </p:sp>
      <p:grpSp>
        <p:nvGrpSpPr>
          <p:cNvPr id="66" name="Group 65"/>
          <p:cNvGrpSpPr/>
          <p:nvPr/>
        </p:nvGrpSpPr>
        <p:grpSpPr>
          <a:xfrm>
            <a:off x="7863836" y="1463044"/>
            <a:ext cx="4106487" cy="4023356"/>
            <a:chOff x="1878676" y="2094808"/>
            <a:chExt cx="4106487" cy="3906982"/>
          </a:xfrm>
        </p:grpSpPr>
        <p:sp>
          <p:nvSpPr>
            <p:cNvPr id="64" name="Rectangle 63"/>
            <p:cNvSpPr/>
            <p:nvPr/>
          </p:nvSpPr>
          <p:spPr>
            <a:xfrm>
              <a:off x="1878676" y="2094808"/>
              <a:ext cx="4106487" cy="3906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2560323" y="2177937"/>
              <a:ext cx="2809703" cy="3769669"/>
              <a:chOff x="5076682" y="993024"/>
              <a:chExt cx="4017442" cy="5669474"/>
            </a:xfrm>
          </p:grpSpPr>
          <p:pic>
            <p:nvPicPr>
              <p:cNvPr id="59" name="Picture 58" descr="Passport.png"/>
              <p:cNvPicPr>
                <a:picLocks noChangeAspect="1"/>
              </p:cNvPicPr>
              <p:nvPr/>
            </p:nvPicPr>
            <p:blipFill>
              <a:blip r:embed="rId5" cstate="print"/>
              <a:stretch>
                <a:fillRect/>
              </a:stretch>
            </p:blipFill>
            <p:spPr>
              <a:xfrm>
                <a:off x="5076682" y="993024"/>
                <a:ext cx="4017442" cy="5669474"/>
              </a:xfrm>
              <a:prstGeom prst="rect">
                <a:avLst/>
              </a:prstGeom>
            </p:spPr>
          </p:pic>
          <p:pic>
            <p:nvPicPr>
              <p:cNvPr id="60" name="Picture 3"/>
              <p:cNvPicPr>
                <a:picLocks noChangeAspect="1" noChangeArrowheads="1"/>
              </p:cNvPicPr>
              <p:nvPr/>
            </p:nvPicPr>
            <p:blipFill>
              <a:blip r:embed="rId6" cstate="print"/>
              <a:srcRect/>
              <a:stretch>
                <a:fillRect/>
              </a:stretch>
            </p:blipFill>
            <p:spPr bwMode="auto">
              <a:xfrm>
                <a:off x="5386653" y="4862638"/>
                <a:ext cx="3381721" cy="1554787"/>
              </a:xfrm>
              <a:prstGeom prst="rect">
                <a:avLst/>
              </a:prstGeom>
              <a:noFill/>
              <a:ln w="9525">
                <a:noFill/>
                <a:miter lim="800000"/>
                <a:headEnd/>
                <a:tailEnd/>
              </a:ln>
            </p:spPr>
          </p:pic>
          <p:sp>
            <p:nvSpPr>
              <p:cNvPr id="61" name="TextBox 60"/>
              <p:cNvSpPr txBox="1"/>
              <p:nvPr/>
            </p:nvSpPr>
            <p:spPr>
              <a:xfrm>
                <a:off x="5462674" y="5151059"/>
                <a:ext cx="3285197" cy="1249796"/>
              </a:xfrm>
              <a:prstGeom prst="rect">
                <a:avLst/>
              </a:prstGeom>
              <a:noFill/>
            </p:spPr>
            <p:txBody>
              <a:bodyPr wrap="none" rtlCol="0">
                <a:spAutoFit/>
              </a:bodyPr>
              <a:lstStyle/>
              <a:p>
                <a:pPr algn="ctr"/>
                <a:r>
                  <a:rPr lang="en-US" sz="2400" dirty="0" smtClean="0">
                    <a:solidFill>
                      <a:srgbClr val="FAEF9E"/>
                    </a:solidFill>
                    <a:latin typeface="Bookman Old Style" pitchFamily="18" charset="0"/>
                  </a:rPr>
                  <a:t>UNIVERSAL</a:t>
                </a:r>
              </a:p>
              <a:p>
                <a:pPr algn="ctr"/>
                <a:r>
                  <a:rPr lang="en-US" sz="2400" spc="100" dirty="0" smtClean="0">
                    <a:solidFill>
                      <a:srgbClr val="FAEF9E"/>
                    </a:solidFill>
                    <a:latin typeface="Bookman Old Style" pitchFamily="18" charset="0"/>
                  </a:rPr>
                  <a:t>PASSPORT</a:t>
                </a:r>
                <a:endParaRPr lang="en-US" sz="2400" spc="100" dirty="0">
                  <a:solidFill>
                    <a:srgbClr val="FAEF9E"/>
                  </a:solidFill>
                  <a:latin typeface="Bookman Old Style" pitchFamily="18" charset="0"/>
                </a:endParaRPr>
              </a:p>
            </p:txBody>
          </p:sp>
          <p:sp>
            <p:nvSpPr>
              <p:cNvPr id="62" name="32-Point Star 61"/>
              <p:cNvSpPr/>
              <p:nvPr/>
            </p:nvSpPr>
            <p:spPr>
              <a:xfrm>
                <a:off x="5170382" y="1280155"/>
                <a:ext cx="3790600" cy="3873731"/>
              </a:xfrm>
              <a:prstGeom prst="star32">
                <a:avLst>
                  <a:gd name="adj" fmla="val 44367"/>
                </a:avLst>
              </a:prstGeom>
              <a:gradFill flip="none" rotWithShape="1">
                <a:gsLst>
                  <a:gs pos="0">
                    <a:srgbClr val="FFFF99"/>
                  </a:gs>
                  <a:gs pos="50000">
                    <a:srgbClr val="FAEF9E"/>
                  </a:gs>
                  <a:gs pos="100000">
                    <a:schemeClr val="accent4">
                      <a:lumMod val="75000"/>
                    </a:schemeClr>
                  </a:gs>
                </a:gsLst>
                <a:path path="circle">
                  <a:fillToRect l="50000" t="50000" r="50000" b="50000"/>
                </a:path>
                <a:tileRect/>
              </a:gradFill>
              <a:ln>
                <a:solidFill>
                  <a:schemeClr val="accent4">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EF9E"/>
                  </a:solidFill>
                </a:endParaRPr>
              </a:p>
            </p:txBody>
          </p:sp>
          <p:pic>
            <p:nvPicPr>
              <p:cNvPr id="63" name="Picture 62" descr="4-D Leadership (open).png"/>
              <p:cNvPicPr>
                <a:picLocks noChangeAspect="1"/>
              </p:cNvPicPr>
              <p:nvPr/>
            </p:nvPicPr>
            <p:blipFill>
              <a:blip r:embed="rId7" cstate="print"/>
              <a:stretch>
                <a:fillRect/>
              </a:stretch>
            </p:blipFill>
            <p:spPr>
              <a:xfrm>
                <a:off x="5453151" y="1877424"/>
                <a:ext cx="3045625" cy="2713583"/>
              </a:xfrm>
              <a:prstGeom prst="rect">
                <a:avLst/>
              </a:prstGeom>
            </p:spPr>
          </p:pic>
        </p:grpSp>
      </p:grpSp>
      <p:grpSp>
        <p:nvGrpSpPr>
          <p:cNvPr id="2" name="Group 158"/>
          <p:cNvGrpSpPr/>
          <p:nvPr/>
        </p:nvGrpSpPr>
        <p:grpSpPr>
          <a:xfrm>
            <a:off x="3511296" y="5417569"/>
            <a:ext cx="7661009" cy="1278891"/>
            <a:chOff x="4267200" y="4016186"/>
            <a:chExt cx="7530457" cy="1580720"/>
          </a:xfrm>
        </p:grpSpPr>
        <p:sp>
          <p:nvSpPr>
            <p:cNvPr id="160" name="Plaque 159"/>
            <p:cNvSpPr/>
            <p:nvPr/>
          </p:nvSpPr>
          <p:spPr>
            <a:xfrm>
              <a:off x="4267200" y="4016186"/>
              <a:ext cx="7306311" cy="1580720"/>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4392705" y="4105841"/>
              <a:ext cx="7404952" cy="1483617"/>
            </a:xfrm>
            <a:prstGeom prst="rect">
              <a:avLst/>
            </a:prstGeom>
            <a:noFill/>
          </p:spPr>
          <p:txBody>
            <a:bodyPr wrap="square" rtlCol="0">
              <a:spAutoFit/>
            </a:bodyPr>
            <a:lstStyle/>
            <a:p>
              <a:r>
                <a:rPr lang="en-US" b="1" dirty="0" smtClean="0"/>
                <a:t>Key Actions</a:t>
              </a:r>
              <a:r>
                <a:rPr lang="en-US" dirty="0" smtClean="0"/>
                <a:t>: 	Use Four Alignments to Create Competitive Advantage</a:t>
              </a:r>
              <a:br>
                <a:rPr lang="en-US" dirty="0" smtClean="0"/>
              </a:br>
              <a:r>
                <a:rPr lang="en-US" dirty="0" smtClean="0"/>
                <a:t>		Create Internal  Teams &amp; External  Alliances/Alignments</a:t>
              </a:r>
            </a:p>
            <a:p>
              <a:r>
                <a:rPr lang="en-US" b="1" dirty="0" smtClean="0">
                  <a:solidFill>
                    <a:srgbClr val="C00000"/>
                  </a:solidFill>
                </a:rPr>
                <a:t>Key Messages</a:t>
              </a:r>
              <a:r>
                <a:rPr lang="en-US" dirty="0" smtClean="0">
                  <a:solidFill>
                    <a:srgbClr val="C00000"/>
                  </a:solidFill>
                </a:rPr>
                <a:t>: 	Success will Maximize with all Four Alignments </a:t>
              </a:r>
              <a:br>
                <a:rPr lang="en-US" dirty="0" smtClean="0">
                  <a:solidFill>
                    <a:srgbClr val="C00000"/>
                  </a:solidFill>
                </a:rPr>
              </a:br>
              <a:r>
                <a:rPr lang="en-US" dirty="0" smtClean="0">
                  <a:solidFill>
                    <a:srgbClr val="C00000"/>
                  </a:solidFill>
                </a:rPr>
                <a:t>		Alliances are Alignments – Use Diagnostics regularly </a:t>
              </a:r>
              <a:endParaRPr lang="en-US" dirty="0">
                <a:solidFill>
                  <a:srgbClr val="C00000"/>
                </a:solidFill>
              </a:endParaRPr>
            </a:p>
          </p:txBody>
        </p:sp>
      </p:grpSp>
      <p:sp>
        <p:nvSpPr>
          <p:cNvPr id="53" name="TextBox 52"/>
          <p:cNvSpPr txBox="1"/>
          <p:nvPr/>
        </p:nvSpPr>
        <p:spPr>
          <a:xfrm>
            <a:off x="4455623" y="3158842"/>
            <a:ext cx="3674225" cy="830997"/>
          </a:xfrm>
          <a:prstGeom prst="rect">
            <a:avLst/>
          </a:prstGeom>
          <a:solidFill>
            <a:srgbClr val="FFFF99"/>
          </a:solidFill>
        </p:spPr>
        <p:txBody>
          <a:bodyPr wrap="square" rtlCol="0">
            <a:spAutoFit/>
          </a:bodyPr>
          <a:lstStyle/>
          <a:p>
            <a:pPr algn="ctr"/>
            <a:r>
              <a:rPr lang="en-US" sz="2400" dirty="0" smtClean="0">
                <a:latin typeface="Arial Black" pitchFamily="34" charset="0"/>
              </a:rPr>
              <a:t>Can you Anticipate, Innovate, Adapt?</a:t>
            </a:r>
            <a:endParaRPr lang="en-US" sz="2400" dirty="0">
              <a:latin typeface="Arial Black" pitchFamily="34" charset="0"/>
            </a:endParaRPr>
          </a:p>
        </p:txBody>
      </p:sp>
      <p:sp>
        <p:nvSpPr>
          <p:cNvPr id="154" name="Right Arrow 153"/>
          <p:cNvSpPr/>
          <p:nvPr/>
        </p:nvSpPr>
        <p:spPr>
          <a:xfrm>
            <a:off x="1512916" y="315890"/>
            <a:ext cx="10679083"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kern="0" dirty="0" smtClean="0">
                <a:solidFill>
                  <a:prstClr val="white"/>
                </a:solidFill>
              </a:rPr>
              <a:t>Alliance Management </a:t>
            </a:r>
            <a:r>
              <a:rPr lang="en-US" sz="3000" kern="0" spc="-100" dirty="0" smtClean="0">
                <a:solidFill>
                  <a:prstClr val="white"/>
                </a:solidFill>
                <a:sym typeface="Wingdings"/>
              </a:rPr>
              <a:t> </a:t>
            </a:r>
            <a:r>
              <a:rPr lang="en-US" sz="3000" kern="0" spc="-100" dirty="0" smtClean="0">
                <a:solidFill>
                  <a:prstClr val="white"/>
                </a:solidFill>
                <a:latin typeface="Arial Black" pitchFamily="34" charset="0"/>
                <a:sym typeface="Wingdings"/>
              </a:rPr>
              <a:t>Collaborative </a:t>
            </a:r>
            <a:r>
              <a:rPr lang="en-US" sz="3000" b="1" kern="0" spc="-100" dirty="0" smtClean="0">
                <a:solidFill>
                  <a:prstClr val="white"/>
                </a:solidFill>
                <a:latin typeface="Arial Black" pitchFamily="34" charset="0"/>
              </a:rPr>
              <a:t>Leadership</a:t>
            </a:r>
            <a:r>
              <a:rPr lang="en-US" sz="3000" b="1" kern="0" dirty="0" smtClean="0">
                <a:solidFill>
                  <a:prstClr val="white"/>
                </a:solidFill>
                <a:latin typeface="Arial Black" pitchFamily="34" charset="0"/>
              </a:rPr>
              <a:t> </a:t>
            </a:r>
            <a:r>
              <a:rPr lang="en-US" sz="3000" b="1" i="1" kern="0" dirty="0" smtClean="0">
                <a:solidFill>
                  <a:prstClr val="white"/>
                </a:solidFill>
                <a:latin typeface="Arial Black" pitchFamily="34" charset="0"/>
              </a:rPr>
              <a:t>Shift </a:t>
            </a:r>
            <a: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Dynamic </a:t>
            </a:r>
            <a:r>
              <a:rPr lang="en-US" sz="3200" b="1" cap="small" dirty="0" err="1"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ReAlignment</a:t>
            </a:r>
            <a:endParaRPr lang="en-US" sz="2000" b="1" kern="0" dirty="0" smtClean="0">
              <a:solidFill>
                <a:srgbClr val="FFFF99"/>
              </a:solidFill>
            </a:endParaRPr>
          </a:p>
        </p:txBody>
      </p:sp>
      <p:grpSp>
        <p:nvGrpSpPr>
          <p:cNvPr id="67" name="Group 66"/>
          <p:cNvGrpSpPr/>
          <p:nvPr/>
        </p:nvGrpSpPr>
        <p:grpSpPr>
          <a:xfrm>
            <a:off x="1596546" y="6836"/>
            <a:ext cx="10595454" cy="641445"/>
            <a:chOff x="304800" y="50378"/>
            <a:chExt cx="11887202" cy="641445"/>
          </a:xfrm>
        </p:grpSpPr>
        <p:sp>
          <p:nvSpPr>
            <p:cNvPr id="68" name="Title 3"/>
            <p:cNvSpPr txBox="1">
              <a:spLocks/>
            </p:cNvSpPr>
            <p:nvPr/>
          </p:nvSpPr>
          <p:spPr>
            <a:xfrm>
              <a:off x="304800" y="50378"/>
              <a:ext cx="11887202"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art</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3- Shape</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  </a:t>
              </a:r>
              <a:r>
                <a:rPr kumimoji="0" lang="en-US" sz="3200" b="1" i="1" u="none" strike="noStrike" kern="1200" cap="none" spc="0" normalizeH="0" baseline="0" noProof="0" dirty="0" smtClean="0">
                  <a:ln>
                    <a:noFill/>
                  </a:ln>
                  <a:solidFill>
                    <a:srgbClr val="C00000"/>
                  </a:solidFill>
                  <a:effectLst/>
                  <a:uLnTx/>
                  <a:uFillTx/>
                  <a:latin typeface="Engravers MT" pitchFamily="18" charset="0"/>
                  <a:ea typeface="+mj-ea"/>
                  <a:cs typeface="+mj-cs"/>
                </a:rPr>
                <a:t>Shifting</a:t>
              </a:r>
              <a:r>
                <a:rPr kumimoji="0" lang="en-US" sz="2800" b="1" i="0" u="none" strike="noStrike" kern="1200" cap="none" spc="0" normalizeH="0" baseline="3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minD</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MaAps</a:t>
              </a:r>
              <a:endParaRPr kumimoji="0" lang="en-US" sz="2800" b="1" i="1" u="sng" strike="noStrike" kern="1200" cap="none" spc="0" normalizeH="0" baseline="60000" noProof="0" dirty="0">
                <a:ln>
                  <a:noFill/>
                </a:ln>
                <a:solidFill>
                  <a:srgbClr val="C00000"/>
                </a:solidFill>
                <a:effectLst/>
                <a:uLnTx/>
                <a:uFillTx/>
                <a:latin typeface="Engravers MT" pitchFamily="18" charset="0"/>
                <a:ea typeface="+mj-ea"/>
                <a:cs typeface="+mj-cs"/>
              </a:endParaRPr>
            </a:p>
          </p:txBody>
        </p:sp>
        <p:sp>
          <p:nvSpPr>
            <p:cNvPr id="69" name="TextBox 68"/>
            <p:cNvSpPr txBox="1"/>
            <p:nvPr/>
          </p:nvSpPr>
          <p:spPr>
            <a:xfrm>
              <a:off x="8524262" y="290286"/>
              <a:ext cx="3120662" cy="276999"/>
            </a:xfrm>
            <a:prstGeom prst="rect">
              <a:avLst/>
            </a:prstGeom>
            <a:noFill/>
          </p:spPr>
          <p:txBody>
            <a:bodyPr wrap="none" rtlCol="0">
              <a:spAutoFit/>
            </a:bodyPr>
            <a:lstStyle/>
            <a:p>
              <a:r>
                <a:rPr lang="en-US" sz="1200" b="1" i="1" dirty="0" smtClean="0"/>
                <a:t>M</a:t>
              </a:r>
              <a:r>
                <a:rPr lang="en-US" sz="1200" i="1" dirty="0" smtClean="0"/>
                <a:t>etrics, </a:t>
              </a:r>
              <a:r>
                <a:rPr lang="en-US" sz="1200" b="1" i="1" dirty="0" smtClean="0"/>
                <a:t>A</a:t>
              </a:r>
              <a:r>
                <a:rPr lang="en-US" sz="1200" i="1" dirty="0" smtClean="0"/>
                <a:t>rchitecture, </a:t>
              </a:r>
              <a:r>
                <a:rPr lang="en-US" sz="1200" b="1" i="1" dirty="0" smtClean="0"/>
                <a:t>A</a:t>
              </a:r>
              <a:r>
                <a:rPr lang="en-US" sz="1200" i="1" dirty="0" smtClean="0"/>
                <a:t>ctions, </a:t>
              </a:r>
              <a:r>
                <a:rPr lang="en-US" sz="1200" b="1" i="1" dirty="0" smtClean="0"/>
                <a:t>P</a:t>
              </a:r>
              <a:r>
                <a:rPr lang="en-US" sz="1200" i="1" dirty="0" smtClean="0"/>
                <a:t>ictures, </a:t>
              </a:r>
              <a:r>
                <a:rPr lang="en-US" sz="1200" b="1" i="1" dirty="0" smtClean="0"/>
                <a:t>S</a:t>
              </a:r>
              <a:r>
                <a:rPr lang="en-US" sz="1200" i="1" dirty="0" smtClean="0"/>
                <a:t>tories</a:t>
              </a:r>
              <a:endParaRPr lang="en-US" sz="1200" i="1"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wipe(left)">
                                      <p:cBhvr>
                                        <p:cTn id="7" dur="20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blinds(horizontal)">
                                      <p:cBhvr>
                                        <p:cTn id="12" dur="500"/>
                                        <p:tgtEl>
                                          <p:spTgt spid="38">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2000"/>
                                        <p:tgtEl>
                                          <p:spTgt spid="51"/>
                                        </p:tgtEl>
                                      </p:cBhvr>
                                    </p:animEffect>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par>
                          <p:cTn id="24" fill="hold">
                            <p:stCondLst>
                              <p:cond delay="6000"/>
                            </p:stCondLst>
                            <p:childTnLst>
                              <p:par>
                                <p:cTn id="25" presetID="6"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par>
                          <p:cTn id="28" fill="hold">
                            <p:stCondLst>
                              <p:cond delay="8000"/>
                            </p:stCondLst>
                            <p:childTnLst>
                              <p:par>
                                <p:cTn id="29" presetID="3" presetClass="entr" presetSubtype="10" fill="hold" grpId="0" nodeType="afterEffect">
                                  <p:stCondLst>
                                    <p:cond delay="0"/>
                                  </p:stCondLst>
                                  <p:childTnLst>
                                    <p:set>
                                      <p:cBhvr>
                                        <p:cTn id="30" dur="1" fill="hold">
                                          <p:stCondLst>
                                            <p:cond delay="0"/>
                                          </p:stCondLst>
                                        </p:cTn>
                                        <p:tgtEl>
                                          <p:spTgt spid="38">
                                            <p:txEl>
                                              <p:pRg st="1" end="1"/>
                                            </p:txEl>
                                          </p:spTgt>
                                        </p:tgtEl>
                                        <p:attrNameLst>
                                          <p:attrName>style.visibility</p:attrName>
                                        </p:attrNameLst>
                                      </p:cBhvr>
                                      <p:to>
                                        <p:strVal val="visible"/>
                                      </p:to>
                                    </p:set>
                                    <p:animEffect transition="in" filter="blinds(horizontal)">
                                      <p:cBhvr>
                                        <p:cTn id="31" dur="500"/>
                                        <p:tgtEl>
                                          <p:spTgt spid="38">
                                            <p:txEl>
                                              <p:pRg st="1" end="1"/>
                                            </p:txEl>
                                          </p:spTgt>
                                        </p:tgtEl>
                                      </p:cBhvr>
                                    </p:animEffect>
                                  </p:childTnLst>
                                </p:cTn>
                              </p:par>
                            </p:childTnLst>
                          </p:cTn>
                        </p:par>
                        <p:par>
                          <p:cTn id="32" fill="hold">
                            <p:stCondLst>
                              <p:cond delay="8500"/>
                            </p:stCondLst>
                            <p:childTnLst>
                              <p:par>
                                <p:cTn id="33" presetID="3" presetClass="entr" presetSubtype="10" fill="hold" grpId="0" nodeType="afterEffect">
                                  <p:stCondLst>
                                    <p:cond delay="0"/>
                                  </p:stCondLst>
                                  <p:childTnLst>
                                    <p:set>
                                      <p:cBhvr>
                                        <p:cTn id="34" dur="1" fill="hold">
                                          <p:stCondLst>
                                            <p:cond delay="0"/>
                                          </p:stCondLst>
                                        </p:cTn>
                                        <p:tgtEl>
                                          <p:spTgt spid="38">
                                            <p:txEl>
                                              <p:pRg st="2" end="2"/>
                                            </p:txEl>
                                          </p:spTgt>
                                        </p:tgtEl>
                                        <p:attrNameLst>
                                          <p:attrName>style.visibility</p:attrName>
                                        </p:attrNameLst>
                                      </p:cBhvr>
                                      <p:to>
                                        <p:strVal val="visible"/>
                                      </p:to>
                                    </p:set>
                                    <p:animEffect transition="in" filter="blinds(horizontal)">
                                      <p:cBhvr>
                                        <p:cTn id="35" dur="500"/>
                                        <p:tgtEl>
                                          <p:spTgt spid="38">
                                            <p:txEl>
                                              <p:pRg st="2" end="2"/>
                                            </p:txEl>
                                          </p:spTgt>
                                        </p:tgtEl>
                                      </p:cBhvr>
                                    </p:animEffect>
                                  </p:childTnLst>
                                </p:cTn>
                              </p:par>
                            </p:childTnLst>
                          </p:cTn>
                        </p:par>
                        <p:par>
                          <p:cTn id="36" fill="hold">
                            <p:stCondLst>
                              <p:cond delay="9000"/>
                            </p:stCondLst>
                            <p:childTnLst>
                              <p:par>
                                <p:cTn id="37" presetID="3" presetClass="entr" presetSubtype="10" fill="hold" grpId="0" nodeType="afterEffect">
                                  <p:stCondLst>
                                    <p:cond delay="0"/>
                                  </p:stCondLst>
                                  <p:childTnLst>
                                    <p:set>
                                      <p:cBhvr>
                                        <p:cTn id="38" dur="1" fill="hold">
                                          <p:stCondLst>
                                            <p:cond delay="0"/>
                                          </p:stCondLst>
                                        </p:cTn>
                                        <p:tgtEl>
                                          <p:spTgt spid="38">
                                            <p:txEl>
                                              <p:pRg st="3" end="3"/>
                                            </p:txEl>
                                          </p:spTgt>
                                        </p:tgtEl>
                                        <p:attrNameLst>
                                          <p:attrName>style.visibility</p:attrName>
                                        </p:attrNameLst>
                                      </p:cBhvr>
                                      <p:to>
                                        <p:strVal val="visible"/>
                                      </p:to>
                                    </p:set>
                                    <p:animEffect transition="in" filter="blinds(horizontal)">
                                      <p:cBhvr>
                                        <p:cTn id="39" dur="500"/>
                                        <p:tgtEl>
                                          <p:spTgt spid="38">
                                            <p:txEl>
                                              <p:pRg st="3" end="3"/>
                                            </p:txEl>
                                          </p:spTgt>
                                        </p:tgtEl>
                                      </p:cBhvr>
                                    </p:animEffect>
                                  </p:childTnLst>
                                </p:cTn>
                              </p:par>
                            </p:childTnLst>
                          </p:cTn>
                        </p:par>
                        <p:par>
                          <p:cTn id="40" fill="hold">
                            <p:stCondLst>
                              <p:cond delay="9500"/>
                            </p:stCondLst>
                            <p:childTnLst>
                              <p:par>
                                <p:cTn id="41" presetID="3" presetClass="entr" presetSubtype="10" fill="hold" grpId="0" nodeType="afterEffect">
                                  <p:stCondLst>
                                    <p:cond delay="0"/>
                                  </p:stCondLst>
                                  <p:childTnLst>
                                    <p:set>
                                      <p:cBhvr>
                                        <p:cTn id="42" dur="1" fill="hold">
                                          <p:stCondLst>
                                            <p:cond delay="0"/>
                                          </p:stCondLst>
                                        </p:cTn>
                                        <p:tgtEl>
                                          <p:spTgt spid="38">
                                            <p:txEl>
                                              <p:pRg st="4" end="4"/>
                                            </p:txEl>
                                          </p:spTgt>
                                        </p:tgtEl>
                                        <p:attrNameLst>
                                          <p:attrName>style.visibility</p:attrName>
                                        </p:attrNameLst>
                                      </p:cBhvr>
                                      <p:to>
                                        <p:strVal val="visible"/>
                                      </p:to>
                                    </p:set>
                                    <p:animEffect transition="in" filter="blinds(horizontal)">
                                      <p:cBhvr>
                                        <p:cTn id="43" dur="500"/>
                                        <p:tgtEl>
                                          <p:spTgt spid="38">
                                            <p:txEl>
                                              <p:pRg st="4" end="4"/>
                                            </p:txEl>
                                          </p:spTgt>
                                        </p:tgtEl>
                                      </p:cBhvr>
                                    </p:animEffect>
                                  </p:childTnLst>
                                </p:cTn>
                              </p:par>
                            </p:childTnLst>
                          </p:cTn>
                        </p:par>
                        <p:par>
                          <p:cTn id="44" fill="hold">
                            <p:stCondLst>
                              <p:cond delay="10000"/>
                            </p:stCondLst>
                            <p:childTnLst>
                              <p:par>
                                <p:cTn id="45" presetID="3" presetClass="entr" presetSubtype="10" fill="hold" grpId="0" nodeType="afterEffect">
                                  <p:stCondLst>
                                    <p:cond delay="0"/>
                                  </p:stCondLst>
                                  <p:childTnLst>
                                    <p:set>
                                      <p:cBhvr>
                                        <p:cTn id="46" dur="1" fill="hold">
                                          <p:stCondLst>
                                            <p:cond delay="0"/>
                                          </p:stCondLst>
                                        </p:cTn>
                                        <p:tgtEl>
                                          <p:spTgt spid="38">
                                            <p:txEl>
                                              <p:pRg st="5" end="5"/>
                                            </p:txEl>
                                          </p:spTgt>
                                        </p:tgtEl>
                                        <p:attrNameLst>
                                          <p:attrName>style.visibility</p:attrName>
                                        </p:attrNameLst>
                                      </p:cBhvr>
                                      <p:to>
                                        <p:strVal val="visible"/>
                                      </p:to>
                                    </p:set>
                                    <p:animEffect transition="in" filter="blinds(horizontal)">
                                      <p:cBhvr>
                                        <p:cTn id="47" dur="500"/>
                                        <p:tgtEl>
                                          <p:spTgt spid="38">
                                            <p:txEl>
                                              <p:pRg st="5" end="5"/>
                                            </p:txEl>
                                          </p:spTgt>
                                        </p:tgtEl>
                                      </p:cBhvr>
                                    </p:animEffect>
                                  </p:childTnLst>
                                </p:cTn>
                              </p:par>
                            </p:childTnLst>
                          </p:cTn>
                        </p:par>
                        <p:par>
                          <p:cTn id="48" fill="hold">
                            <p:stCondLst>
                              <p:cond delay="10500"/>
                            </p:stCondLst>
                            <p:childTnLst>
                              <p:par>
                                <p:cTn id="49" presetID="3" presetClass="entr" presetSubtype="10" fill="hold" grpId="0" nodeType="afterEffect">
                                  <p:stCondLst>
                                    <p:cond delay="0"/>
                                  </p:stCondLst>
                                  <p:childTnLst>
                                    <p:set>
                                      <p:cBhvr>
                                        <p:cTn id="50" dur="1" fill="hold">
                                          <p:stCondLst>
                                            <p:cond delay="0"/>
                                          </p:stCondLst>
                                        </p:cTn>
                                        <p:tgtEl>
                                          <p:spTgt spid="38">
                                            <p:txEl>
                                              <p:pRg st="6" end="6"/>
                                            </p:txEl>
                                          </p:spTgt>
                                        </p:tgtEl>
                                        <p:attrNameLst>
                                          <p:attrName>style.visibility</p:attrName>
                                        </p:attrNameLst>
                                      </p:cBhvr>
                                      <p:to>
                                        <p:strVal val="visible"/>
                                      </p:to>
                                    </p:set>
                                    <p:animEffect transition="in" filter="blinds(horizontal)">
                                      <p:cBhvr>
                                        <p:cTn id="51" dur="500"/>
                                        <p:tgtEl>
                                          <p:spTgt spid="38">
                                            <p:txEl>
                                              <p:pRg st="6" end="6"/>
                                            </p:txEl>
                                          </p:spTgt>
                                        </p:tgtEl>
                                      </p:cBhvr>
                                    </p:animEffect>
                                  </p:childTnLst>
                                </p:cTn>
                              </p:par>
                            </p:childTnLst>
                          </p:cTn>
                        </p:par>
                        <p:par>
                          <p:cTn id="52" fill="hold">
                            <p:stCondLst>
                              <p:cond delay="11000"/>
                            </p:stCondLst>
                            <p:childTnLst>
                              <p:par>
                                <p:cTn id="53" presetID="3" presetClass="entr" presetSubtype="10" fill="hold" grpId="0" nodeType="afterEffect">
                                  <p:stCondLst>
                                    <p:cond delay="0"/>
                                  </p:stCondLst>
                                  <p:childTnLst>
                                    <p:set>
                                      <p:cBhvr>
                                        <p:cTn id="54" dur="1" fill="hold">
                                          <p:stCondLst>
                                            <p:cond delay="0"/>
                                          </p:stCondLst>
                                        </p:cTn>
                                        <p:tgtEl>
                                          <p:spTgt spid="38">
                                            <p:txEl>
                                              <p:pRg st="7" end="7"/>
                                            </p:txEl>
                                          </p:spTgt>
                                        </p:tgtEl>
                                        <p:attrNameLst>
                                          <p:attrName>style.visibility</p:attrName>
                                        </p:attrNameLst>
                                      </p:cBhvr>
                                      <p:to>
                                        <p:strVal val="visible"/>
                                      </p:to>
                                    </p:set>
                                    <p:animEffect transition="in" filter="blinds(horizontal)">
                                      <p:cBhvr>
                                        <p:cTn id="55" dur="500"/>
                                        <p:tgtEl>
                                          <p:spTgt spid="38">
                                            <p:txEl>
                                              <p:pRg st="7" end="7"/>
                                            </p:txEl>
                                          </p:spTgt>
                                        </p:tgtEl>
                                      </p:cBhvr>
                                    </p:animEffect>
                                  </p:childTnLst>
                                </p:cTn>
                              </p:par>
                            </p:childTnLst>
                          </p:cTn>
                        </p:par>
                        <p:par>
                          <p:cTn id="56" fill="hold">
                            <p:stCondLst>
                              <p:cond delay="11500"/>
                            </p:stCondLst>
                            <p:childTnLst>
                              <p:par>
                                <p:cTn id="57" presetID="3" presetClass="entr" presetSubtype="10" fill="hold" grpId="0" nodeType="afterEffect">
                                  <p:stCondLst>
                                    <p:cond delay="0"/>
                                  </p:stCondLst>
                                  <p:childTnLst>
                                    <p:set>
                                      <p:cBhvr>
                                        <p:cTn id="58" dur="1" fill="hold">
                                          <p:stCondLst>
                                            <p:cond delay="0"/>
                                          </p:stCondLst>
                                        </p:cTn>
                                        <p:tgtEl>
                                          <p:spTgt spid="38">
                                            <p:txEl>
                                              <p:pRg st="8" end="8"/>
                                            </p:txEl>
                                          </p:spTgt>
                                        </p:tgtEl>
                                        <p:attrNameLst>
                                          <p:attrName>style.visibility</p:attrName>
                                        </p:attrNameLst>
                                      </p:cBhvr>
                                      <p:to>
                                        <p:strVal val="visible"/>
                                      </p:to>
                                    </p:set>
                                    <p:animEffect transition="in" filter="blinds(horizontal)">
                                      <p:cBhvr>
                                        <p:cTn id="59" dur="500"/>
                                        <p:tgtEl>
                                          <p:spTgt spid="38">
                                            <p:txEl>
                                              <p:pRg st="8" end="8"/>
                                            </p:txEl>
                                          </p:spTgt>
                                        </p:tgtEl>
                                      </p:cBhvr>
                                    </p:animEffect>
                                  </p:childTnLst>
                                </p:cTn>
                              </p:par>
                            </p:childTnLst>
                          </p:cTn>
                        </p:par>
                        <p:par>
                          <p:cTn id="60" fill="hold">
                            <p:stCondLst>
                              <p:cond delay="12000"/>
                            </p:stCondLst>
                            <p:childTnLst>
                              <p:par>
                                <p:cTn id="61" presetID="3" presetClass="entr" presetSubtype="10" fill="hold" grpId="0" nodeType="afterEffect">
                                  <p:stCondLst>
                                    <p:cond delay="0"/>
                                  </p:stCondLst>
                                  <p:childTnLst>
                                    <p:set>
                                      <p:cBhvr>
                                        <p:cTn id="62" dur="1" fill="hold">
                                          <p:stCondLst>
                                            <p:cond delay="0"/>
                                          </p:stCondLst>
                                        </p:cTn>
                                        <p:tgtEl>
                                          <p:spTgt spid="38">
                                            <p:txEl>
                                              <p:pRg st="9" end="9"/>
                                            </p:txEl>
                                          </p:spTgt>
                                        </p:tgtEl>
                                        <p:attrNameLst>
                                          <p:attrName>style.visibility</p:attrName>
                                        </p:attrNameLst>
                                      </p:cBhvr>
                                      <p:to>
                                        <p:strVal val="visible"/>
                                      </p:to>
                                    </p:set>
                                    <p:animEffect transition="in" filter="blinds(horizontal)">
                                      <p:cBhvr>
                                        <p:cTn id="63" dur="500"/>
                                        <p:tgtEl>
                                          <p:spTgt spid="38">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blinds(horizontal)">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blinds(horizontal)">
                                      <p:cBhvr>
                                        <p:cTn id="73" dur="500"/>
                                        <p:tgtEl>
                                          <p:spTgt spid="66"/>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5"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checkerboard(down)">
                                      <p:cBhvr>
                                        <p:cTn id="7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P spid="51"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que 95"/>
          <p:cNvSpPr/>
          <p:nvPr/>
        </p:nvSpPr>
        <p:spPr>
          <a:xfrm>
            <a:off x="3098800" y="1596043"/>
            <a:ext cx="8926950" cy="5268273"/>
          </a:xfrm>
          <a:prstGeom prst="plaque">
            <a:avLst>
              <a:gd name="adj" fmla="val 8368"/>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Slide Number Placeholder 3"/>
          <p:cNvSpPr>
            <a:spLocks noGrp="1"/>
          </p:cNvSpPr>
          <p:nvPr>
            <p:ph type="sldNum" sz="quarter" idx="10"/>
          </p:nvPr>
        </p:nvSpPr>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18</a:t>
            </a:fld>
            <a:endParaRPr lang="en-US" dirty="0">
              <a:solidFill>
                <a:srgbClr val="000000"/>
              </a:solidFill>
            </a:endParaRPr>
          </a:p>
        </p:txBody>
      </p:sp>
      <p:sp>
        <p:nvSpPr>
          <p:cNvPr id="5" name="Content Placeholder 4"/>
          <p:cNvSpPr>
            <a:spLocks noGrp="1"/>
          </p:cNvSpPr>
          <p:nvPr>
            <p:ph idx="4294967295"/>
          </p:nvPr>
        </p:nvSpPr>
        <p:spPr>
          <a:xfrm>
            <a:off x="3108960" y="2012636"/>
            <a:ext cx="9132916" cy="3965575"/>
          </a:xfrm>
          <a:prstGeom prst="rect">
            <a:avLst/>
          </a:prstGeom>
        </p:spPr>
        <p:txBody>
          <a:bodyPr>
            <a:scene3d>
              <a:camera prst="orthographicFront"/>
              <a:lightRig rig="threePt" dir="t"/>
            </a:scene3d>
            <a:sp3d extrusionH="57150">
              <a:bevelT w="38100" h="38100"/>
            </a:sp3d>
          </a:bodyPr>
          <a:lstStyle/>
          <a:p>
            <a:pPr marL="457200" indent="-457200">
              <a:buFont typeface="+mj-lt"/>
              <a:buAutoNum type="arabicPeriod"/>
            </a:pPr>
            <a:r>
              <a:rPr lang="en-US" sz="2000" b="1" dirty="0" smtClean="0">
                <a:solidFill>
                  <a:srgbClr val="7030A0"/>
                </a:solidFill>
                <a:latin typeface="Arial Black" pitchFamily="34" charset="0"/>
              </a:rPr>
              <a:t>Become COLLABORATIVE SYSTEMS Orchestrators</a:t>
            </a:r>
            <a:r>
              <a:rPr lang="en-US" sz="2000" dirty="0" smtClean="0"/>
              <a:t/>
            </a:r>
            <a:br>
              <a:rPr lang="en-US" sz="2000" dirty="0" smtClean="0"/>
            </a:br>
            <a:r>
              <a:rPr lang="en-US" sz="2000" dirty="0" smtClean="0"/>
              <a:t>	 </a:t>
            </a:r>
            <a:r>
              <a:rPr lang="en-US" sz="2000" i="1" dirty="0" smtClean="0"/>
              <a:t>Symphony of Synergies  -- </a:t>
            </a:r>
            <a:r>
              <a:rPr lang="en-US" sz="2000" dirty="0" smtClean="0"/>
              <a:t>Not Just Alliance Professionals</a:t>
            </a:r>
            <a:endParaRPr lang="en-US" sz="2400" dirty="0" smtClean="0"/>
          </a:p>
          <a:p>
            <a:pPr marL="457200" indent="-457200">
              <a:buFont typeface="+mj-lt"/>
              <a:buAutoNum type="arabicPeriod"/>
            </a:pPr>
            <a:r>
              <a:rPr lang="en-US" sz="2000" b="1" dirty="0" smtClean="0">
                <a:solidFill>
                  <a:srgbClr val="7030A0"/>
                </a:solidFill>
                <a:latin typeface="Arial Black" pitchFamily="34" charset="0"/>
              </a:rPr>
              <a:t>T</a:t>
            </a:r>
            <a:r>
              <a:rPr lang="en-US" sz="1600" b="1" dirty="0" smtClean="0">
                <a:solidFill>
                  <a:srgbClr val="7030A0"/>
                </a:solidFill>
                <a:latin typeface="Arial Black" pitchFamily="34" charset="0"/>
              </a:rPr>
              <a:t>HINK,</a:t>
            </a:r>
            <a:r>
              <a:rPr lang="en-US" sz="2000" b="1" dirty="0" smtClean="0">
                <a:solidFill>
                  <a:srgbClr val="7030A0"/>
                </a:solidFill>
                <a:latin typeface="Arial Black" pitchFamily="34" charset="0"/>
              </a:rPr>
              <a:t> S</a:t>
            </a:r>
            <a:r>
              <a:rPr lang="en-US" sz="1800" b="1" dirty="0" smtClean="0">
                <a:solidFill>
                  <a:srgbClr val="7030A0"/>
                </a:solidFill>
                <a:latin typeface="Arial Black" pitchFamily="34" charset="0"/>
              </a:rPr>
              <a:t>PEAK &amp;</a:t>
            </a:r>
            <a:r>
              <a:rPr lang="en-US" sz="2000" b="1" dirty="0" smtClean="0">
                <a:solidFill>
                  <a:srgbClr val="7030A0"/>
                </a:solidFill>
                <a:latin typeface="Arial Black" pitchFamily="34" charset="0"/>
              </a:rPr>
              <a:t> D</a:t>
            </a:r>
            <a:r>
              <a:rPr lang="en-US" sz="1800" b="1" dirty="0" smtClean="0">
                <a:solidFill>
                  <a:srgbClr val="7030A0"/>
                </a:solidFill>
                <a:latin typeface="Arial Black" pitchFamily="34" charset="0"/>
              </a:rPr>
              <a:t>ESIGN</a:t>
            </a:r>
            <a:r>
              <a:rPr lang="en-US" sz="2000" b="1" dirty="0" smtClean="0">
                <a:solidFill>
                  <a:srgbClr val="7030A0"/>
                </a:solidFill>
                <a:latin typeface="Arial Black" pitchFamily="34" charset="0"/>
              </a:rPr>
              <a:t> Differently – </a:t>
            </a:r>
            <a:r>
              <a:rPr lang="en-US" sz="2000" b="1" i="1" dirty="0" smtClean="0">
                <a:solidFill>
                  <a:srgbClr val="7030A0"/>
                </a:solidFill>
                <a:latin typeface="Arial Black" pitchFamily="34" charset="0"/>
              </a:rPr>
              <a:t>S</a:t>
            </a:r>
            <a:r>
              <a:rPr lang="en-US" sz="2000" b="1" i="1" cap="small" dirty="0" smtClean="0">
                <a:solidFill>
                  <a:srgbClr val="7030A0"/>
                </a:solidFill>
                <a:latin typeface="Arial Black" pitchFamily="34" charset="0"/>
              </a:rPr>
              <a:t>hift</a:t>
            </a:r>
            <a:r>
              <a:rPr lang="en-US" sz="2000" b="1" cap="small" dirty="0" smtClean="0">
                <a:solidFill>
                  <a:srgbClr val="7030A0"/>
                </a:solidFill>
                <a:latin typeface="Arial Black" pitchFamily="34" charset="0"/>
              </a:rPr>
              <a:t> </a:t>
            </a:r>
            <a:r>
              <a:rPr lang="en-US" sz="1400" b="1" dirty="0" smtClean="0">
                <a:solidFill>
                  <a:srgbClr val="7030A0"/>
                </a:solidFill>
                <a:latin typeface="Arial Black" pitchFamily="34" charset="0"/>
              </a:rPr>
              <a:t>THE</a:t>
            </a:r>
            <a:r>
              <a:rPr lang="en-US" sz="2000" b="1" dirty="0" smtClean="0">
                <a:solidFill>
                  <a:srgbClr val="7030A0"/>
                </a:solidFill>
                <a:latin typeface="Arial Black" pitchFamily="34" charset="0"/>
              </a:rPr>
              <a:t> Architecture</a:t>
            </a:r>
            <a:r>
              <a:rPr lang="en-US" sz="2400" dirty="0" smtClean="0"/>
              <a:t/>
            </a:r>
            <a:br>
              <a:rPr lang="en-US" sz="2400" dirty="0" smtClean="0"/>
            </a:br>
            <a:r>
              <a:rPr lang="en-US" sz="2000" dirty="0" smtClean="0"/>
              <a:t>	Advocate, Champion, Demonstrate the Collaborative Imperative</a:t>
            </a:r>
            <a:endParaRPr lang="en-US" sz="2400" dirty="0" smtClean="0"/>
          </a:p>
          <a:p>
            <a:pPr marL="457200" indent="-457200">
              <a:buFont typeface="+mj-lt"/>
              <a:buAutoNum type="arabicPeriod"/>
            </a:pPr>
            <a:r>
              <a:rPr lang="en-US" sz="2000" b="1" dirty="0" smtClean="0">
                <a:solidFill>
                  <a:srgbClr val="7030A0"/>
                </a:solidFill>
                <a:latin typeface="Arial Black" pitchFamily="34" charset="0"/>
              </a:rPr>
              <a:t>Show L</a:t>
            </a:r>
            <a:r>
              <a:rPr lang="en-US" sz="1800" b="1" dirty="0" smtClean="0">
                <a:solidFill>
                  <a:srgbClr val="7030A0"/>
                </a:solidFill>
                <a:latin typeface="Arial Black" pitchFamily="34" charset="0"/>
              </a:rPr>
              <a:t>OWER RISK,</a:t>
            </a:r>
            <a:r>
              <a:rPr lang="en-US" sz="2000" b="1" dirty="0" smtClean="0">
                <a:solidFill>
                  <a:srgbClr val="7030A0"/>
                </a:solidFill>
                <a:latin typeface="Arial Black" pitchFamily="34" charset="0"/>
              </a:rPr>
              <a:t> H</a:t>
            </a:r>
            <a:r>
              <a:rPr lang="en-US" sz="1800" b="1" dirty="0" smtClean="0">
                <a:solidFill>
                  <a:srgbClr val="7030A0"/>
                </a:solidFill>
                <a:latin typeface="Arial Black" pitchFamily="34" charset="0"/>
              </a:rPr>
              <a:t>IGHER </a:t>
            </a:r>
            <a:r>
              <a:rPr lang="en-US" sz="2000" b="1" dirty="0" smtClean="0">
                <a:solidFill>
                  <a:srgbClr val="7030A0"/>
                </a:solidFill>
                <a:latin typeface="Arial Black" pitchFamily="34" charset="0"/>
              </a:rPr>
              <a:t>S</a:t>
            </a:r>
            <a:r>
              <a:rPr lang="en-US" sz="1800" b="1" dirty="0" smtClean="0">
                <a:solidFill>
                  <a:srgbClr val="7030A0"/>
                </a:solidFill>
                <a:latin typeface="Arial Black" pitchFamily="34" charset="0"/>
              </a:rPr>
              <a:t>UCCESS, </a:t>
            </a:r>
            <a:r>
              <a:rPr lang="en-US" sz="2000" b="1" dirty="0" smtClean="0">
                <a:solidFill>
                  <a:srgbClr val="7030A0"/>
                </a:solidFill>
                <a:latin typeface="Arial Black" pitchFamily="34" charset="0"/>
              </a:rPr>
              <a:t>G</a:t>
            </a:r>
            <a:r>
              <a:rPr lang="en-US" sz="1800" b="1" dirty="0" smtClean="0">
                <a:solidFill>
                  <a:srgbClr val="7030A0"/>
                </a:solidFill>
                <a:latin typeface="Arial Black" pitchFamily="34" charset="0"/>
              </a:rPr>
              <a:t>REATER</a:t>
            </a:r>
            <a:r>
              <a:rPr lang="en-US" sz="2000" b="1" dirty="0" smtClean="0">
                <a:solidFill>
                  <a:srgbClr val="7030A0"/>
                </a:solidFill>
                <a:latin typeface="Arial Black" pitchFamily="34" charset="0"/>
              </a:rPr>
              <a:t> P</a:t>
            </a:r>
            <a:r>
              <a:rPr lang="en-US" sz="1800" b="1" dirty="0" smtClean="0">
                <a:solidFill>
                  <a:srgbClr val="7030A0"/>
                </a:solidFill>
                <a:latin typeface="Arial Black" pitchFamily="34" charset="0"/>
              </a:rPr>
              <a:t>ROFIT</a:t>
            </a:r>
            <a:r>
              <a:rPr lang="en-US" sz="2000" b="1" dirty="0" smtClean="0">
                <a:solidFill>
                  <a:srgbClr val="7030A0"/>
                </a:solidFill>
                <a:latin typeface="Arial Black" pitchFamily="34" charset="0"/>
              </a:rPr>
              <a:t> </a:t>
            </a:r>
            <a:r>
              <a:rPr lang="en-US" sz="2400" b="1" dirty="0" smtClean="0"/>
              <a:t/>
            </a:r>
            <a:br>
              <a:rPr lang="en-US" sz="2400" b="1" dirty="0" smtClean="0"/>
            </a:br>
            <a:r>
              <a:rPr lang="en-US" sz="2000" dirty="0" smtClean="0"/>
              <a:t>	through Collaborative Strategies, Culture, Operational Best Practices</a:t>
            </a:r>
          </a:p>
          <a:p>
            <a:pPr marL="457200" indent="-457200">
              <a:buFont typeface="+mj-lt"/>
              <a:buAutoNum type="arabicPeriod"/>
            </a:pPr>
            <a:r>
              <a:rPr lang="en-US" sz="2000" b="1" dirty="0" smtClean="0">
                <a:solidFill>
                  <a:srgbClr val="7030A0"/>
                </a:solidFill>
                <a:latin typeface="Arial Black" pitchFamily="34" charset="0"/>
              </a:rPr>
              <a:t>Demonstrate VALUE &amp; COMPETITIVE ADVANTAGE</a:t>
            </a:r>
            <a:r>
              <a:rPr lang="en-US" sz="2000" dirty="0" smtClean="0">
                <a:solidFill>
                  <a:srgbClr val="7030A0"/>
                </a:solidFill>
                <a:latin typeface="Arial Black" pitchFamily="34" charset="0"/>
              </a:rPr>
              <a:t> </a:t>
            </a:r>
            <a:r>
              <a:rPr lang="en-US" sz="2400" dirty="0" smtClean="0"/>
              <a:t/>
            </a:r>
            <a:br>
              <a:rPr lang="en-US" sz="2400" dirty="0" smtClean="0"/>
            </a:br>
            <a:r>
              <a:rPr lang="en-US" sz="2000" dirty="0" smtClean="0"/>
              <a:t>	that is MEASURABLE that  becomes MONEY</a:t>
            </a:r>
            <a:endParaRPr lang="en-US" sz="2400" dirty="0" smtClean="0"/>
          </a:p>
          <a:p>
            <a:pPr marL="457200" indent="-457200">
              <a:buFont typeface="+mj-lt"/>
              <a:buAutoNum type="arabicPeriod"/>
            </a:pPr>
            <a:r>
              <a:rPr lang="en-US" sz="2000" b="1" dirty="0" smtClean="0">
                <a:solidFill>
                  <a:srgbClr val="7030A0"/>
                </a:solidFill>
                <a:latin typeface="Arial Black" pitchFamily="34" charset="0"/>
              </a:rPr>
              <a:t>Interact with POWER CENTERS in your Company</a:t>
            </a:r>
            <a:r>
              <a:rPr lang="en-US" sz="2400" b="1" dirty="0" smtClean="0"/>
              <a:t/>
            </a:r>
            <a:br>
              <a:rPr lang="en-US" sz="2400" b="1" dirty="0" smtClean="0"/>
            </a:br>
            <a:r>
              <a:rPr lang="en-US" sz="2000" dirty="0" smtClean="0"/>
              <a:t>	Understand Transactional, Deal Mentality - </a:t>
            </a:r>
            <a:r>
              <a:rPr lang="en-US" sz="2000" i="1" dirty="0" smtClean="0"/>
              <a:t>Shift &amp; Elevate </a:t>
            </a:r>
            <a:r>
              <a:rPr lang="en-US" sz="2000" dirty="0" smtClean="0"/>
              <a:t>Game of Business </a:t>
            </a:r>
            <a:endParaRPr lang="en-US" sz="2400" b="1" dirty="0" smtClean="0"/>
          </a:p>
          <a:p>
            <a:pPr marL="457200" indent="-457200">
              <a:buFont typeface="+mj-lt"/>
              <a:buAutoNum type="arabicPeriod"/>
            </a:pPr>
            <a:r>
              <a:rPr lang="en-US" sz="2000" b="1" dirty="0" smtClean="0">
                <a:solidFill>
                  <a:srgbClr val="7030A0"/>
                </a:solidFill>
                <a:latin typeface="Arial Black" pitchFamily="34" charset="0"/>
              </a:rPr>
              <a:t>EDUCATE, BUILD TRUST &amp; BUILD CAPABILITIES</a:t>
            </a:r>
            <a:r>
              <a:rPr lang="en-US" sz="2400" dirty="0" smtClean="0"/>
              <a:t/>
            </a:r>
            <a:br>
              <a:rPr lang="en-US" sz="2400" dirty="0" smtClean="0"/>
            </a:br>
            <a:r>
              <a:rPr lang="en-US" sz="2000" dirty="0" smtClean="0"/>
              <a:t>	in the New ARCHITECTURES – people must feel stronger as a result</a:t>
            </a:r>
            <a:endParaRPr lang="en-US" sz="2400" dirty="0" smtClean="0"/>
          </a:p>
          <a:p>
            <a:pPr marL="457200" indent="-457200">
              <a:buFont typeface="+mj-lt"/>
              <a:buAutoNum type="arabicPeriod"/>
            </a:pPr>
            <a:r>
              <a:rPr lang="en-US" sz="2000" b="1" dirty="0" smtClean="0">
                <a:solidFill>
                  <a:srgbClr val="7030A0"/>
                </a:solidFill>
                <a:latin typeface="Arial Black" pitchFamily="34" charset="0"/>
              </a:rPr>
              <a:t>SIMPLE </a:t>
            </a:r>
            <a:r>
              <a:rPr lang="en-US" sz="2000" b="1" i="1" dirty="0" smtClean="0">
                <a:solidFill>
                  <a:srgbClr val="7030A0"/>
                </a:solidFill>
                <a:latin typeface="Arial Black" pitchFamily="34" charset="0"/>
              </a:rPr>
              <a:t>MAPPS </a:t>
            </a:r>
            <a:r>
              <a:rPr lang="en-US" sz="2400" b="1" dirty="0" smtClean="0">
                <a:solidFill>
                  <a:srgbClr val="7030A0"/>
                </a:solidFill>
              </a:rPr>
              <a:t>– </a:t>
            </a:r>
            <a:r>
              <a:rPr lang="en-US" sz="2400" b="1" i="1" dirty="0" smtClean="0">
                <a:solidFill>
                  <a:srgbClr val="7030A0"/>
                </a:solidFill>
                <a:latin typeface="Arial Black" pitchFamily="34" charset="0"/>
              </a:rPr>
              <a:t>M</a:t>
            </a:r>
            <a:r>
              <a:rPr lang="en-US" sz="1800" b="1" i="1" dirty="0" smtClean="0">
                <a:solidFill>
                  <a:srgbClr val="7030A0"/>
                </a:solidFill>
              </a:rPr>
              <a:t>etrics,</a:t>
            </a:r>
            <a:r>
              <a:rPr lang="en-US" sz="2400" b="1" i="1" dirty="0" smtClean="0">
                <a:solidFill>
                  <a:srgbClr val="7030A0"/>
                </a:solidFill>
              </a:rPr>
              <a:t> </a:t>
            </a:r>
            <a:r>
              <a:rPr lang="en-US" sz="2400" b="1" i="1" dirty="0" smtClean="0">
                <a:solidFill>
                  <a:srgbClr val="7030A0"/>
                </a:solidFill>
                <a:latin typeface="Arial Black" pitchFamily="34" charset="0"/>
              </a:rPr>
              <a:t>A</a:t>
            </a:r>
            <a:r>
              <a:rPr lang="en-US" sz="1800" b="1" i="1" dirty="0" smtClean="0">
                <a:solidFill>
                  <a:srgbClr val="7030A0"/>
                </a:solidFill>
              </a:rPr>
              <a:t>rchitecture,</a:t>
            </a:r>
            <a:r>
              <a:rPr lang="en-US" sz="2400" b="1" i="1" dirty="0" smtClean="0">
                <a:solidFill>
                  <a:srgbClr val="7030A0"/>
                </a:solidFill>
              </a:rPr>
              <a:t> </a:t>
            </a:r>
            <a:r>
              <a:rPr lang="en-US" sz="2400" b="1" i="1" dirty="0" smtClean="0">
                <a:solidFill>
                  <a:srgbClr val="7030A0"/>
                </a:solidFill>
                <a:latin typeface="Arial Black" pitchFamily="34" charset="0"/>
              </a:rPr>
              <a:t>A</a:t>
            </a:r>
            <a:r>
              <a:rPr lang="en-US" sz="1800" b="1" i="1" dirty="0" smtClean="0">
                <a:solidFill>
                  <a:srgbClr val="7030A0"/>
                </a:solidFill>
              </a:rPr>
              <a:t>ctions,</a:t>
            </a:r>
            <a:r>
              <a:rPr lang="en-US" sz="2400" b="1" i="1" dirty="0" smtClean="0">
                <a:solidFill>
                  <a:srgbClr val="7030A0"/>
                </a:solidFill>
              </a:rPr>
              <a:t> </a:t>
            </a:r>
            <a:r>
              <a:rPr lang="en-US" sz="2400" b="1" i="1" dirty="0" smtClean="0">
                <a:solidFill>
                  <a:srgbClr val="7030A0"/>
                </a:solidFill>
                <a:latin typeface="Arial Black" pitchFamily="34" charset="0"/>
              </a:rPr>
              <a:t>P</a:t>
            </a:r>
            <a:r>
              <a:rPr lang="en-US" sz="1800" b="1" i="1" dirty="0" smtClean="0">
                <a:solidFill>
                  <a:srgbClr val="7030A0"/>
                </a:solidFill>
              </a:rPr>
              <a:t>ictures,</a:t>
            </a:r>
            <a:r>
              <a:rPr lang="en-US" sz="2400" b="1" i="1" dirty="0" smtClean="0">
                <a:solidFill>
                  <a:srgbClr val="7030A0"/>
                </a:solidFill>
              </a:rPr>
              <a:t> </a:t>
            </a:r>
            <a:r>
              <a:rPr lang="en-US" sz="2400" b="1" i="1" dirty="0" smtClean="0">
                <a:solidFill>
                  <a:srgbClr val="7030A0"/>
                </a:solidFill>
                <a:latin typeface="Arial Black" pitchFamily="34" charset="0"/>
              </a:rPr>
              <a:t>S</a:t>
            </a:r>
            <a:r>
              <a:rPr lang="en-US" sz="2000" b="1" i="1" dirty="0" smtClean="0">
                <a:solidFill>
                  <a:srgbClr val="7030A0"/>
                </a:solidFill>
              </a:rPr>
              <a:t>tories</a:t>
            </a:r>
            <a:r>
              <a:rPr lang="en-US" sz="2400" dirty="0" smtClean="0">
                <a:solidFill>
                  <a:srgbClr val="7030A0"/>
                </a:solidFill>
              </a:rPr>
              <a:t/>
            </a:r>
            <a:br>
              <a:rPr lang="en-US" sz="2400" dirty="0" smtClean="0">
                <a:solidFill>
                  <a:srgbClr val="7030A0"/>
                </a:solidFill>
              </a:rPr>
            </a:br>
            <a:r>
              <a:rPr lang="en-US" sz="2000" dirty="0" smtClean="0"/>
              <a:t>	Ask questions that draw people into new understandings</a:t>
            </a:r>
            <a:endParaRPr lang="en-US" sz="2400" dirty="0" smtClean="0"/>
          </a:p>
        </p:txBody>
      </p:sp>
      <p:sp>
        <p:nvSpPr>
          <p:cNvPr id="88" name="Title 3"/>
          <p:cNvSpPr txBox="1">
            <a:spLocks/>
          </p:cNvSpPr>
          <p:nvPr/>
        </p:nvSpPr>
        <p:spPr>
          <a:xfrm>
            <a:off x="1659989" y="65720"/>
            <a:ext cx="10228472"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Part 4 - Road </a:t>
            </a:r>
            <a:r>
              <a:rPr kumimoji="0" lang="en-US" sz="2800" b="1" i="0" u="none" strike="noStrike" kern="1200" cap="none" spc="0" normalizeH="0" baseline="0" noProof="0" dirty="0" smtClean="0">
                <a:ln>
                  <a:noFill/>
                </a:ln>
                <a:solidFill>
                  <a:srgbClr val="C00000"/>
                </a:solidFill>
                <a:effectLst/>
                <a:uLnTx/>
                <a:uFillTx/>
                <a:latin typeface="Engravers MT" pitchFamily="18" charset="0"/>
                <a:ea typeface="+mj-ea"/>
                <a:cs typeface="+mj-cs"/>
              </a:rPr>
              <a:t>to the</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C-Suite</a:t>
            </a:r>
            <a:endParaRPr kumimoji="0" lang="en-US" sz="3200" b="1" i="1" u="none" strike="noStrike" kern="1200" cap="none" spc="0" normalizeH="0" baseline="0" noProof="0" dirty="0">
              <a:ln>
                <a:noFill/>
              </a:ln>
              <a:solidFill>
                <a:srgbClr val="C00000"/>
              </a:solidFill>
              <a:effectLst/>
              <a:uLnTx/>
              <a:uFillTx/>
              <a:latin typeface="Engravers MT" pitchFamily="18" charset="0"/>
              <a:ea typeface="+mj-ea"/>
              <a:cs typeface="+mj-cs"/>
            </a:endParaRPr>
          </a:p>
        </p:txBody>
      </p:sp>
      <p:pic>
        <p:nvPicPr>
          <p:cNvPr id="89" name="Picture 2" descr="C:\GRAPHICS &amp; SOUNDS\CLIPART Indexed.JPG\Buildings\J0227661.JPG"/>
          <p:cNvPicPr>
            <a:picLocks noChangeAspect="1" noChangeArrowheads="1"/>
          </p:cNvPicPr>
          <p:nvPr/>
        </p:nvPicPr>
        <p:blipFill>
          <a:blip r:embed="rId3" cstate="print">
            <a:lum contrast="-20000"/>
          </a:blip>
          <a:srcRect r="26290"/>
          <a:stretch>
            <a:fillRect/>
          </a:stretch>
        </p:blipFill>
        <p:spPr bwMode="auto">
          <a:xfrm>
            <a:off x="187210" y="962188"/>
            <a:ext cx="2759190" cy="5540990"/>
          </a:xfrm>
          <a:prstGeom prst="rect">
            <a:avLst/>
          </a:prstGeom>
          <a:noFill/>
          <a:ln w="9525">
            <a:noFill/>
            <a:miter lim="800000"/>
            <a:headEnd/>
            <a:tailEnd/>
          </a:ln>
        </p:spPr>
      </p:pic>
      <p:sp>
        <p:nvSpPr>
          <p:cNvPr id="47106" name="AutoShape 2" descr="Image result for winding 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08" name="AutoShape 4" descr="Image result for winding 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11" name="Picture 7" descr="Image result for winding road"/>
          <p:cNvPicPr>
            <a:picLocks noChangeAspect="1" noChangeArrowheads="1"/>
          </p:cNvPicPr>
          <p:nvPr/>
        </p:nvPicPr>
        <p:blipFill>
          <a:blip r:embed="rId4" cstate="print"/>
          <a:srcRect/>
          <a:stretch>
            <a:fillRect/>
          </a:stretch>
        </p:blipFill>
        <p:spPr bwMode="auto">
          <a:xfrm>
            <a:off x="713920" y="4642339"/>
            <a:ext cx="1733861" cy="1733861"/>
          </a:xfrm>
          <a:prstGeom prst="rect">
            <a:avLst/>
          </a:prstGeom>
          <a:noFill/>
        </p:spPr>
      </p:pic>
      <p:sp>
        <p:nvSpPr>
          <p:cNvPr id="98" name="Right Arrow 97"/>
          <p:cNvSpPr/>
          <p:nvPr/>
        </p:nvSpPr>
        <p:spPr>
          <a:xfrm>
            <a:off x="1491174" y="433526"/>
            <a:ext cx="10700825" cy="1345397"/>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Alliance Professionals Must Master</a:t>
            </a:r>
            <a:endParaRPr lang="en-US" sz="3000" b="1" kern="0" dirty="0" smtClean="0">
              <a:solidFill>
                <a:srgbClr val="FFFF99"/>
              </a:solidFill>
            </a:endParaRPr>
          </a:p>
          <a:p>
            <a:pPr algn="ctr">
              <a:lnSpc>
                <a:spcPct val="80000"/>
              </a:lnSpc>
              <a:spcBef>
                <a:spcPct val="0"/>
              </a:spcBef>
              <a:defRPr/>
            </a:pPr>
            <a:r>
              <a:rPr lang="en-US" sz="4000" b="1" i="1" kern="0" dirty="0" smtClean="0">
                <a:solidFill>
                  <a:prstClr val="white"/>
                </a:solidFill>
              </a:rPr>
              <a:t>New Thinking, Language, &amp; Architecture</a:t>
            </a:r>
            <a:endParaRPr lang="en-US" sz="4000" b="1" i="1"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endParaRPr>
          </a:p>
        </p:txBody>
      </p:sp>
      <p:pic>
        <p:nvPicPr>
          <p:cNvPr id="11" name="Picture 10" descr="4 Alignments.png"/>
          <p:cNvPicPr>
            <a:picLocks noChangeAspect="1"/>
          </p:cNvPicPr>
          <p:nvPr/>
        </p:nvPicPr>
        <p:blipFill>
          <a:blip r:embed="rId5" cstate="print"/>
          <a:stretch>
            <a:fillRect/>
          </a:stretch>
        </p:blipFill>
        <p:spPr>
          <a:xfrm>
            <a:off x="16625" y="33250"/>
            <a:ext cx="1479665" cy="1554327"/>
          </a:xfrm>
          <a:prstGeom prst="rect">
            <a:avLst/>
          </a:prstGeom>
        </p:spPr>
      </p:pic>
      <p:sp>
        <p:nvSpPr>
          <p:cNvPr id="13" name="TextBox 12"/>
          <p:cNvSpPr txBox="1"/>
          <p:nvPr/>
        </p:nvSpPr>
        <p:spPr>
          <a:xfrm>
            <a:off x="5054165" y="1596049"/>
            <a:ext cx="6216638" cy="461665"/>
          </a:xfrm>
          <a:prstGeom prst="rect">
            <a:avLst/>
          </a:prstGeom>
          <a:noFill/>
        </p:spPr>
        <p:txBody>
          <a:bodyPr wrap="none" rtlCol="0">
            <a:spAutoFit/>
            <a:scene3d>
              <a:camera prst="orthographicFront"/>
              <a:lightRig rig="threePt" dir="t"/>
            </a:scene3d>
            <a:sp3d extrusionH="57150">
              <a:bevelT w="38100" h="38100"/>
            </a:sp3d>
          </a:bodyPr>
          <a:lstStyle/>
          <a:p>
            <a:r>
              <a:rPr lang="en-US" sz="2400" i="1" dirty="0" smtClean="0">
                <a:ln>
                  <a:solidFill>
                    <a:srgbClr val="FCF5C4"/>
                  </a:solidFill>
                </a:ln>
                <a:solidFill>
                  <a:srgbClr val="7030A0"/>
                </a:solidFill>
                <a:effectLst>
                  <a:glow rad="101600">
                    <a:srgbClr val="FCF5C4">
                      <a:alpha val="60000"/>
                    </a:srgbClr>
                  </a:glow>
                </a:effectLst>
                <a:latin typeface="Arial Black" pitchFamily="34" charset="0"/>
              </a:rPr>
              <a:t>GAME CHANGER</a:t>
            </a:r>
            <a:r>
              <a:rPr lang="en-US" sz="2400" dirty="0" smtClean="0">
                <a:ln>
                  <a:solidFill>
                    <a:srgbClr val="FCF5C4"/>
                  </a:solidFill>
                </a:ln>
                <a:solidFill>
                  <a:srgbClr val="7030A0"/>
                </a:solidFill>
                <a:effectLst>
                  <a:glow rad="101600">
                    <a:srgbClr val="FCF5C4">
                      <a:alpha val="60000"/>
                    </a:srgbClr>
                  </a:glow>
                </a:effectLst>
                <a:latin typeface="Arial Black" pitchFamily="34" charset="0"/>
              </a:rPr>
              <a:t> STRATEGY </a:t>
            </a:r>
            <a:r>
              <a:rPr lang="en-US" sz="2000" dirty="0" smtClean="0">
                <a:solidFill>
                  <a:srgbClr val="7030A0"/>
                </a:solidFill>
                <a:latin typeface="Arial Black" pitchFamily="34" charset="0"/>
              </a:rPr>
              <a:t>requires</a:t>
            </a:r>
            <a:endParaRPr lang="en-US" sz="2000" dirty="0">
              <a:solidFill>
                <a:srgbClr val="7030A0"/>
              </a:solidFill>
              <a:latin typeface="Arial Black" pitchFamily="34" charset="0"/>
            </a:endParaRPr>
          </a:p>
        </p:txBody>
      </p:sp>
    </p:spTree>
    <p:extLst>
      <p:ext uri="{BB962C8B-B14F-4D97-AF65-F5344CB8AC3E}">
        <p14:creationId xmlns="" xmlns:p14="http://schemas.microsoft.com/office/powerpoint/2010/main" val="240757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wipe(left)">
                                      <p:cBhvr>
                                        <p:cTn id="7" dur="2000"/>
                                        <p:tgtEl>
                                          <p:spTgt spid="98">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animEffect transition="in" filter="wipe(left)">
                                      <p:cBhvr>
                                        <p:cTn id="11" dur="2000"/>
                                        <p:tgtEl>
                                          <p:spTgt spid="98">
                                            <p:txEl>
                                              <p:pRg st="1" end="1"/>
                                            </p:txEl>
                                          </p:spTgt>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checkerboard(across)">
                                      <p:cBhvr>
                                        <p:cTn id="15" dur="2000"/>
                                        <p:tgtEl>
                                          <p:spTgt spid="9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linds(horizontal)">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blinds(horizontal)">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blinds(horizontal)">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blinds(horizontal)">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blinds(horizontal)">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blinds(horizontal)">
                                      <p:cBhvr>
                                        <p:cTn id="48" dur="500"/>
                                        <p:tgtEl>
                                          <p:spTgt spid="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blinds(horizontal)">
                                      <p:cBhvr>
                                        <p:cTn id="5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result for Fast train"/>
          <p:cNvPicPr>
            <a:picLocks noChangeAspect="1" noChangeArrowheads="1"/>
          </p:cNvPicPr>
          <p:nvPr/>
        </p:nvPicPr>
        <p:blipFill>
          <a:blip r:embed="rId3" cstate="print"/>
          <a:srcRect/>
          <a:stretch>
            <a:fillRect/>
          </a:stretch>
        </p:blipFill>
        <p:spPr bwMode="auto">
          <a:xfrm flipH="1">
            <a:off x="318051" y="1633673"/>
            <a:ext cx="6122504" cy="4787004"/>
          </a:xfrm>
          <a:prstGeom prst="rect">
            <a:avLst/>
          </a:prstGeom>
          <a:noFill/>
        </p:spPr>
      </p:pic>
      <p:pic>
        <p:nvPicPr>
          <p:cNvPr id="10" name="Picture 5"/>
          <p:cNvPicPr>
            <a:picLocks noChangeAspect="1" noChangeArrowheads="1"/>
          </p:cNvPicPr>
          <p:nvPr/>
        </p:nvPicPr>
        <p:blipFill>
          <a:blip r:embed="rId4" cstate="print"/>
          <a:srcRect/>
          <a:stretch>
            <a:fillRect/>
          </a:stretch>
        </p:blipFill>
        <p:spPr bwMode="auto">
          <a:xfrm>
            <a:off x="9962389" y="6008304"/>
            <a:ext cx="2178134" cy="844353"/>
          </a:xfrm>
          <a:prstGeom prst="rect">
            <a:avLst/>
          </a:prstGeom>
          <a:noFill/>
          <a:ln w="9525">
            <a:noFill/>
            <a:miter lim="800000"/>
            <a:headEnd/>
            <a:tailEnd/>
          </a:ln>
        </p:spPr>
      </p:pic>
      <p:sp>
        <p:nvSpPr>
          <p:cNvPr id="18" name="Plaque 17"/>
          <p:cNvSpPr/>
          <p:nvPr/>
        </p:nvSpPr>
        <p:spPr>
          <a:xfrm>
            <a:off x="6856864" y="1629295"/>
            <a:ext cx="5091953" cy="4854632"/>
          </a:xfrm>
          <a:prstGeom prst="plaque">
            <a:avLst>
              <a:gd name="adj" fmla="val 10577"/>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AutoShape 2" descr="Image result for winding 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Subtitle 10"/>
          <p:cNvSpPr>
            <a:spLocks noGrp="1"/>
          </p:cNvSpPr>
          <p:nvPr>
            <p:ph type="subTitle" idx="1"/>
          </p:nvPr>
        </p:nvSpPr>
        <p:spPr>
          <a:xfrm>
            <a:off x="7023381" y="3074276"/>
            <a:ext cx="4708478" cy="1655762"/>
          </a:xfrm>
        </p:spPr>
        <p:txBody>
          <a:bodyPr/>
          <a:lstStyle/>
          <a:p>
            <a:pPr>
              <a:lnSpc>
                <a:spcPct val="80000"/>
              </a:lnSpc>
            </a:pPr>
            <a:r>
              <a:rPr lang="en-US" dirty="0" smtClean="0"/>
              <a:t>What’s Important?</a:t>
            </a:r>
          </a:p>
          <a:p>
            <a:pPr>
              <a:lnSpc>
                <a:spcPct val="80000"/>
              </a:lnSpc>
            </a:pPr>
            <a:r>
              <a:rPr lang="en-US" dirty="0" smtClean="0"/>
              <a:t>What’s Missing?</a:t>
            </a:r>
          </a:p>
          <a:p>
            <a:pPr>
              <a:lnSpc>
                <a:spcPct val="80000"/>
              </a:lnSpc>
            </a:pPr>
            <a:r>
              <a:rPr lang="en-US" dirty="0" smtClean="0"/>
              <a:t>What Shifts in Thinking?</a:t>
            </a:r>
          </a:p>
          <a:p>
            <a:pPr>
              <a:lnSpc>
                <a:spcPct val="80000"/>
              </a:lnSpc>
            </a:pPr>
            <a:r>
              <a:rPr lang="en-US" dirty="0" smtClean="0"/>
              <a:t>What’s Possible?</a:t>
            </a:r>
          </a:p>
          <a:p>
            <a:pPr>
              <a:lnSpc>
                <a:spcPct val="80000"/>
              </a:lnSpc>
            </a:pPr>
            <a:r>
              <a:rPr lang="en-US" dirty="0" smtClean="0"/>
              <a:t>What Actions are Required?</a:t>
            </a:r>
          </a:p>
          <a:p>
            <a:pPr>
              <a:lnSpc>
                <a:spcPct val="80000"/>
              </a:lnSpc>
            </a:pPr>
            <a:r>
              <a:rPr lang="en-US" dirty="0" smtClean="0"/>
              <a:t>What Must be Done Differently?</a:t>
            </a:r>
          </a:p>
          <a:p>
            <a:pPr>
              <a:lnSpc>
                <a:spcPct val="80000"/>
              </a:lnSpc>
            </a:pPr>
            <a:r>
              <a:rPr lang="en-US" dirty="0" smtClean="0"/>
              <a:t>Counter-Points?</a:t>
            </a:r>
          </a:p>
          <a:p>
            <a:pPr>
              <a:lnSpc>
                <a:spcPct val="80000"/>
              </a:lnSpc>
            </a:pPr>
            <a:r>
              <a:rPr lang="en-US" dirty="0" smtClean="0"/>
              <a:t>Key Take-</a:t>
            </a:r>
            <a:r>
              <a:rPr lang="en-US" dirty="0" err="1" smtClean="0"/>
              <a:t>Aways</a:t>
            </a:r>
            <a:r>
              <a:rPr lang="en-US" dirty="0" smtClean="0"/>
              <a:t>?</a:t>
            </a:r>
            <a:endParaRPr lang="en-US" dirty="0"/>
          </a:p>
        </p:txBody>
      </p:sp>
      <p:sp>
        <p:nvSpPr>
          <p:cNvPr id="13" name="Title 12"/>
          <p:cNvSpPr>
            <a:spLocks noGrp="1"/>
          </p:cNvSpPr>
          <p:nvPr>
            <p:ph type="ctrTitle"/>
          </p:nvPr>
        </p:nvSpPr>
        <p:spPr>
          <a:xfrm>
            <a:off x="7342487" y="2368951"/>
            <a:ext cx="4107976" cy="708778"/>
          </a:xfrm>
        </p:spPr>
        <p:txBody>
          <a:bodyPr>
            <a:scene3d>
              <a:camera prst="orthographicFront"/>
              <a:lightRig rig="morning" dir="t"/>
            </a:scene3d>
            <a:sp3d extrusionH="57150" prstMaterial="dkEdge">
              <a:bevelT prst="angle"/>
              <a:bevelB/>
            </a:sp3d>
          </a:bodyPr>
          <a:lstStyle/>
          <a:p>
            <a:pPr>
              <a:lnSpc>
                <a:spcPct val="80000"/>
              </a:lnSpc>
            </a:pPr>
            <a:r>
              <a:rPr lang="en-US" sz="5400" i="1" dirty="0" smtClean="0">
                <a:solidFill>
                  <a:srgbClr val="9A0000"/>
                </a:solidFill>
                <a:effectLst>
                  <a:outerShdw blurRad="38100" dist="38100" dir="2700000" algn="tl">
                    <a:srgbClr val="000000">
                      <a:alpha val="43137"/>
                    </a:srgbClr>
                  </a:outerShdw>
                </a:effectLst>
                <a:latin typeface="Georgia" pitchFamily="18" charset="0"/>
              </a:rPr>
              <a:t>Open Discussion</a:t>
            </a:r>
            <a:endParaRPr lang="en-US" sz="5400" i="1" dirty="0">
              <a:solidFill>
                <a:srgbClr val="9A0000"/>
              </a:solidFill>
              <a:effectLst>
                <a:outerShdw blurRad="38100" dist="38100" dir="2700000" algn="tl">
                  <a:srgbClr val="000000">
                    <a:alpha val="43137"/>
                  </a:srgbClr>
                </a:outerShdw>
              </a:effectLst>
              <a:latin typeface="Georgia" pitchFamily="18" charset="0"/>
            </a:endParaRPr>
          </a:p>
        </p:txBody>
      </p:sp>
      <p:sp>
        <p:nvSpPr>
          <p:cNvPr id="15" name="Subtitle 2"/>
          <p:cNvSpPr txBox="1">
            <a:spLocks/>
          </p:cNvSpPr>
          <p:nvPr/>
        </p:nvSpPr>
        <p:spPr>
          <a:xfrm>
            <a:off x="802217" y="2459559"/>
            <a:ext cx="5240741" cy="3561108"/>
          </a:xfrm>
          <a:prstGeom prst="rect">
            <a:avLst/>
          </a:prstGeom>
        </p:spPr>
        <p:txBody>
          <a:bodyPr spcFirstLastPara="1" numCol="1">
            <a:prstTxWarp prst="textButton">
              <a:avLst>
                <a:gd name="adj" fmla="val 10641045"/>
              </a:avLst>
            </a:prstTxWarp>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smtClean="0">
                <a:ln>
                  <a:noFill/>
                </a:ln>
                <a:solidFill>
                  <a:srgbClr val="FFFF00"/>
                </a:solidFill>
                <a:effectLst/>
                <a:uLnTx/>
                <a:uFillTx/>
                <a:latin typeface="Engravers MT" pitchFamily="18" charset="0"/>
                <a:ea typeface="+mn-ea"/>
                <a:cs typeface="+mn-cs"/>
              </a:rPr>
              <a:t>  </a:t>
            </a: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T</a:t>
            </a:r>
            <a:r>
              <a:rPr kumimoji="0" lang="en-US" sz="60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he</a:t>
            </a: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 R</a:t>
            </a:r>
            <a:r>
              <a:rPr kumimoji="0" lang="en-US" sz="60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oad</a:t>
            </a: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 </a:t>
            </a:r>
            <a:b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b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 </a:t>
            </a:r>
            <a:r>
              <a:rPr kumimoji="0" lang="en-US" sz="48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to the  </a:t>
            </a: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
            </a:r>
            <a:b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b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 </a:t>
            </a:r>
            <a:r>
              <a:rPr kumimoji="0" lang="en-US" sz="88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C</a:t>
            </a:r>
            <a:r>
              <a:rPr kumimoji="0" lang="en-US" sz="7200" b="1" i="0" u="none" strike="noStrike" kern="1200" cap="none" spc="0" normalizeH="0" baseline="0" noProof="0" dirty="0"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a:t>
            </a:r>
            <a:r>
              <a:rPr kumimoji="0" lang="en-US" sz="8000" b="1" i="0" u="none" strike="noStrike" kern="1200" cap="none" spc="0" normalizeH="0" baseline="0" noProof="0" dirty="0" err="1"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S</a:t>
            </a:r>
            <a:r>
              <a:rPr kumimoji="0" lang="en-US" sz="6600" b="1" i="0" u="none" strike="noStrike" kern="1200" cap="none" spc="0" normalizeH="0" baseline="0" noProof="0" dirty="0" err="1" smtClean="0">
                <a:ln>
                  <a:noFill/>
                </a:ln>
                <a:solidFill>
                  <a:srgbClr val="FFFF00"/>
                </a:solidFill>
                <a:effectLst>
                  <a:glow rad="139700">
                    <a:schemeClr val="accent2">
                      <a:satMod val="175000"/>
                      <a:alpha val="40000"/>
                    </a:schemeClr>
                  </a:glow>
                </a:effectLst>
                <a:uLnTx/>
                <a:uFillTx/>
                <a:latin typeface="Engravers MT" pitchFamily="18" charset="0"/>
                <a:ea typeface="+mn-ea"/>
                <a:cs typeface="+mn-cs"/>
              </a:rPr>
              <a:t>uiTe</a:t>
            </a:r>
            <a:endParaRPr kumimoji="0" lang="en-US" sz="7200" b="1" i="0" u="none" strike="noStrike" kern="1200" cap="none" spc="0" normalizeH="0" baseline="0" noProof="0" dirty="0">
              <a:ln>
                <a:noFill/>
              </a:ln>
              <a:solidFill>
                <a:srgbClr val="FFFF00"/>
              </a:solidFill>
              <a:effectLst>
                <a:glow rad="139700">
                  <a:schemeClr val="accent2">
                    <a:satMod val="175000"/>
                    <a:alpha val="40000"/>
                  </a:schemeClr>
                </a:glow>
              </a:effectLst>
              <a:uLnTx/>
              <a:uFillTx/>
              <a:latin typeface="Engravers MT" pitchFamily="18" charset="0"/>
              <a:ea typeface="+mn-ea"/>
              <a:cs typeface="+mn-cs"/>
            </a:endParaRPr>
          </a:p>
        </p:txBody>
      </p:sp>
      <p:sp>
        <p:nvSpPr>
          <p:cNvPr id="9" name="TextBox 8"/>
          <p:cNvSpPr txBox="1"/>
          <p:nvPr/>
        </p:nvSpPr>
        <p:spPr>
          <a:xfrm>
            <a:off x="2490582" y="6471119"/>
            <a:ext cx="2969724" cy="369332"/>
          </a:xfrm>
          <a:prstGeom prst="rect">
            <a:avLst/>
          </a:prstGeom>
          <a:noFill/>
        </p:spPr>
        <p:txBody>
          <a:bodyPr wrap="none" rtlCol="0">
            <a:spAutoFit/>
          </a:bodyPr>
          <a:lstStyle/>
          <a:p>
            <a:r>
              <a:rPr lang="en-US" dirty="0" smtClean="0"/>
              <a:t>RobertLynch@WarrenCo.com</a:t>
            </a:r>
            <a:endParaRPr lang="en-US" dirty="0"/>
          </a:p>
        </p:txBody>
      </p:sp>
      <p:sp>
        <p:nvSpPr>
          <p:cNvPr id="12" name="Slide Number Placeholder 3"/>
          <p:cNvSpPr>
            <a:spLocks noGrp="1"/>
          </p:cNvSpPr>
          <p:nvPr>
            <p:ph type="sldNum" sz="quarter" idx="10"/>
          </p:nvPr>
        </p:nvSpPr>
        <p:spPr>
          <a:xfrm>
            <a:off x="10148044" y="6409768"/>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19</a:t>
            </a:fld>
            <a:endParaRPr lang="en-US"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30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1000"/>
                                        <p:tgtEl>
                                          <p:spTgt spid="16"/>
                                        </p:tgtEl>
                                      </p:cBhvr>
                                    </p:animEffect>
                                  </p:childTnLst>
                                </p:cTn>
                              </p:par>
                            </p:childTnLst>
                          </p:cTn>
                        </p:par>
                        <p:par>
                          <p:cTn id="11" fill="hold">
                            <p:stCondLst>
                              <p:cond delay="3000"/>
                            </p:stCondLst>
                            <p:childTnLst>
                              <p:par>
                                <p:cTn id="12" presetID="3" presetClass="entr" presetSubtype="1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par>
                          <p:cTn id="18" fill="hold">
                            <p:stCondLst>
                              <p:cond delay="3500"/>
                            </p:stCondLst>
                            <p:childTnLst>
                              <p:par>
                                <p:cTn id="19" presetID="3" presetClass="entr" presetSubtype="10"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blinds(horizontal)">
                                      <p:cBhvr>
                                        <p:cTn id="21" dur="500"/>
                                        <p:tgtEl>
                                          <p:spTgt spid="11">
                                            <p:txEl>
                                              <p:pRg st="0" end="0"/>
                                            </p:txEl>
                                          </p:spTgt>
                                        </p:tgtEl>
                                      </p:cBhvr>
                                    </p:animEffect>
                                  </p:childTnLst>
                                </p:cTn>
                              </p:par>
                            </p:childTnLst>
                          </p:cTn>
                        </p:par>
                        <p:par>
                          <p:cTn id="22" fill="hold">
                            <p:stCondLst>
                              <p:cond delay="4000"/>
                            </p:stCondLst>
                            <p:childTnLst>
                              <p:par>
                                <p:cTn id="23" presetID="3" presetClass="entr" presetSubtype="10" fill="hold" grpId="0" nodeType="after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blinds(horizontal)">
                                      <p:cBhvr>
                                        <p:cTn id="25" dur="500"/>
                                        <p:tgtEl>
                                          <p:spTgt spid="11">
                                            <p:txEl>
                                              <p:pRg st="1" end="1"/>
                                            </p:txEl>
                                          </p:spTgt>
                                        </p:tgtEl>
                                      </p:cBhvr>
                                    </p:animEffect>
                                  </p:childTnLst>
                                </p:cTn>
                              </p:par>
                            </p:childTnLst>
                          </p:cTn>
                        </p:par>
                        <p:par>
                          <p:cTn id="26" fill="hold">
                            <p:stCondLst>
                              <p:cond delay="4500"/>
                            </p:stCondLst>
                            <p:childTnLst>
                              <p:par>
                                <p:cTn id="27" presetID="3" presetClass="entr" presetSubtype="10" fill="hold" grpId="0" nodeType="after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blinds(horizontal)">
                                      <p:cBhvr>
                                        <p:cTn id="29" dur="500"/>
                                        <p:tgtEl>
                                          <p:spTgt spid="11">
                                            <p:txEl>
                                              <p:pRg st="2" end="2"/>
                                            </p:txEl>
                                          </p:spTgt>
                                        </p:tgtEl>
                                      </p:cBhvr>
                                    </p:animEffect>
                                  </p:childTnLst>
                                </p:cTn>
                              </p:par>
                            </p:childTnLst>
                          </p:cTn>
                        </p:par>
                        <p:par>
                          <p:cTn id="30" fill="hold">
                            <p:stCondLst>
                              <p:cond delay="5000"/>
                            </p:stCondLst>
                            <p:childTnLst>
                              <p:par>
                                <p:cTn id="31" presetID="3" presetClass="entr" presetSubtype="10" fill="hold" grpId="0" nodeType="after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blinds(horizontal)">
                                      <p:cBhvr>
                                        <p:cTn id="33" dur="500"/>
                                        <p:tgtEl>
                                          <p:spTgt spid="11">
                                            <p:txEl>
                                              <p:pRg st="3" end="3"/>
                                            </p:txEl>
                                          </p:spTgt>
                                        </p:tgtEl>
                                      </p:cBhvr>
                                    </p:animEffect>
                                  </p:childTnLst>
                                </p:cTn>
                              </p:par>
                            </p:childTnLst>
                          </p:cTn>
                        </p:par>
                        <p:par>
                          <p:cTn id="34" fill="hold">
                            <p:stCondLst>
                              <p:cond delay="5500"/>
                            </p:stCondLst>
                            <p:childTnLst>
                              <p:par>
                                <p:cTn id="35" presetID="3" presetClass="entr" presetSubtype="10" fill="hold" grpId="0" nodeType="after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blinds(horizontal)">
                                      <p:cBhvr>
                                        <p:cTn id="37" dur="500"/>
                                        <p:tgtEl>
                                          <p:spTgt spid="11">
                                            <p:txEl>
                                              <p:pRg st="4" end="4"/>
                                            </p:txEl>
                                          </p:spTgt>
                                        </p:tgtEl>
                                      </p:cBhvr>
                                    </p:animEffect>
                                  </p:childTnLst>
                                </p:cTn>
                              </p:par>
                            </p:childTnLst>
                          </p:cTn>
                        </p:par>
                        <p:par>
                          <p:cTn id="38" fill="hold">
                            <p:stCondLst>
                              <p:cond delay="6000"/>
                            </p:stCondLst>
                            <p:childTnLst>
                              <p:par>
                                <p:cTn id="39" presetID="3" presetClass="entr" presetSubtype="10" fill="hold" grpId="0" nodeType="after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blinds(horizontal)">
                                      <p:cBhvr>
                                        <p:cTn id="41" dur="500"/>
                                        <p:tgtEl>
                                          <p:spTgt spid="11">
                                            <p:txEl>
                                              <p:pRg st="5" end="5"/>
                                            </p:txEl>
                                          </p:spTgt>
                                        </p:tgtEl>
                                      </p:cBhvr>
                                    </p:animEffect>
                                  </p:childTnLst>
                                </p:cTn>
                              </p:par>
                            </p:childTnLst>
                          </p:cTn>
                        </p:par>
                        <p:par>
                          <p:cTn id="42" fill="hold">
                            <p:stCondLst>
                              <p:cond delay="6500"/>
                            </p:stCondLst>
                            <p:childTnLst>
                              <p:par>
                                <p:cTn id="43" presetID="3" presetClass="entr" presetSubtype="10" fill="hold" grpId="0" nodeType="after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animEffect transition="in" filter="blinds(horizontal)">
                                      <p:cBhvr>
                                        <p:cTn id="45" dur="500"/>
                                        <p:tgtEl>
                                          <p:spTgt spid="11">
                                            <p:txEl>
                                              <p:pRg st="6" end="6"/>
                                            </p:txEl>
                                          </p:spTgt>
                                        </p:tgtEl>
                                      </p:cBhvr>
                                    </p:animEffect>
                                  </p:childTnLst>
                                </p:cTn>
                              </p:par>
                            </p:childTnLst>
                          </p:cTn>
                        </p:par>
                        <p:par>
                          <p:cTn id="46" fill="hold">
                            <p:stCondLst>
                              <p:cond delay="7000"/>
                            </p:stCondLst>
                            <p:childTnLst>
                              <p:par>
                                <p:cTn id="47" presetID="3" presetClass="entr" presetSubtype="10" fill="hold" grpId="0" nodeType="after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Effect transition="in" filter="blinds(horizontal)">
                                      <p:cBhvr>
                                        <p:cTn id="4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uiExpand="1" build="p"/>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0" y="2646363"/>
            <a:ext cx="5157788" cy="3684587"/>
          </a:xfrm>
          <a:prstGeom prst="rect">
            <a:avLst/>
          </a:prstGeom>
        </p:spPr>
        <p:txBody>
          <a:bodyPr/>
          <a:lstStyle/>
          <a:p>
            <a:r>
              <a:rPr lang="en-US" dirty="0" smtClean="0">
                <a:solidFill>
                  <a:schemeClr val="bg1"/>
                </a:solidFill>
              </a:rPr>
              <a:t>The 5 Mistakes that </a:t>
            </a:r>
            <a:br>
              <a:rPr lang="en-US" dirty="0" smtClean="0">
                <a:solidFill>
                  <a:schemeClr val="bg1"/>
                </a:solidFill>
              </a:rPr>
            </a:br>
            <a:r>
              <a:rPr lang="en-US" dirty="0" smtClean="0">
                <a:solidFill>
                  <a:schemeClr val="bg1"/>
                </a:solidFill>
              </a:rPr>
              <a:t>Cause Self Imprisonment</a:t>
            </a:r>
          </a:p>
          <a:p>
            <a:r>
              <a:rPr lang="en-US" dirty="0" smtClean="0">
                <a:solidFill>
                  <a:schemeClr val="bg1"/>
                </a:solidFill>
              </a:rPr>
              <a:t>Shape Shifting </a:t>
            </a:r>
          </a:p>
          <a:p>
            <a:endParaRPr lang="en-US" dirty="0">
              <a:solidFill>
                <a:schemeClr val="bg1"/>
              </a:solidFill>
            </a:endParaRPr>
          </a:p>
        </p:txBody>
      </p:sp>
      <p:grpSp>
        <p:nvGrpSpPr>
          <p:cNvPr id="13" name="Group 12"/>
          <p:cNvGrpSpPr/>
          <p:nvPr/>
        </p:nvGrpSpPr>
        <p:grpSpPr>
          <a:xfrm>
            <a:off x="134187" y="1578929"/>
            <a:ext cx="11974688" cy="4950721"/>
            <a:chOff x="217312" y="1578929"/>
            <a:chExt cx="11736389" cy="4950721"/>
          </a:xfrm>
        </p:grpSpPr>
        <p:pic>
          <p:nvPicPr>
            <p:cNvPr id="23554" name="Picture 2" descr="Image result for self imprisonment"/>
            <p:cNvPicPr>
              <a:picLocks noChangeAspect="1" noChangeArrowheads="1"/>
            </p:cNvPicPr>
            <p:nvPr/>
          </p:nvPicPr>
          <p:blipFill>
            <a:blip r:embed="rId3" cstate="print"/>
            <a:srcRect r="21562"/>
            <a:stretch>
              <a:fillRect/>
            </a:stretch>
          </p:blipFill>
          <p:spPr bwMode="auto">
            <a:xfrm flipH="1">
              <a:off x="217312" y="1585557"/>
              <a:ext cx="8314635" cy="4941550"/>
            </a:xfrm>
            <a:prstGeom prst="rect">
              <a:avLst/>
            </a:prstGeom>
            <a:noFill/>
          </p:spPr>
        </p:pic>
        <p:pic>
          <p:nvPicPr>
            <p:cNvPr id="23555" name="Picture 3"/>
            <p:cNvPicPr>
              <a:picLocks noChangeAspect="1" noChangeArrowheads="1"/>
            </p:cNvPicPr>
            <p:nvPr/>
          </p:nvPicPr>
          <p:blipFill>
            <a:blip r:embed="rId4" cstate="print"/>
            <a:srcRect/>
            <a:stretch>
              <a:fillRect/>
            </a:stretch>
          </p:blipFill>
          <p:spPr bwMode="auto">
            <a:xfrm flipH="1">
              <a:off x="8379232" y="1578929"/>
              <a:ext cx="3574469" cy="4950721"/>
            </a:xfrm>
            <a:prstGeom prst="rect">
              <a:avLst/>
            </a:prstGeom>
            <a:gradFill flip="none" rotWithShape="1">
              <a:gsLst>
                <a:gs pos="22000">
                  <a:schemeClr val="tx1">
                    <a:lumMod val="50000"/>
                    <a:lumOff val="50000"/>
                    <a:alpha val="79000"/>
                  </a:schemeClr>
                </a:gs>
                <a:gs pos="100000">
                  <a:schemeClr val="tx1"/>
                </a:gs>
              </a:gsLst>
              <a:lin ang="0" scaled="1"/>
              <a:tileRect/>
            </a:gradFill>
            <a:ln w="9525">
              <a:noFill/>
              <a:miter lim="800000"/>
              <a:headEnd/>
              <a:tailEnd/>
            </a:ln>
          </p:spPr>
        </p:pic>
      </p:grpSp>
      <p:sp>
        <p:nvSpPr>
          <p:cNvPr id="10" name="Slide Number Placeholder 3"/>
          <p:cNvSpPr>
            <a:spLocks noGrp="1"/>
          </p:cNvSpPr>
          <p:nvPr>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2</a:t>
            </a:fld>
            <a:endParaRPr lang="en-US" dirty="0">
              <a:solidFill>
                <a:srgbClr val="000000"/>
              </a:solidFill>
            </a:endParaRPr>
          </a:p>
        </p:txBody>
      </p:sp>
      <p:sp>
        <p:nvSpPr>
          <p:cNvPr id="3" name="Text Placeholder 2"/>
          <p:cNvSpPr>
            <a:spLocks noGrp="1"/>
          </p:cNvSpPr>
          <p:nvPr>
            <p:ph type="body" idx="4294967295"/>
          </p:nvPr>
        </p:nvSpPr>
        <p:spPr>
          <a:xfrm>
            <a:off x="3314700" y="1667904"/>
            <a:ext cx="8661171" cy="823912"/>
          </a:xfrm>
          <a:prstGeom prst="rect">
            <a:avLst/>
          </a:prstGeom>
        </p:spPr>
        <p:txBody>
          <a:bodyPr/>
          <a:lstStyle/>
          <a:p>
            <a:pPr>
              <a:buNone/>
            </a:pPr>
            <a:r>
              <a:rPr lang="en-US" sz="3200" dirty="0" smtClean="0">
                <a:solidFill>
                  <a:schemeClr val="bg1"/>
                </a:solidFill>
              </a:rPr>
              <a:t>Part 1 – Why We Are Stuck</a:t>
            </a:r>
          </a:p>
          <a:p>
            <a:pPr lvl="3">
              <a:buClr>
                <a:schemeClr val="bg1"/>
              </a:buClr>
            </a:pPr>
            <a:r>
              <a:rPr lang="en-US" sz="2000" b="1" dirty="0" err="1" smtClean="0">
                <a:solidFill>
                  <a:schemeClr val="bg1"/>
                </a:solidFill>
              </a:rPr>
              <a:t>Mis</a:t>
            </a:r>
            <a:r>
              <a:rPr lang="en-US" sz="2000" b="1" dirty="0" smtClean="0">
                <a:solidFill>
                  <a:schemeClr val="bg1"/>
                </a:solidFill>
              </a:rPr>
              <a:t> Alignments Require Shift in Strategy</a:t>
            </a:r>
          </a:p>
          <a:p>
            <a:pPr>
              <a:buClr>
                <a:schemeClr val="bg1"/>
              </a:buClr>
              <a:buNone/>
            </a:pPr>
            <a:r>
              <a:rPr lang="en-US" sz="3200" dirty="0" smtClean="0">
                <a:solidFill>
                  <a:schemeClr val="bg1"/>
                </a:solidFill>
              </a:rPr>
              <a:t>Part 2 – </a:t>
            </a:r>
            <a:r>
              <a:rPr lang="en-US" sz="3200" i="1" cap="small" dirty="0" smtClean="0">
                <a:solidFill>
                  <a:schemeClr val="bg1"/>
                </a:solidFill>
              </a:rPr>
              <a:t>Game Changing Strategy </a:t>
            </a:r>
          </a:p>
          <a:p>
            <a:pPr lvl="3">
              <a:buClr>
                <a:schemeClr val="bg1"/>
              </a:buClr>
            </a:pPr>
            <a:r>
              <a:rPr lang="en-US" sz="2000" b="1" dirty="0" smtClean="0">
                <a:solidFill>
                  <a:schemeClr val="bg1"/>
                </a:solidFill>
              </a:rPr>
              <a:t>Leading the Collaborative Shift -- Alliances are too Narrow</a:t>
            </a:r>
          </a:p>
          <a:p>
            <a:pPr>
              <a:buClr>
                <a:schemeClr val="bg1"/>
              </a:buClr>
              <a:buNone/>
            </a:pPr>
            <a:r>
              <a:rPr lang="en-US" sz="3200" dirty="0" smtClean="0">
                <a:solidFill>
                  <a:schemeClr val="bg1"/>
                </a:solidFill>
              </a:rPr>
              <a:t>Part 3 – </a:t>
            </a:r>
            <a:r>
              <a:rPr lang="en-US" sz="3200" i="1" cap="small" dirty="0" smtClean="0">
                <a:solidFill>
                  <a:schemeClr val="bg1"/>
                </a:solidFill>
              </a:rPr>
              <a:t>Shape Shifting Strategy</a:t>
            </a:r>
          </a:p>
          <a:p>
            <a:pPr lvl="3">
              <a:buClr>
                <a:schemeClr val="bg1"/>
              </a:buClr>
            </a:pPr>
            <a:r>
              <a:rPr lang="en-US" b="1" dirty="0" smtClean="0">
                <a:solidFill>
                  <a:schemeClr val="bg1"/>
                </a:solidFill>
              </a:rPr>
              <a:t>New Thinking , Architecture  &amp; Mind </a:t>
            </a:r>
            <a:r>
              <a:rPr lang="en-US" b="1" i="1" dirty="0" smtClean="0">
                <a:solidFill>
                  <a:srgbClr val="FFFF00"/>
                </a:solidFill>
                <a:latin typeface="Arial Black" pitchFamily="34" charset="0"/>
              </a:rPr>
              <a:t>MAAPS</a:t>
            </a:r>
            <a:r>
              <a:rPr lang="en-US" b="1" i="1" dirty="0" smtClean="0">
                <a:solidFill>
                  <a:schemeClr val="bg1"/>
                </a:solidFill>
              </a:rPr>
              <a:t> </a:t>
            </a:r>
            <a:r>
              <a:rPr lang="en-US" b="1" dirty="0" smtClean="0">
                <a:solidFill>
                  <a:schemeClr val="bg1"/>
                </a:solidFill>
              </a:rPr>
              <a:t> </a:t>
            </a:r>
            <a:br>
              <a:rPr lang="en-US" b="1" dirty="0" smtClean="0">
                <a:solidFill>
                  <a:schemeClr val="bg1"/>
                </a:solidFill>
              </a:rPr>
            </a:br>
            <a:r>
              <a:rPr lang="en-US" b="1" dirty="0" smtClean="0">
                <a:solidFill>
                  <a:schemeClr val="bg1"/>
                </a:solidFill>
              </a:rPr>
              <a:t>			</a:t>
            </a:r>
            <a:r>
              <a:rPr lang="en-US" b="1" i="1" dirty="0" smtClean="0">
                <a:solidFill>
                  <a:schemeClr val="bg1"/>
                </a:solidFill>
              </a:rPr>
              <a:t>- </a:t>
            </a:r>
            <a:r>
              <a:rPr lang="en-US" b="1" i="1" dirty="0" smtClean="0">
                <a:solidFill>
                  <a:srgbClr val="FFFF00"/>
                </a:solidFill>
                <a:latin typeface="Arial Black" pitchFamily="34" charset="0"/>
              </a:rPr>
              <a:t>M</a:t>
            </a:r>
            <a:r>
              <a:rPr lang="en-US" b="1" i="1" dirty="0" smtClean="0">
                <a:solidFill>
                  <a:schemeClr val="bg1"/>
                </a:solidFill>
              </a:rPr>
              <a:t>etrics, </a:t>
            </a:r>
            <a:r>
              <a:rPr lang="en-US" b="1" i="1" dirty="0" smtClean="0">
                <a:solidFill>
                  <a:srgbClr val="FFFF00"/>
                </a:solidFill>
                <a:latin typeface="Arial Black" pitchFamily="34" charset="0"/>
              </a:rPr>
              <a:t>A</a:t>
            </a:r>
            <a:r>
              <a:rPr lang="en-US" b="1" i="1" dirty="0" smtClean="0">
                <a:solidFill>
                  <a:schemeClr val="bg1"/>
                </a:solidFill>
              </a:rPr>
              <a:t>rchitecture, </a:t>
            </a:r>
            <a:r>
              <a:rPr lang="en-US" b="1" i="1" dirty="0" smtClean="0">
                <a:solidFill>
                  <a:srgbClr val="FFFF00"/>
                </a:solidFill>
                <a:latin typeface="Arial Black" pitchFamily="34" charset="0"/>
              </a:rPr>
              <a:t>A</a:t>
            </a:r>
            <a:r>
              <a:rPr lang="en-US" b="1" i="1" dirty="0" smtClean="0">
                <a:solidFill>
                  <a:schemeClr val="bg1"/>
                </a:solidFill>
              </a:rPr>
              <a:t>ctions, </a:t>
            </a:r>
            <a:r>
              <a:rPr lang="en-US" b="1" i="1" dirty="0" smtClean="0">
                <a:solidFill>
                  <a:srgbClr val="FFFF00"/>
                </a:solidFill>
                <a:latin typeface="Arial Black" pitchFamily="34" charset="0"/>
              </a:rPr>
              <a:t>P</a:t>
            </a:r>
            <a:r>
              <a:rPr lang="en-US" b="1" i="1" dirty="0" smtClean="0">
                <a:solidFill>
                  <a:schemeClr val="bg1"/>
                </a:solidFill>
              </a:rPr>
              <a:t>ictures, </a:t>
            </a:r>
            <a:r>
              <a:rPr lang="en-US" b="1" i="1" dirty="0" smtClean="0">
                <a:solidFill>
                  <a:srgbClr val="FFFF00"/>
                </a:solidFill>
                <a:latin typeface="Arial Black" pitchFamily="34" charset="0"/>
              </a:rPr>
              <a:t>S</a:t>
            </a:r>
            <a:r>
              <a:rPr lang="en-US" b="1" i="1" dirty="0" smtClean="0">
                <a:solidFill>
                  <a:schemeClr val="bg1"/>
                </a:solidFill>
              </a:rPr>
              <a:t>tories </a:t>
            </a:r>
          </a:p>
          <a:p>
            <a:pPr>
              <a:buClr>
                <a:schemeClr val="bg1"/>
              </a:buClr>
              <a:buNone/>
            </a:pPr>
            <a:r>
              <a:rPr lang="en-US" sz="3200" dirty="0" smtClean="0">
                <a:solidFill>
                  <a:schemeClr val="bg1"/>
                </a:solidFill>
              </a:rPr>
              <a:t>Part 4 -- Road to the C-Suite</a:t>
            </a:r>
          </a:p>
          <a:p>
            <a:pPr lvl="3">
              <a:buClr>
                <a:schemeClr val="bg1"/>
              </a:buClr>
            </a:pPr>
            <a:r>
              <a:rPr lang="en-US" sz="2000" dirty="0" smtClean="0">
                <a:solidFill>
                  <a:schemeClr val="bg1"/>
                </a:solidFill>
              </a:rPr>
              <a:t>What We Must Do </a:t>
            </a:r>
          </a:p>
          <a:p>
            <a:pPr marL="233363" lvl="1" indent="-66675">
              <a:buClr>
                <a:schemeClr val="bg1"/>
              </a:buClr>
              <a:buNone/>
            </a:pPr>
            <a:r>
              <a:rPr lang="en-US" sz="2800" i="1" dirty="0" smtClean="0">
                <a:solidFill>
                  <a:schemeClr val="bg1"/>
                </a:solidFill>
              </a:rPr>
              <a:t>Alliance Professionals are Positioned for Great Careers</a:t>
            </a:r>
            <a:br>
              <a:rPr lang="en-US" sz="2800" i="1" dirty="0" smtClean="0">
                <a:solidFill>
                  <a:schemeClr val="bg1"/>
                </a:solidFill>
              </a:rPr>
            </a:br>
            <a:r>
              <a:rPr lang="en-US" sz="2800" i="1" dirty="0" smtClean="0">
                <a:solidFill>
                  <a:schemeClr val="bg1"/>
                </a:solidFill>
              </a:rPr>
              <a:t>               if……...We </a:t>
            </a:r>
            <a:r>
              <a:rPr lang="en-US" sz="2600" b="1" i="1" cap="small" dirty="0" smtClean="0">
                <a:solidFill>
                  <a:srgbClr val="FFFF00"/>
                </a:solidFill>
                <a:latin typeface="Arial Black" pitchFamily="34" charset="0"/>
              </a:rPr>
              <a:t>Change</a:t>
            </a:r>
            <a:r>
              <a:rPr lang="en-US" sz="2800" b="1" i="1" dirty="0" smtClean="0">
                <a:solidFill>
                  <a:srgbClr val="FFFF00"/>
                </a:solidFill>
                <a:latin typeface="Arial Black" pitchFamily="34" charset="0"/>
              </a:rPr>
              <a:t> </a:t>
            </a:r>
            <a:r>
              <a:rPr lang="en-US" sz="2000" i="1" dirty="0" smtClean="0">
                <a:solidFill>
                  <a:srgbClr val="FFFF00"/>
                </a:solidFill>
              </a:rPr>
              <a:t>the </a:t>
            </a:r>
            <a:r>
              <a:rPr lang="en-US" sz="2600" b="1" i="1" dirty="0" smtClean="0">
                <a:solidFill>
                  <a:srgbClr val="FFFF00"/>
                </a:solidFill>
                <a:latin typeface="Arial Black" pitchFamily="34" charset="0"/>
              </a:rPr>
              <a:t>Game  </a:t>
            </a:r>
            <a:r>
              <a:rPr lang="en-US" sz="2000" i="1" dirty="0" smtClean="0">
                <a:solidFill>
                  <a:srgbClr val="FFFF00"/>
                </a:solidFill>
              </a:rPr>
              <a:t>&amp;  the</a:t>
            </a:r>
            <a:r>
              <a:rPr lang="en-US" sz="2800" i="1" dirty="0" smtClean="0">
                <a:solidFill>
                  <a:srgbClr val="FFFF00"/>
                </a:solidFill>
              </a:rPr>
              <a:t> </a:t>
            </a:r>
            <a:r>
              <a:rPr lang="en-US" sz="2600" b="1" i="1" dirty="0" smtClean="0">
                <a:solidFill>
                  <a:srgbClr val="FFFF00"/>
                </a:solidFill>
                <a:latin typeface="Arial Black" pitchFamily="34" charset="0"/>
              </a:rPr>
              <a:t>Thinking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884" y="1032876"/>
            <a:ext cx="8666925" cy="627261"/>
          </a:xfrm>
        </p:spPr>
        <p:txBody>
          <a:bodyPr/>
          <a:lstStyle/>
          <a:p>
            <a:pPr algn="ctr"/>
            <a:r>
              <a:rPr lang="en-US" sz="4200" b="1" dirty="0" smtClean="0"/>
              <a:t>Implementing  Game  Changing  </a:t>
            </a:r>
            <a:r>
              <a:rPr lang="en-US" sz="4200" b="1" i="1" dirty="0" smtClean="0"/>
              <a:t>Shifts</a:t>
            </a:r>
            <a:endParaRPr lang="en-US" sz="4200" dirty="0"/>
          </a:p>
        </p:txBody>
      </p:sp>
      <p:sp>
        <p:nvSpPr>
          <p:cNvPr id="6" name="Title 3"/>
          <p:cNvSpPr txBox="1">
            <a:spLocks/>
          </p:cNvSpPr>
          <p:nvPr/>
        </p:nvSpPr>
        <p:spPr>
          <a:xfrm>
            <a:off x="258418" y="150128"/>
            <a:ext cx="11548083"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L</a:t>
            </a:r>
            <a:r>
              <a:rPr kumimoji="0" lang="en-US" sz="2800" b="1" i="0" u="none" strike="noStrike" kern="1200" cap="none" spc="0" normalizeH="0" baseline="0" noProof="0" dirty="0" smtClean="0">
                <a:ln>
                  <a:noFill/>
                </a:ln>
                <a:solidFill>
                  <a:srgbClr val="C00000"/>
                </a:solidFill>
                <a:effectLst/>
                <a:uLnTx/>
                <a:uFillTx/>
                <a:latin typeface="Engravers MT" pitchFamily="18" charset="0"/>
                <a:ea typeface="+mj-ea"/>
                <a:cs typeface="+mj-cs"/>
              </a:rPr>
              <a:t>eadership</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a:t>
            </a:r>
            <a:r>
              <a:rPr kumimoji="0" lang="en-US" sz="2800" b="1" i="0" u="none" strike="noStrike" kern="1200" cap="none" spc="0" normalizeH="0" baseline="0" noProof="0" dirty="0" smtClean="0">
                <a:ln>
                  <a:noFill/>
                </a:ln>
                <a:solidFill>
                  <a:srgbClr val="C00000"/>
                </a:solidFill>
                <a:effectLst/>
                <a:uLnTx/>
                <a:uFillTx/>
                <a:latin typeface="Engravers MT" pitchFamily="18" charset="0"/>
                <a:ea typeface="+mj-ea"/>
                <a:cs typeface="+mj-cs"/>
              </a:rPr>
              <a:t>Requires</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N</a:t>
            </a:r>
            <a:r>
              <a:rPr kumimoji="0" lang="en-US" sz="2800" b="1" i="0" u="none" strike="noStrike" kern="1200" cap="none" spc="0" normalizeH="0" baseline="0" noProof="0" dirty="0" smtClean="0">
                <a:ln>
                  <a:noFill/>
                </a:ln>
                <a:solidFill>
                  <a:srgbClr val="C00000"/>
                </a:solidFill>
                <a:effectLst/>
                <a:uLnTx/>
                <a:uFillTx/>
                <a:latin typeface="Engravers MT" pitchFamily="18" charset="0"/>
                <a:ea typeface="+mj-ea"/>
                <a:cs typeface="+mj-cs"/>
              </a:rPr>
              <a:t>ew</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a:t>
            </a:r>
            <a:r>
              <a:rPr kumimoji="0" lang="en-US" sz="3200" b="1" i="0" u="none" strike="noStrike" kern="1200" cap="none" spc="0" normalizeH="0" noProof="0" dirty="0" smtClean="0">
                <a:ln>
                  <a:noFill/>
                </a:ln>
                <a:solidFill>
                  <a:srgbClr val="C00000"/>
                </a:solidFill>
                <a:effectLst/>
                <a:uLnTx/>
                <a:uFillTx/>
                <a:latin typeface="Engravers MT" pitchFamily="18" charset="0"/>
                <a:ea typeface="+mj-ea"/>
                <a:cs typeface="+mj-cs"/>
              </a:rPr>
              <a:t>t</a:t>
            </a:r>
            <a:r>
              <a:rPr kumimoji="0" lang="en-US" sz="2800" b="1" i="0" u="none" strike="noStrike" kern="1200" cap="none" spc="0" normalizeH="0" noProof="0" dirty="0" smtClean="0">
                <a:ln>
                  <a:noFill/>
                </a:ln>
                <a:solidFill>
                  <a:srgbClr val="C00000"/>
                </a:solidFill>
                <a:effectLst/>
                <a:uLnTx/>
                <a:uFillTx/>
                <a:latin typeface="Engravers MT" pitchFamily="18" charset="0"/>
                <a:ea typeface="+mj-ea"/>
                <a:cs typeface="+mj-cs"/>
              </a:rPr>
              <a:t>hinking</a:t>
            </a:r>
            <a:endParaRPr kumimoji="0" lang="en-US" sz="3200" b="1" i="1" u="none" strike="noStrike" kern="1200" cap="none" spc="0" normalizeH="0" baseline="0" noProof="0" dirty="0">
              <a:ln>
                <a:noFill/>
              </a:ln>
              <a:solidFill>
                <a:srgbClr val="C00000"/>
              </a:solidFill>
              <a:effectLst/>
              <a:uLnTx/>
              <a:uFillTx/>
              <a:latin typeface="Engravers MT" pitchFamily="18" charset="0"/>
              <a:ea typeface="+mj-ea"/>
              <a:cs typeface="+mj-cs"/>
            </a:endParaRPr>
          </a:p>
        </p:txBody>
      </p:sp>
      <p:pic>
        <p:nvPicPr>
          <p:cNvPr id="7" name="Picture 6" descr="3 Faces of Capitalism.JPG"/>
          <p:cNvPicPr>
            <a:picLocks noChangeAspect="1"/>
          </p:cNvPicPr>
          <p:nvPr/>
        </p:nvPicPr>
        <p:blipFill>
          <a:blip r:embed="rId3" cstate="print">
            <a:lum bright="20000" contrast="20000"/>
          </a:blip>
          <a:stretch>
            <a:fillRect/>
          </a:stretch>
        </p:blipFill>
        <p:spPr>
          <a:xfrm>
            <a:off x="5623933" y="5068869"/>
            <a:ext cx="1660074" cy="1444476"/>
          </a:xfrm>
          <a:prstGeom prst="rect">
            <a:avLst/>
          </a:prstGeom>
        </p:spPr>
      </p:pic>
      <p:pic>
        <p:nvPicPr>
          <p:cNvPr id="9" name="Picture 8" descr="Champion.JPG"/>
          <p:cNvPicPr>
            <a:picLocks noChangeAspect="1"/>
          </p:cNvPicPr>
          <p:nvPr/>
        </p:nvPicPr>
        <p:blipFill>
          <a:blip r:embed="rId4" cstate="print">
            <a:lum bright="10000" contrast="10000"/>
          </a:blip>
          <a:srcRect t="18219"/>
          <a:stretch>
            <a:fillRect/>
          </a:stretch>
        </p:blipFill>
        <p:spPr>
          <a:xfrm>
            <a:off x="3873091" y="5068869"/>
            <a:ext cx="1502183" cy="1458543"/>
          </a:xfrm>
          <a:prstGeom prst="rect">
            <a:avLst/>
          </a:prstGeom>
        </p:spPr>
      </p:pic>
      <p:pic>
        <p:nvPicPr>
          <p:cNvPr id="10" name="Picture 9" descr="Collaborative Innovation Circle.PNG"/>
          <p:cNvPicPr>
            <a:picLocks noChangeAspect="1"/>
          </p:cNvPicPr>
          <p:nvPr/>
        </p:nvPicPr>
        <p:blipFill>
          <a:blip r:embed="rId5" cstate="print"/>
          <a:stretch>
            <a:fillRect/>
          </a:stretch>
        </p:blipFill>
        <p:spPr>
          <a:xfrm>
            <a:off x="6680700" y="3330666"/>
            <a:ext cx="1458534" cy="1423957"/>
          </a:xfrm>
          <a:prstGeom prst="rect">
            <a:avLst/>
          </a:prstGeom>
        </p:spPr>
      </p:pic>
      <p:pic>
        <p:nvPicPr>
          <p:cNvPr id="11" name="Picture 10" descr="Collaborative Law.PNG"/>
          <p:cNvPicPr>
            <a:picLocks noChangeAspect="1"/>
          </p:cNvPicPr>
          <p:nvPr/>
        </p:nvPicPr>
        <p:blipFill>
          <a:blip r:embed="rId6" cstate="print"/>
          <a:stretch>
            <a:fillRect/>
          </a:stretch>
        </p:blipFill>
        <p:spPr>
          <a:xfrm>
            <a:off x="1967242" y="3466375"/>
            <a:ext cx="1416075" cy="1198217"/>
          </a:xfrm>
          <a:prstGeom prst="rect">
            <a:avLst/>
          </a:prstGeom>
        </p:spPr>
      </p:pic>
      <p:pic>
        <p:nvPicPr>
          <p:cNvPr id="12" name="Picture 11" descr="Driving Strategic Innovation.JPG"/>
          <p:cNvPicPr>
            <a:picLocks noChangeAspect="1"/>
          </p:cNvPicPr>
          <p:nvPr/>
        </p:nvPicPr>
        <p:blipFill>
          <a:blip r:embed="rId7" cstate="print"/>
          <a:stretch>
            <a:fillRect/>
          </a:stretch>
        </p:blipFill>
        <p:spPr>
          <a:xfrm>
            <a:off x="609971" y="3275981"/>
            <a:ext cx="1149329" cy="1521102"/>
          </a:xfrm>
          <a:prstGeom prst="rect">
            <a:avLst/>
          </a:prstGeom>
        </p:spPr>
      </p:pic>
      <p:pic>
        <p:nvPicPr>
          <p:cNvPr id="14" name="Picture 13" descr="Economics of Trust.JPG"/>
          <p:cNvPicPr>
            <a:picLocks noChangeAspect="1"/>
          </p:cNvPicPr>
          <p:nvPr/>
        </p:nvPicPr>
        <p:blipFill>
          <a:blip r:embed="rId8" cstate="print"/>
          <a:srcRect b="24140"/>
          <a:stretch>
            <a:fillRect/>
          </a:stretch>
        </p:blipFill>
        <p:spPr>
          <a:xfrm>
            <a:off x="9948512" y="1903085"/>
            <a:ext cx="1439449" cy="1304143"/>
          </a:xfrm>
          <a:prstGeom prst="rect">
            <a:avLst/>
          </a:prstGeom>
        </p:spPr>
      </p:pic>
      <p:pic>
        <p:nvPicPr>
          <p:cNvPr id="16" name="Picture 15" descr="Strategic Execution.JPG"/>
          <p:cNvPicPr>
            <a:picLocks noChangeAspect="1"/>
          </p:cNvPicPr>
          <p:nvPr/>
        </p:nvPicPr>
        <p:blipFill>
          <a:blip r:embed="rId9" cstate="print"/>
          <a:srcRect b="11774"/>
          <a:stretch>
            <a:fillRect/>
          </a:stretch>
        </p:blipFill>
        <p:spPr>
          <a:xfrm>
            <a:off x="3520919" y="3269988"/>
            <a:ext cx="1282484" cy="1590990"/>
          </a:xfrm>
          <a:prstGeom prst="rect">
            <a:avLst/>
          </a:prstGeom>
        </p:spPr>
      </p:pic>
      <p:pic>
        <p:nvPicPr>
          <p:cNvPr id="18" name="Picture 17" descr="Leadership as a System.PNG"/>
          <p:cNvPicPr>
            <a:picLocks noChangeAspect="1"/>
          </p:cNvPicPr>
          <p:nvPr/>
        </p:nvPicPr>
        <p:blipFill>
          <a:blip r:embed="rId10" cstate="print"/>
          <a:srcRect b="9300"/>
          <a:stretch>
            <a:fillRect/>
          </a:stretch>
        </p:blipFill>
        <p:spPr>
          <a:xfrm>
            <a:off x="2273077" y="1804489"/>
            <a:ext cx="1417406" cy="1421020"/>
          </a:xfrm>
          <a:prstGeom prst="rect">
            <a:avLst/>
          </a:prstGeom>
        </p:spPr>
      </p:pic>
      <p:pic>
        <p:nvPicPr>
          <p:cNvPr id="19" name="Picture 18" descr="Strategic Alliances.JPG"/>
          <p:cNvPicPr>
            <a:picLocks noChangeAspect="1"/>
          </p:cNvPicPr>
          <p:nvPr/>
        </p:nvPicPr>
        <p:blipFill>
          <a:blip r:embed="rId11" cstate="print"/>
          <a:stretch>
            <a:fillRect/>
          </a:stretch>
        </p:blipFill>
        <p:spPr>
          <a:xfrm>
            <a:off x="10005964" y="3390314"/>
            <a:ext cx="1359838" cy="1463040"/>
          </a:xfrm>
          <a:prstGeom prst="rect">
            <a:avLst/>
          </a:prstGeom>
        </p:spPr>
      </p:pic>
      <p:pic>
        <p:nvPicPr>
          <p:cNvPr id="20" name="Picture 19" descr="TRANSALIGNMENT Negotiations.PNG"/>
          <p:cNvPicPr>
            <a:picLocks noChangeAspect="1"/>
          </p:cNvPicPr>
          <p:nvPr/>
        </p:nvPicPr>
        <p:blipFill>
          <a:blip r:embed="rId12" cstate="print"/>
          <a:srcRect l="11548" r="10095"/>
          <a:stretch>
            <a:fillRect/>
          </a:stretch>
        </p:blipFill>
        <p:spPr>
          <a:xfrm>
            <a:off x="7532666" y="5068869"/>
            <a:ext cx="1228298" cy="1475093"/>
          </a:xfrm>
          <a:prstGeom prst="rect">
            <a:avLst/>
          </a:prstGeom>
        </p:spPr>
      </p:pic>
      <p:pic>
        <p:nvPicPr>
          <p:cNvPr id="21" name="Picture 20" descr="Trusted to Lead.PNG"/>
          <p:cNvPicPr>
            <a:picLocks noChangeAspect="1"/>
          </p:cNvPicPr>
          <p:nvPr/>
        </p:nvPicPr>
        <p:blipFill>
          <a:blip r:embed="rId13" cstate="print"/>
          <a:stretch>
            <a:fillRect/>
          </a:stretch>
        </p:blipFill>
        <p:spPr>
          <a:xfrm>
            <a:off x="7871507" y="1875730"/>
            <a:ext cx="1367484" cy="1359839"/>
          </a:xfrm>
          <a:prstGeom prst="rect">
            <a:avLst/>
          </a:prstGeom>
        </p:spPr>
      </p:pic>
      <p:pic>
        <p:nvPicPr>
          <p:cNvPr id="22" name="Picture 21" descr="Value Max.PNG"/>
          <p:cNvPicPr>
            <a:picLocks noChangeAspect="1"/>
          </p:cNvPicPr>
          <p:nvPr/>
        </p:nvPicPr>
        <p:blipFill>
          <a:blip r:embed="rId14" cstate="print"/>
          <a:stretch>
            <a:fillRect/>
          </a:stretch>
        </p:blipFill>
        <p:spPr>
          <a:xfrm>
            <a:off x="8204799" y="3386558"/>
            <a:ext cx="1499875" cy="1442258"/>
          </a:xfrm>
          <a:prstGeom prst="rect">
            <a:avLst/>
          </a:prstGeom>
        </p:spPr>
      </p:pic>
      <p:pic>
        <p:nvPicPr>
          <p:cNvPr id="24" name="Picture 23" descr="Value Proposition.JPG"/>
          <p:cNvPicPr>
            <a:picLocks noChangeAspect="1"/>
          </p:cNvPicPr>
          <p:nvPr/>
        </p:nvPicPr>
        <p:blipFill>
          <a:blip r:embed="rId15" cstate="print"/>
          <a:stretch>
            <a:fillRect/>
          </a:stretch>
        </p:blipFill>
        <p:spPr>
          <a:xfrm>
            <a:off x="2352764" y="5068869"/>
            <a:ext cx="1271667" cy="1464996"/>
          </a:xfrm>
          <a:prstGeom prst="rect">
            <a:avLst/>
          </a:prstGeom>
        </p:spPr>
      </p:pic>
      <p:pic>
        <p:nvPicPr>
          <p:cNvPr id="49155" name="Picture 3"/>
          <p:cNvPicPr>
            <a:picLocks noChangeAspect="1" noChangeArrowheads="1"/>
          </p:cNvPicPr>
          <p:nvPr/>
        </p:nvPicPr>
        <p:blipFill>
          <a:blip r:embed="rId16" cstate="print"/>
          <a:srcRect/>
          <a:stretch>
            <a:fillRect/>
          </a:stretch>
        </p:blipFill>
        <p:spPr bwMode="auto">
          <a:xfrm>
            <a:off x="3945802" y="1854575"/>
            <a:ext cx="1563514" cy="1360581"/>
          </a:xfrm>
          <a:prstGeom prst="rect">
            <a:avLst/>
          </a:prstGeom>
          <a:noFill/>
          <a:ln w="9525">
            <a:noFill/>
            <a:miter lim="800000"/>
            <a:headEnd/>
            <a:tailEnd/>
          </a:ln>
        </p:spPr>
      </p:pic>
      <p:pic>
        <p:nvPicPr>
          <p:cNvPr id="26" name="Picture 25" descr="Building a Team  You Can Trust.JPG"/>
          <p:cNvPicPr>
            <a:picLocks noChangeAspect="1"/>
          </p:cNvPicPr>
          <p:nvPr/>
        </p:nvPicPr>
        <p:blipFill>
          <a:blip r:embed="rId17" cstate="print"/>
          <a:stretch>
            <a:fillRect/>
          </a:stretch>
        </p:blipFill>
        <p:spPr>
          <a:xfrm>
            <a:off x="6020276" y="1851766"/>
            <a:ext cx="1363921" cy="1302133"/>
          </a:xfrm>
          <a:prstGeom prst="rect">
            <a:avLst/>
          </a:prstGeom>
        </p:spPr>
      </p:pic>
      <p:pic>
        <p:nvPicPr>
          <p:cNvPr id="27" name="Picture 26" descr="Collaboration Metrics.JPG"/>
          <p:cNvPicPr>
            <a:picLocks noChangeAspect="1"/>
          </p:cNvPicPr>
          <p:nvPr/>
        </p:nvPicPr>
        <p:blipFill>
          <a:blip r:embed="rId18" cstate="print"/>
          <a:stretch>
            <a:fillRect/>
          </a:stretch>
        </p:blipFill>
        <p:spPr>
          <a:xfrm>
            <a:off x="632203" y="1761846"/>
            <a:ext cx="1306205" cy="1432471"/>
          </a:xfrm>
          <a:prstGeom prst="rect">
            <a:avLst/>
          </a:prstGeom>
        </p:spPr>
      </p:pic>
      <p:sp>
        <p:nvSpPr>
          <p:cNvPr id="55" name="Slide Number Placeholder 3"/>
          <p:cNvSpPr>
            <a:spLocks noGrp="1"/>
          </p:cNvSpPr>
          <p:nvPr>
            <p:ph type="sldNum" sz="quarter" idx="10"/>
          </p:nvPr>
        </p:nvSpPr>
        <p:spPr>
          <a:xfrm>
            <a:off x="10972800" y="655320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20</a:t>
            </a:fld>
            <a:endParaRPr lang="en-US" dirty="0">
              <a:solidFill>
                <a:srgbClr val="000000"/>
              </a:solidFill>
            </a:endParaRPr>
          </a:p>
        </p:txBody>
      </p:sp>
      <p:grpSp>
        <p:nvGrpSpPr>
          <p:cNvPr id="59" name="Group 58"/>
          <p:cNvGrpSpPr/>
          <p:nvPr/>
        </p:nvGrpSpPr>
        <p:grpSpPr>
          <a:xfrm>
            <a:off x="9097102" y="5134065"/>
            <a:ext cx="2335240" cy="1278505"/>
            <a:chOff x="9237782" y="5291935"/>
            <a:chExt cx="2335240" cy="1278505"/>
          </a:xfrm>
        </p:grpSpPr>
        <p:sp>
          <p:nvSpPr>
            <p:cNvPr id="52" name="Rectangle 51"/>
            <p:cNvSpPr/>
            <p:nvPr/>
          </p:nvSpPr>
          <p:spPr>
            <a:xfrm>
              <a:off x="9237782" y="5291935"/>
              <a:ext cx="2335240" cy="1278505"/>
            </a:xfrm>
            <a:prstGeom prst="rect">
              <a:avLst/>
            </a:prstGeom>
            <a:solidFill>
              <a:schemeClr val="bg1"/>
            </a:solidFill>
            <a:effectLst>
              <a:glow rad="139700">
                <a:srgbClr val="2C99D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7" name="Picture 5"/>
            <p:cNvPicPr>
              <a:picLocks noChangeAspect="1" noChangeArrowheads="1"/>
            </p:cNvPicPr>
            <p:nvPr/>
          </p:nvPicPr>
          <p:blipFill>
            <a:blip r:embed="rId19" cstate="print"/>
            <a:srcRect/>
            <a:stretch>
              <a:fillRect/>
            </a:stretch>
          </p:blipFill>
          <p:spPr bwMode="auto">
            <a:xfrm>
              <a:off x="9278317" y="5413135"/>
              <a:ext cx="2178134" cy="844353"/>
            </a:xfrm>
            <a:prstGeom prst="rect">
              <a:avLst/>
            </a:prstGeom>
            <a:noFill/>
            <a:ln w="9525">
              <a:noFill/>
              <a:miter lim="800000"/>
              <a:headEnd/>
              <a:tailEnd/>
            </a:ln>
          </p:spPr>
        </p:pic>
        <p:grpSp>
          <p:nvGrpSpPr>
            <p:cNvPr id="51" name="Group 50"/>
            <p:cNvGrpSpPr/>
            <p:nvPr/>
          </p:nvGrpSpPr>
          <p:grpSpPr>
            <a:xfrm>
              <a:off x="9273856" y="5403697"/>
              <a:ext cx="1255472" cy="798096"/>
              <a:chOff x="9942454" y="4995736"/>
              <a:chExt cx="1255472" cy="798096"/>
            </a:xfrm>
          </p:grpSpPr>
          <p:pic>
            <p:nvPicPr>
              <p:cNvPr id="49156" name="Picture 4"/>
              <p:cNvPicPr>
                <a:picLocks noChangeAspect="1" noChangeArrowheads="1"/>
              </p:cNvPicPr>
              <p:nvPr/>
            </p:nvPicPr>
            <p:blipFill>
              <a:blip r:embed="rId20" cstate="print"/>
              <a:srcRect/>
              <a:stretch>
                <a:fillRect/>
              </a:stretch>
            </p:blipFill>
            <p:spPr bwMode="auto">
              <a:xfrm>
                <a:off x="10068101" y="4995736"/>
                <a:ext cx="924186" cy="624181"/>
              </a:xfrm>
              <a:prstGeom prst="rect">
                <a:avLst/>
              </a:prstGeom>
              <a:noFill/>
              <a:ln w="9525">
                <a:noFill/>
                <a:miter lim="800000"/>
                <a:headEnd/>
                <a:tailEnd/>
              </a:ln>
            </p:spPr>
          </p:pic>
          <p:sp>
            <p:nvSpPr>
              <p:cNvPr id="50" name="TextBox 49"/>
              <p:cNvSpPr txBox="1"/>
              <p:nvPr/>
            </p:nvSpPr>
            <p:spPr>
              <a:xfrm>
                <a:off x="9942454" y="5539916"/>
                <a:ext cx="1255472" cy="253916"/>
              </a:xfrm>
              <a:prstGeom prst="rect">
                <a:avLst/>
              </a:prstGeom>
              <a:noFill/>
            </p:spPr>
            <p:txBody>
              <a:bodyPr wrap="none" rtlCol="0">
                <a:spAutoFit/>
              </a:bodyPr>
              <a:lstStyle/>
              <a:p>
                <a:r>
                  <a:rPr lang="en-US" sz="1050" dirty="0" smtClean="0"/>
                  <a:t>In Partnership with </a:t>
                </a:r>
                <a:endParaRPr lang="en-US" sz="1050" dirty="0"/>
              </a:p>
            </p:txBody>
          </p:sp>
        </p:grpSp>
        <p:sp>
          <p:nvSpPr>
            <p:cNvPr id="56" name="TextBox 55"/>
            <p:cNvSpPr txBox="1"/>
            <p:nvPr/>
          </p:nvSpPr>
          <p:spPr>
            <a:xfrm>
              <a:off x="9253446" y="6315344"/>
              <a:ext cx="2314463" cy="221599"/>
            </a:xfrm>
            <a:prstGeom prst="rect">
              <a:avLst/>
            </a:prstGeom>
            <a:noFill/>
          </p:spPr>
          <p:txBody>
            <a:bodyPr wrap="square" rtlCol="0">
              <a:spAutoFit/>
            </a:bodyPr>
            <a:lstStyle/>
            <a:p>
              <a:pPr algn="ctr">
                <a:lnSpc>
                  <a:spcPct val="80000"/>
                </a:lnSpc>
              </a:pPr>
              <a:r>
                <a:rPr lang="en-US" sz="1050" i="1" dirty="0" smtClean="0">
                  <a:solidFill>
                    <a:schemeClr val="accent1">
                      <a:lumMod val="50000"/>
                    </a:schemeClr>
                  </a:solidFill>
                </a:rPr>
                <a:t>Come to Naples or We will come to You</a:t>
              </a:r>
              <a:endParaRPr lang="en-US" sz="1050" i="1" dirty="0">
                <a:solidFill>
                  <a:schemeClr val="accent1">
                    <a:lumMod val="50000"/>
                  </a:schemeClr>
                </a:solidFill>
              </a:endParaRPr>
            </a:p>
          </p:txBody>
        </p:sp>
      </p:grpSp>
      <p:pic>
        <p:nvPicPr>
          <p:cNvPr id="49159" name="Picture 7"/>
          <p:cNvPicPr>
            <a:picLocks noChangeAspect="1" noChangeArrowheads="1"/>
          </p:cNvPicPr>
          <p:nvPr/>
        </p:nvPicPr>
        <p:blipFill>
          <a:blip r:embed="rId21" cstate="print"/>
          <a:srcRect l="1030" r="973"/>
          <a:stretch>
            <a:fillRect/>
          </a:stretch>
        </p:blipFill>
        <p:spPr bwMode="auto">
          <a:xfrm>
            <a:off x="5062010" y="3401777"/>
            <a:ext cx="1411816" cy="1373586"/>
          </a:xfrm>
          <a:prstGeom prst="rect">
            <a:avLst/>
          </a:prstGeom>
          <a:noFill/>
          <a:ln w="9525">
            <a:noFill/>
            <a:miter lim="800000"/>
            <a:headEnd/>
            <a:tailEnd/>
          </a:ln>
        </p:spPr>
      </p:pic>
      <p:sp>
        <p:nvSpPr>
          <p:cNvPr id="29" name="TextBox 28"/>
          <p:cNvSpPr txBox="1"/>
          <p:nvPr/>
        </p:nvSpPr>
        <p:spPr>
          <a:xfrm>
            <a:off x="9087962" y="6539467"/>
            <a:ext cx="2350515" cy="307777"/>
          </a:xfrm>
          <a:prstGeom prst="rect">
            <a:avLst/>
          </a:prstGeom>
          <a:noFill/>
        </p:spPr>
        <p:txBody>
          <a:bodyPr wrap="none" rtlCol="0">
            <a:spAutoFit/>
          </a:bodyPr>
          <a:lstStyle/>
          <a:p>
            <a:r>
              <a:rPr lang="en-US" sz="1400" dirty="0" smtClean="0"/>
              <a:t>RobertLynch@WarrenCo.com</a:t>
            </a:r>
            <a:endParaRPr lang="en-US" sz="1400" dirty="0"/>
          </a:p>
        </p:txBody>
      </p:sp>
      <p:pic>
        <p:nvPicPr>
          <p:cNvPr id="30" name="Picture 29" descr="Strategic Relationshift.JPG"/>
          <p:cNvPicPr>
            <a:picLocks noChangeAspect="1"/>
          </p:cNvPicPr>
          <p:nvPr/>
        </p:nvPicPr>
        <p:blipFill>
          <a:blip r:embed="rId22" cstate="print"/>
          <a:stretch>
            <a:fillRect/>
          </a:stretch>
        </p:blipFill>
        <p:spPr>
          <a:xfrm>
            <a:off x="561976" y="5068869"/>
            <a:ext cx="1542128" cy="1428968"/>
          </a:xfrm>
          <a:prstGeom prst="rect">
            <a:avLst/>
          </a:prstGeom>
        </p:spPr>
      </p:pic>
      <p:sp>
        <p:nvSpPr>
          <p:cNvPr id="31" name="TextBox 30"/>
          <p:cNvSpPr txBox="1"/>
          <p:nvPr/>
        </p:nvSpPr>
        <p:spPr>
          <a:xfrm>
            <a:off x="8411758" y="974038"/>
            <a:ext cx="3339547" cy="789127"/>
          </a:xfrm>
          <a:prstGeom prst="rect">
            <a:avLst/>
          </a:prstGeom>
          <a:noFill/>
        </p:spPr>
        <p:txBody>
          <a:bodyPr wrap="square" rtlCol="0">
            <a:spAutoFit/>
          </a:bodyPr>
          <a:lstStyle/>
          <a:p>
            <a:pPr algn="ctr">
              <a:lnSpc>
                <a:spcPct val="80000"/>
              </a:lnSpc>
            </a:pPr>
            <a:r>
              <a:rPr lang="en-US" sz="3200" b="1" u="sng" dirty="0" smtClean="0">
                <a:solidFill>
                  <a:srgbClr val="002060"/>
                </a:solidFill>
              </a:rPr>
              <a:t>    Architectures</a:t>
            </a: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     Programs &amp; Tools</a:t>
            </a:r>
            <a:endParaRPr lang="en-US" sz="2400" b="1" dirty="0">
              <a:solidFill>
                <a:srgbClr val="002060"/>
              </a:solidFill>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descr="Related image"/>
          <p:cNvPicPr>
            <a:picLocks noChangeAspect="1" noChangeArrowheads="1"/>
          </p:cNvPicPr>
          <p:nvPr/>
        </p:nvPicPr>
        <p:blipFill>
          <a:blip r:embed="rId3" cstate="print">
            <a:lum bright="70000" contrast="-70000"/>
          </a:blip>
          <a:srcRect t="34833"/>
          <a:stretch>
            <a:fillRect/>
          </a:stretch>
        </p:blipFill>
        <p:spPr bwMode="auto">
          <a:xfrm rot="10800000" flipH="1" flipV="1">
            <a:off x="-13502" y="2593297"/>
            <a:ext cx="12205502" cy="3839930"/>
          </a:xfrm>
          <a:prstGeom prst="rect">
            <a:avLst/>
          </a:prstGeom>
          <a:noFill/>
        </p:spPr>
      </p:pic>
      <p:cxnSp>
        <p:nvCxnSpPr>
          <p:cNvPr id="290" name="Straight Connector 289"/>
          <p:cNvCxnSpPr/>
          <p:nvPr/>
        </p:nvCxnSpPr>
        <p:spPr>
          <a:xfrm>
            <a:off x="433137" y="2582778"/>
            <a:ext cx="10473161" cy="27418"/>
          </a:xfrm>
          <a:prstGeom prst="line">
            <a:avLst/>
          </a:prstGeom>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8" name="Rectangle 357"/>
          <p:cNvSpPr/>
          <p:nvPr/>
        </p:nvSpPr>
        <p:spPr bwMode="auto">
          <a:xfrm>
            <a:off x="0" y="1"/>
            <a:ext cx="12192000" cy="850231"/>
          </a:xfrm>
          <a:prstGeom prst="rect">
            <a:avLst/>
          </a:prstGeom>
          <a:gradFill flip="none" rotWithShape="1">
            <a:gsLst>
              <a:gs pos="0">
                <a:srgbClr val="740000"/>
              </a:gs>
              <a:gs pos="54000">
                <a:schemeClr val="accent2">
                  <a:lumMod val="75000"/>
                </a:schemeClr>
              </a:gs>
              <a:gs pos="100000">
                <a:srgbClr val="9A0000"/>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cs typeface="Times New Roman" pitchFamily="18" charset="0"/>
            </a:endParaRPr>
          </a:p>
        </p:txBody>
      </p:sp>
      <p:sp>
        <p:nvSpPr>
          <p:cNvPr id="359" name="WordArt 50"/>
          <p:cNvSpPr>
            <a:spLocks noChangeArrowheads="1" noChangeShapeType="1" noTextEdit="1"/>
          </p:cNvSpPr>
          <p:nvPr/>
        </p:nvSpPr>
        <p:spPr bwMode="auto">
          <a:xfrm>
            <a:off x="1931657" y="211614"/>
            <a:ext cx="8892988" cy="327212"/>
          </a:xfrm>
          <a:prstGeom prst="rect">
            <a:avLst/>
          </a:prstGeom>
        </p:spPr>
        <p:txBody>
          <a:bodyPr wrap="none" fromWordArt="1">
            <a:prstTxWarp prst="textPlain">
              <a:avLst>
                <a:gd name="adj" fmla="val 49244"/>
              </a:avLst>
            </a:prstTxWarp>
            <a:scene3d>
              <a:camera prst="orthographicFront"/>
              <a:lightRig rig="threePt" dir="t"/>
            </a:scene3d>
            <a:sp3d extrusionH="57150">
              <a:bevelT w="38100" h="38100" prst="angle"/>
            </a:sp3d>
          </a:bodyPr>
          <a:lstStyle/>
          <a:p>
            <a:pPr algn="ctr"/>
            <a:r>
              <a:rPr lang="en-US" sz="3600" kern="10" dirty="0">
                <a:ln w="12700">
                  <a:noFill/>
                  <a:round/>
                  <a:headEnd/>
                  <a:tailEnd/>
                </a:ln>
                <a:gradFill rotWithShape="1">
                  <a:gsLst>
                    <a:gs pos="0">
                      <a:srgbClr val="FBD843"/>
                    </a:gs>
                    <a:gs pos="50000">
                      <a:srgbClr val="FFFF66"/>
                    </a:gs>
                    <a:gs pos="100000">
                      <a:srgbClr val="FBD843"/>
                    </a:gs>
                  </a:gsLst>
                  <a:lin ang="5400000" scaled="1"/>
                </a:gradFill>
                <a:effectLst>
                  <a:outerShdw dist="35921" dir="2700000" algn="ctr" rotWithShape="0">
                    <a:srgbClr val="990000"/>
                  </a:outerShdw>
                </a:effectLst>
                <a:latin typeface="Impact"/>
              </a:rPr>
              <a:t>Architecture of </a:t>
            </a:r>
            <a:r>
              <a:rPr lang="en-US" sz="3600" kern="10" dirty="0" smtClean="0">
                <a:ln w="12700">
                  <a:noFill/>
                  <a:round/>
                  <a:headEnd/>
                  <a:tailEnd/>
                </a:ln>
                <a:gradFill rotWithShape="1">
                  <a:gsLst>
                    <a:gs pos="0">
                      <a:srgbClr val="FBD843"/>
                    </a:gs>
                    <a:gs pos="50000">
                      <a:srgbClr val="FFFF66"/>
                    </a:gs>
                    <a:gs pos="100000">
                      <a:srgbClr val="FBD843"/>
                    </a:gs>
                  </a:gsLst>
                  <a:lin ang="5400000" scaled="1"/>
                </a:gradFill>
                <a:effectLst>
                  <a:outerShdw dist="35921" dir="2700000" algn="ctr" rotWithShape="0">
                    <a:srgbClr val="990000"/>
                  </a:outerShdw>
                </a:effectLst>
                <a:latin typeface="Impact"/>
              </a:rPr>
              <a:t>Teamwork</a:t>
            </a:r>
            <a:endParaRPr lang="en-US" sz="3600" kern="10" dirty="0">
              <a:ln w="12700">
                <a:noFill/>
                <a:round/>
                <a:headEnd/>
                <a:tailEnd/>
              </a:ln>
              <a:gradFill rotWithShape="1">
                <a:gsLst>
                  <a:gs pos="0">
                    <a:srgbClr val="FBD843"/>
                  </a:gs>
                  <a:gs pos="50000">
                    <a:srgbClr val="FFFF66"/>
                  </a:gs>
                  <a:gs pos="100000">
                    <a:srgbClr val="FBD843"/>
                  </a:gs>
                </a:gsLst>
                <a:lin ang="5400000" scaled="1"/>
              </a:gradFill>
              <a:effectLst>
                <a:outerShdw dist="35921" dir="2700000" algn="ctr" rotWithShape="0">
                  <a:srgbClr val="990000"/>
                </a:outerShdw>
              </a:effectLst>
              <a:latin typeface="Impact"/>
            </a:endParaRPr>
          </a:p>
        </p:txBody>
      </p:sp>
      <p:sp>
        <p:nvSpPr>
          <p:cNvPr id="76" name="Title 1"/>
          <p:cNvSpPr txBox="1">
            <a:spLocks/>
          </p:cNvSpPr>
          <p:nvPr/>
        </p:nvSpPr>
        <p:spPr bwMode="auto">
          <a:xfrm>
            <a:off x="2493816" y="1410593"/>
            <a:ext cx="6949059" cy="954107"/>
          </a:xfrm>
          <a:prstGeom prst="rect">
            <a:avLst/>
          </a:prstGeom>
          <a:noFill/>
          <a:ln w="9525" algn="ctr">
            <a:noFill/>
            <a:miter lim="800000"/>
            <a:headEnd/>
            <a:tailEnd/>
          </a:ln>
          <a:effectLst/>
        </p:spPr>
        <p:txBody>
          <a:bodyPr wrap="square" anchor="b">
            <a:spAutoFit/>
          </a:bodyPr>
          <a:lstStyle/>
          <a:p>
            <a:pPr algn="ctr">
              <a:defRPr/>
            </a:pPr>
            <a:r>
              <a:rPr lang="en-US" sz="2800" kern="0" dirty="0">
                <a:solidFill>
                  <a:srgbClr val="003366"/>
                </a:solidFill>
                <a:latin typeface="Arial Black" pitchFamily="34" charset="0"/>
              </a:rPr>
              <a:t>BUILD A </a:t>
            </a:r>
            <a:r>
              <a:rPr lang="en-US" sz="2800" kern="0" dirty="0" smtClean="0">
                <a:solidFill>
                  <a:srgbClr val="003366"/>
                </a:solidFill>
                <a:latin typeface="Arial Black" pitchFamily="34" charset="0"/>
              </a:rPr>
              <a:t>TRUST &amp; TEAMWORK </a:t>
            </a:r>
            <a:r>
              <a:rPr lang="en-US" sz="2800" kern="0" dirty="0">
                <a:solidFill>
                  <a:srgbClr val="003366"/>
                </a:solidFill>
                <a:latin typeface="Arial Black" pitchFamily="34" charset="0"/>
              </a:rPr>
              <a:t>CULTURE WITH PEOPLE</a:t>
            </a:r>
            <a:endParaRPr lang="en-US" sz="2800" kern="0" dirty="0">
              <a:solidFill>
                <a:srgbClr val="003366"/>
              </a:solidFill>
              <a:latin typeface="Arial Black" pitchFamily="34" charset="0"/>
              <a:ea typeface="+mj-ea"/>
              <a:cs typeface="+mj-cs"/>
            </a:endParaRPr>
          </a:p>
        </p:txBody>
      </p:sp>
      <p:sp>
        <p:nvSpPr>
          <p:cNvPr id="71" name="Rectangle 2"/>
          <p:cNvSpPr txBox="1">
            <a:spLocks noChangeArrowheads="1"/>
          </p:cNvSpPr>
          <p:nvPr/>
        </p:nvSpPr>
        <p:spPr bwMode="auto">
          <a:xfrm>
            <a:off x="7498889" y="2725261"/>
            <a:ext cx="4618162" cy="1645918"/>
          </a:xfrm>
          <a:prstGeom prst="rect">
            <a:avLst/>
          </a:prstGeom>
          <a:noFill/>
          <a:ln w="9525">
            <a:noFill/>
            <a:miter lim="800000"/>
            <a:headEnd/>
            <a:tailEnd/>
          </a:ln>
        </p:spPr>
        <p:txBody>
          <a:bodyPr/>
          <a:lstStyle/>
          <a:p>
            <a:pPr marL="342900" indent="-342900" eaLnBrk="0" hangingPunct="0">
              <a:lnSpc>
                <a:spcPct val="90000"/>
              </a:lnSpc>
              <a:spcBef>
                <a:spcPct val="20000"/>
              </a:spcBef>
              <a:defRPr/>
            </a:pPr>
            <a:r>
              <a:rPr lang="en-US" sz="2000" i="1" dirty="0" smtClean="0">
                <a:solidFill>
                  <a:srgbClr val="A50021"/>
                </a:solidFill>
                <a:effectLst>
                  <a:glow rad="63500">
                    <a:srgbClr val="FFFFFF">
                      <a:alpha val="40000"/>
                    </a:srgbClr>
                  </a:glow>
                </a:effectLst>
                <a:latin typeface="Arial Black" pitchFamily="34" charset="0"/>
              </a:rPr>
              <a:t>Compassion</a:t>
            </a:r>
            <a:endParaRPr lang="en-US" sz="2000" i="1" dirty="0">
              <a:solidFill>
                <a:srgbClr val="A50021"/>
              </a:solidFill>
              <a:effectLst>
                <a:glow rad="63500">
                  <a:srgbClr val="FFFFFF">
                    <a:alpha val="40000"/>
                  </a:srgbClr>
                </a:glow>
              </a:effectLst>
              <a:latin typeface="Arial Black" pitchFamily="34" charset="0"/>
            </a:endParaRPr>
          </a:p>
          <a:p>
            <a:pPr marL="350838" lvl="1" indent="-290513" eaLnBrk="0" hangingPunct="0">
              <a:lnSpc>
                <a:spcPct val="90000"/>
              </a:lnSpc>
              <a:spcBef>
                <a:spcPts val="600"/>
              </a:spcBef>
              <a:buClr>
                <a:srgbClr val="003366"/>
              </a:buClr>
              <a:buFont typeface="Arial" pitchFamily="34" charset="0"/>
              <a:buChar char="–"/>
              <a:defRPr/>
            </a:pPr>
            <a:r>
              <a:rPr lang="en-US" sz="1800" b="1" dirty="0" smtClean="0">
                <a:solidFill>
                  <a:srgbClr val="003366"/>
                </a:solidFill>
                <a:effectLst>
                  <a:glow rad="63500">
                    <a:srgbClr val="FFFFFF">
                      <a:alpha val="40000"/>
                    </a:srgbClr>
                  </a:glow>
                </a:effectLst>
                <a:latin typeface="Arial" charset="0"/>
                <a:cs typeface="+mn-cs"/>
              </a:rPr>
              <a:t>Caring about Others</a:t>
            </a:r>
            <a:endParaRPr lang="en-US" sz="1800" b="1" dirty="0">
              <a:solidFill>
                <a:srgbClr val="002060"/>
              </a:solidFill>
              <a:effectLst>
                <a:glow rad="63500">
                  <a:srgbClr val="FFFFFF">
                    <a:alpha val="40000"/>
                  </a:srgbClr>
                </a:glow>
              </a:effectLst>
              <a:latin typeface="Arial" charset="0"/>
              <a:cs typeface="+mn-cs"/>
            </a:endParaRPr>
          </a:p>
          <a:p>
            <a:pPr marL="579438" lvl="2" indent="-228600" eaLnBrk="0" hangingPunct="0">
              <a:lnSpc>
                <a:spcPct val="90000"/>
              </a:lnSpc>
              <a:spcBef>
                <a:spcPct val="20000"/>
              </a:spcBef>
              <a:buFont typeface="Arial" pitchFamily="34" charset="0"/>
              <a:buChar char="•"/>
              <a:defRPr/>
            </a:pPr>
            <a:r>
              <a:rPr lang="en-US" sz="1400" b="0" i="0" dirty="0" smtClean="0">
                <a:solidFill>
                  <a:srgbClr val="002060"/>
                </a:solidFill>
                <a:effectLst>
                  <a:glow rad="63500">
                    <a:srgbClr val="FFFFFF">
                      <a:alpha val="40000"/>
                    </a:srgbClr>
                  </a:glow>
                </a:effectLst>
                <a:latin typeface="Arial" pitchFamily="34" charset="0"/>
                <a:cs typeface="Arial" pitchFamily="34" charset="0"/>
              </a:rPr>
              <a:t>Empathy, Sensitivity </a:t>
            </a:r>
            <a:r>
              <a:rPr lang="en-US" sz="1400" b="0" i="0" smtClean="0">
                <a:solidFill>
                  <a:srgbClr val="002060"/>
                </a:solidFill>
                <a:effectLst>
                  <a:glow rad="63500">
                    <a:srgbClr val="FFFFFF">
                      <a:alpha val="40000"/>
                    </a:srgbClr>
                  </a:glow>
                </a:effectLst>
                <a:latin typeface="Arial" pitchFamily="34" charset="0"/>
                <a:cs typeface="Arial" pitchFamily="34" charset="0"/>
              </a:rPr>
              <a:t>to </a:t>
            </a:r>
            <a:r>
              <a:rPr lang="en-US" sz="1400" b="0" i="0" smtClean="0">
                <a:solidFill>
                  <a:srgbClr val="002060"/>
                </a:solidFill>
                <a:effectLst>
                  <a:glow rad="63500">
                    <a:srgbClr val="FFFFFF">
                      <a:alpha val="40000"/>
                    </a:srgbClr>
                  </a:glow>
                </a:effectLst>
                <a:latin typeface="Arial" pitchFamily="34" charset="0"/>
                <a:cs typeface="Arial" pitchFamily="34" charset="0"/>
              </a:rPr>
              <a:t>another’s concerns</a:t>
            </a:r>
            <a:endParaRPr lang="en-US" sz="1400" b="0" i="0" dirty="0" smtClean="0">
              <a:solidFill>
                <a:srgbClr val="002060"/>
              </a:solidFill>
              <a:effectLst>
                <a:glow rad="63500">
                  <a:srgbClr val="FFFFFF">
                    <a:alpha val="40000"/>
                  </a:srgbClr>
                </a:glow>
              </a:effectLst>
              <a:latin typeface="Arial" pitchFamily="34" charset="0"/>
              <a:cs typeface="Arial" pitchFamily="34" charset="0"/>
            </a:endParaRPr>
          </a:p>
          <a:p>
            <a:pPr marL="579438" lvl="2" indent="-228600" eaLnBrk="0" hangingPunct="0">
              <a:lnSpc>
                <a:spcPct val="90000"/>
              </a:lnSpc>
              <a:spcBef>
                <a:spcPct val="20000"/>
              </a:spcBef>
              <a:buFont typeface="Arial" pitchFamily="34" charset="0"/>
              <a:buChar char="•"/>
              <a:defRPr/>
            </a:pPr>
            <a:r>
              <a:rPr lang="en-US" sz="1400" b="0" i="0" dirty="0" smtClean="0">
                <a:solidFill>
                  <a:srgbClr val="002060"/>
                </a:solidFill>
                <a:effectLst>
                  <a:glow rad="63500">
                    <a:srgbClr val="FFFFFF">
                      <a:alpha val="40000"/>
                    </a:srgbClr>
                  </a:glow>
                </a:effectLst>
                <a:latin typeface="Arial" pitchFamily="34" charset="0"/>
                <a:cs typeface="Arial" pitchFamily="34" charset="0"/>
              </a:rPr>
              <a:t>Willingness to Support Others</a:t>
            </a:r>
          </a:p>
          <a:p>
            <a:pPr marL="579438" lvl="2" indent="-228600" eaLnBrk="0" hangingPunct="0">
              <a:lnSpc>
                <a:spcPct val="90000"/>
              </a:lnSpc>
              <a:spcBef>
                <a:spcPct val="20000"/>
              </a:spcBef>
              <a:buFont typeface="Arial" pitchFamily="34" charset="0"/>
              <a:buChar char="•"/>
              <a:defRPr/>
            </a:pPr>
            <a:r>
              <a:rPr lang="en-US" sz="1400" b="0" i="0" dirty="0" smtClean="0">
                <a:solidFill>
                  <a:srgbClr val="002060"/>
                </a:solidFill>
                <a:effectLst>
                  <a:glow rad="63500">
                    <a:srgbClr val="FFFFFF">
                      <a:alpha val="40000"/>
                    </a:srgbClr>
                  </a:glow>
                </a:effectLst>
                <a:latin typeface="Arial" pitchFamily="34" charset="0"/>
                <a:cs typeface="Arial" pitchFamily="34" charset="0"/>
              </a:rPr>
              <a:t>Emotional </a:t>
            </a:r>
            <a:r>
              <a:rPr lang="en-US" sz="1400" b="0" i="0" dirty="0" smtClean="0">
                <a:solidFill>
                  <a:srgbClr val="002060"/>
                </a:solidFill>
                <a:effectLst>
                  <a:glow rad="63500">
                    <a:srgbClr val="FFFFFF">
                      <a:alpha val="40000"/>
                    </a:srgbClr>
                  </a:glow>
                </a:effectLst>
                <a:latin typeface="Arial" pitchFamily="34" charset="0"/>
                <a:cs typeface="Arial" pitchFamily="34" charset="0"/>
              </a:rPr>
              <a:t>Maturity</a:t>
            </a:r>
          </a:p>
          <a:p>
            <a:pPr marL="579438" lvl="2" indent="-228600" eaLnBrk="0" hangingPunct="0">
              <a:lnSpc>
                <a:spcPct val="90000"/>
              </a:lnSpc>
              <a:spcBef>
                <a:spcPct val="20000"/>
              </a:spcBef>
              <a:buFont typeface="Arial" pitchFamily="34" charset="0"/>
              <a:buChar char="•"/>
              <a:defRPr/>
            </a:pPr>
            <a:r>
              <a:rPr lang="en-US" sz="1400" dirty="0" smtClean="0">
                <a:solidFill>
                  <a:srgbClr val="002060"/>
                </a:solidFill>
                <a:effectLst>
                  <a:glow rad="63500">
                    <a:srgbClr val="FFFFFF">
                      <a:alpha val="40000"/>
                    </a:srgbClr>
                  </a:glow>
                </a:effectLst>
                <a:latin typeface="Arial" pitchFamily="34" charset="0"/>
                <a:cs typeface="Arial" pitchFamily="34" charset="0"/>
              </a:rPr>
              <a:t>Ability to anticipate another’s needs</a:t>
            </a:r>
            <a:endParaRPr lang="en-US" sz="1400" b="0" i="0" dirty="0">
              <a:solidFill>
                <a:srgbClr val="002060"/>
              </a:solidFill>
              <a:effectLst>
                <a:glow rad="63500">
                  <a:srgbClr val="FFFFFF">
                    <a:alpha val="40000"/>
                  </a:srgbClr>
                </a:glow>
              </a:effectLst>
              <a:latin typeface="Arial" pitchFamily="34" charset="0"/>
              <a:cs typeface="Arial" pitchFamily="34" charset="0"/>
            </a:endParaRPr>
          </a:p>
        </p:txBody>
      </p:sp>
      <p:sp>
        <p:nvSpPr>
          <p:cNvPr id="72" name="Rectangle 2"/>
          <p:cNvSpPr txBox="1">
            <a:spLocks noChangeArrowheads="1"/>
          </p:cNvSpPr>
          <p:nvPr/>
        </p:nvSpPr>
        <p:spPr bwMode="auto">
          <a:xfrm>
            <a:off x="7479845" y="4617389"/>
            <a:ext cx="4476196" cy="1708454"/>
          </a:xfrm>
          <a:prstGeom prst="rect">
            <a:avLst/>
          </a:prstGeom>
          <a:noFill/>
          <a:ln w="9525">
            <a:noFill/>
            <a:miter lim="800000"/>
            <a:headEnd/>
            <a:tailEnd/>
          </a:ln>
        </p:spPr>
        <p:txBody>
          <a:bodyPr/>
          <a:lstStyle/>
          <a:p>
            <a:pPr marL="342900" indent="-342900" eaLnBrk="0" hangingPunct="0">
              <a:lnSpc>
                <a:spcPct val="90000"/>
              </a:lnSpc>
              <a:spcBef>
                <a:spcPct val="20000"/>
              </a:spcBef>
              <a:defRPr/>
            </a:pPr>
            <a:r>
              <a:rPr lang="en-US" sz="2000" i="1" dirty="0">
                <a:solidFill>
                  <a:srgbClr val="A50021"/>
                </a:solidFill>
                <a:effectLst>
                  <a:glow rad="63500">
                    <a:srgbClr val="FFFFFF">
                      <a:alpha val="40000"/>
                    </a:srgbClr>
                  </a:glow>
                </a:effectLst>
                <a:latin typeface="Arial Black" pitchFamily="34" charset="0"/>
              </a:rPr>
              <a:t>Collaboration</a:t>
            </a:r>
          </a:p>
          <a:p>
            <a:pPr marL="350838" lvl="1" indent="-290513" eaLnBrk="0" hangingPunct="0">
              <a:lnSpc>
                <a:spcPct val="90000"/>
              </a:lnSpc>
              <a:spcBef>
                <a:spcPts val="600"/>
              </a:spcBef>
              <a:buClr>
                <a:srgbClr val="003366"/>
              </a:buClr>
              <a:buFont typeface="Arial" pitchFamily="34" charset="0"/>
              <a:buChar char="–"/>
              <a:defRPr/>
            </a:pPr>
            <a:r>
              <a:rPr lang="en-US" sz="1800" b="1" dirty="0">
                <a:solidFill>
                  <a:srgbClr val="003366"/>
                </a:solidFill>
                <a:effectLst>
                  <a:glow rad="63500">
                    <a:srgbClr val="FFFFFF">
                      <a:alpha val="40000"/>
                    </a:srgbClr>
                  </a:glow>
                </a:effectLst>
                <a:latin typeface="Arial" charset="0"/>
                <a:cs typeface="+mn-cs"/>
              </a:rPr>
              <a:t>How you Interact</a:t>
            </a:r>
          </a:p>
          <a:p>
            <a:pPr marL="579438" lvl="2" indent="-228600" eaLnBrk="0" hangingPunct="0">
              <a:lnSpc>
                <a:spcPct val="90000"/>
              </a:lnSpc>
              <a:spcBef>
                <a:spcPct val="20000"/>
              </a:spcBef>
              <a:buFontTx/>
              <a:buChar char="•"/>
              <a:defRPr/>
            </a:pPr>
            <a:r>
              <a:rPr lang="en-US" sz="1400" b="0" i="0" dirty="0">
                <a:solidFill>
                  <a:srgbClr val="002060"/>
                </a:solidFill>
                <a:effectLst>
                  <a:glow rad="63500">
                    <a:srgbClr val="FFFFFF">
                      <a:alpha val="40000"/>
                    </a:srgbClr>
                  </a:glow>
                </a:effectLst>
                <a:latin typeface="Arial" pitchFamily="34" charset="0"/>
                <a:cs typeface="Arial" pitchFamily="34" charset="0"/>
              </a:rPr>
              <a:t>Teamwork</a:t>
            </a:r>
            <a:r>
              <a:rPr lang="en-US" sz="1400" b="0" i="0" dirty="0" smtClean="0">
                <a:solidFill>
                  <a:srgbClr val="002060"/>
                </a:solidFill>
                <a:effectLst>
                  <a:glow rad="63500">
                    <a:srgbClr val="FFFFFF">
                      <a:alpha val="40000"/>
                    </a:srgbClr>
                  </a:glow>
                </a:effectLst>
                <a:latin typeface="Arial" pitchFamily="34" charset="0"/>
                <a:cs typeface="Arial" pitchFamily="34" charset="0"/>
              </a:rPr>
              <a:t>, Building Others</a:t>
            </a:r>
            <a:endParaRPr lang="en-US" sz="1400" b="0" i="0" dirty="0">
              <a:solidFill>
                <a:srgbClr val="002060"/>
              </a:solidFill>
              <a:effectLst>
                <a:glow rad="63500">
                  <a:srgbClr val="FFFFFF">
                    <a:alpha val="40000"/>
                  </a:srgbClr>
                </a:glow>
              </a:effectLst>
              <a:latin typeface="Arial" pitchFamily="34" charset="0"/>
              <a:cs typeface="Arial" pitchFamily="34" charset="0"/>
            </a:endParaRPr>
          </a:p>
          <a:p>
            <a:pPr marL="579438" lvl="2" indent="-228600" eaLnBrk="0" hangingPunct="0">
              <a:lnSpc>
                <a:spcPct val="90000"/>
              </a:lnSpc>
              <a:spcBef>
                <a:spcPct val="20000"/>
              </a:spcBef>
              <a:buFontTx/>
              <a:buChar char="•"/>
              <a:defRPr/>
            </a:pPr>
            <a:r>
              <a:rPr lang="en-US" sz="1400" b="0" i="0" dirty="0">
                <a:solidFill>
                  <a:srgbClr val="002060"/>
                </a:solidFill>
                <a:effectLst>
                  <a:glow rad="63500">
                    <a:srgbClr val="FFFFFF">
                      <a:alpha val="40000"/>
                    </a:srgbClr>
                  </a:glow>
                </a:effectLst>
                <a:latin typeface="Arial" pitchFamily="34" charset="0"/>
                <a:cs typeface="Arial" pitchFamily="34" charset="0"/>
              </a:rPr>
              <a:t>Sharing, The Golden Rule</a:t>
            </a:r>
          </a:p>
          <a:p>
            <a:pPr marL="579438" lvl="2" indent="-228600" eaLnBrk="0" hangingPunct="0">
              <a:lnSpc>
                <a:spcPct val="90000"/>
              </a:lnSpc>
              <a:spcBef>
                <a:spcPct val="20000"/>
              </a:spcBef>
              <a:buFontTx/>
              <a:buChar char="•"/>
              <a:defRPr/>
            </a:pPr>
            <a:r>
              <a:rPr lang="en-US" sz="1400" b="0" i="0" dirty="0">
                <a:solidFill>
                  <a:srgbClr val="002060"/>
                </a:solidFill>
                <a:effectLst>
                  <a:glow rad="63500">
                    <a:srgbClr val="FFFFFF">
                      <a:alpha val="40000"/>
                    </a:srgbClr>
                  </a:glow>
                </a:effectLst>
                <a:latin typeface="Arial" pitchFamily="34" charset="0"/>
                <a:cs typeface="Arial" pitchFamily="34" charset="0"/>
              </a:rPr>
              <a:t>Communicating, Listening, </a:t>
            </a:r>
          </a:p>
          <a:p>
            <a:pPr marL="579438" lvl="2" indent="-228600" eaLnBrk="0" hangingPunct="0">
              <a:lnSpc>
                <a:spcPct val="90000"/>
              </a:lnSpc>
              <a:spcBef>
                <a:spcPct val="20000"/>
              </a:spcBef>
              <a:buFontTx/>
              <a:buChar char="•"/>
              <a:defRPr/>
            </a:pPr>
            <a:r>
              <a:rPr lang="en-US" sz="1400" b="0" i="0" dirty="0" smtClean="0">
                <a:solidFill>
                  <a:srgbClr val="002060"/>
                </a:solidFill>
                <a:effectLst>
                  <a:glow rad="63500">
                    <a:srgbClr val="FFFFFF">
                      <a:alpha val="40000"/>
                    </a:srgbClr>
                  </a:glow>
                </a:effectLst>
                <a:latin typeface="Arial" pitchFamily="34" charset="0"/>
                <a:cs typeface="Arial" pitchFamily="34" charset="0"/>
              </a:rPr>
              <a:t>Giving Credit to Others</a:t>
            </a:r>
            <a:endParaRPr lang="en-US" sz="1400" b="0" i="0" dirty="0">
              <a:solidFill>
                <a:srgbClr val="002060"/>
              </a:solidFill>
              <a:effectLst>
                <a:glow rad="63500">
                  <a:srgbClr val="FFFFFF">
                    <a:alpha val="40000"/>
                  </a:srgbClr>
                </a:glow>
              </a:effectLst>
              <a:latin typeface="Arial" pitchFamily="34" charset="0"/>
              <a:cs typeface="Arial" pitchFamily="34" charset="0"/>
            </a:endParaRPr>
          </a:p>
        </p:txBody>
      </p:sp>
      <p:sp>
        <p:nvSpPr>
          <p:cNvPr id="73" name="Rectangle 2"/>
          <p:cNvSpPr txBox="1">
            <a:spLocks noChangeArrowheads="1"/>
          </p:cNvSpPr>
          <p:nvPr/>
        </p:nvSpPr>
        <p:spPr bwMode="auto">
          <a:xfrm>
            <a:off x="3690226" y="4593004"/>
            <a:ext cx="4367865" cy="1627916"/>
          </a:xfrm>
          <a:prstGeom prst="rect">
            <a:avLst/>
          </a:prstGeom>
          <a:noFill/>
          <a:ln w="9525">
            <a:noFill/>
            <a:miter lim="800000"/>
            <a:headEnd/>
            <a:tailEnd/>
          </a:ln>
        </p:spPr>
        <p:txBody>
          <a:bodyPr/>
          <a:lstStyle/>
          <a:p>
            <a:pPr marL="342900" indent="-342900" eaLnBrk="0" hangingPunct="0">
              <a:lnSpc>
                <a:spcPct val="90000"/>
              </a:lnSpc>
              <a:spcBef>
                <a:spcPct val="20000"/>
              </a:spcBef>
              <a:defRPr/>
            </a:pPr>
            <a:r>
              <a:rPr lang="en-US" sz="2000" i="1" dirty="0" smtClean="0">
                <a:solidFill>
                  <a:srgbClr val="A50021"/>
                </a:solidFill>
                <a:effectLst>
                  <a:glow rad="63500">
                    <a:srgbClr val="FFFFFF">
                      <a:alpha val="40000"/>
                    </a:srgbClr>
                  </a:glow>
                </a:effectLst>
                <a:latin typeface="Arial Black" pitchFamily="34" charset="0"/>
              </a:rPr>
              <a:t>Courage &amp; Commitment</a:t>
            </a:r>
            <a:endParaRPr lang="en-US" sz="2000" i="1" dirty="0">
              <a:solidFill>
                <a:srgbClr val="A50021"/>
              </a:solidFill>
              <a:effectLst>
                <a:glow rad="63500">
                  <a:srgbClr val="FFFFFF">
                    <a:alpha val="40000"/>
                  </a:srgbClr>
                </a:glow>
              </a:effectLst>
              <a:latin typeface="Arial Black" pitchFamily="34" charset="0"/>
            </a:endParaRPr>
          </a:p>
          <a:p>
            <a:pPr marL="350838" lvl="1" indent="-290513" eaLnBrk="0" hangingPunct="0">
              <a:lnSpc>
                <a:spcPct val="90000"/>
              </a:lnSpc>
              <a:spcBef>
                <a:spcPts val="600"/>
              </a:spcBef>
              <a:buClr>
                <a:srgbClr val="003366"/>
              </a:buClr>
              <a:buFont typeface="Arial" pitchFamily="34" charset="0"/>
              <a:buChar char="–"/>
              <a:defRPr/>
            </a:pPr>
            <a:r>
              <a:rPr lang="en-US" sz="1800" b="1" dirty="0">
                <a:solidFill>
                  <a:srgbClr val="003366"/>
                </a:solidFill>
                <a:effectLst>
                  <a:glow rad="63500">
                    <a:srgbClr val="FFFFFF">
                      <a:alpha val="40000"/>
                    </a:srgbClr>
                  </a:glow>
                </a:effectLst>
                <a:latin typeface="Arial" charset="0"/>
                <a:cs typeface="+mn-cs"/>
              </a:rPr>
              <a:t>Championing Spirit</a:t>
            </a:r>
          </a:p>
          <a:p>
            <a:pPr marL="579438" lvl="2" indent="-228600" eaLnBrk="0" hangingPunct="0">
              <a:lnSpc>
                <a:spcPct val="90000"/>
              </a:lnSpc>
              <a:spcBef>
                <a:spcPct val="20000"/>
              </a:spcBef>
              <a:buFontTx/>
              <a:buChar char="•"/>
              <a:defRPr/>
            </a:pPr>
            <a:r>
              <a:rPr lang="en-US" sz="1400" dirty="0" smtClean="0">
                <a:solidFill>
                  <a:srgbClr val="002060"/>
                </a:solidFill>
                <a:effectLst>
                  <a:glow rad="63500">
                    <a:srgbClr val="FFFFFF">
                      <a:alpha val="40000"/>
                    </a:srgbClr>
                  </a:glow>
                </a:effectLst>
                <a:latin typeface="Arial" pitchFamily="34" charset="0"/>
                <a:cs typeface="Arial" pitchFamily="34" charset="0"/>
              </a:rPr>
              <a:t>Clarity of Mission &amp; Purpose</a:t>
            </a:r>
          </a:p>
          <a:p>
            <a:pPr marL="579438" lvl="2" indent="-228600" eaLnBrk="0" hangingPunct="0">
              <a:lnSpc>
                <a:spcPct val="90000"/>
              </a:lnSpc>
              <a:spcBef>
                <a:spcPct val="20000"/>
              </a:spcBef>
              <a:buFontTx/>
              <a:buChar char="•"/>
              <a:defRPr/>
            </a:pPr>
            <a:r>
              <a:rPr lang="en-US" sz="1400" b="0" i="0" dirty="0" smtClean="0">
                <a:solidFill>
                  <a:srgbClr val="002060"/>
                </a:solidFill>
                <a:effectLst>
                  <a:glow rad="63500">
                    <a:srgbClr val="FFFFFF">
                      <a:alpha val="40000"/>
                    </a:srgbClr>
                  </a:glow>
                </a:effectLst>
                <a:latin typeface="Arial" pitchFamily="34" charset="0"/>
                <a:cs typeface="Arial" pitchFamily="34" charset="0"/>
              </a:rPr>
              <a:t>Commitment &amp; Enthusiasm</a:t>
            </a:r>
            <a:endParaRPr lang="en-US" sz="1400" b="0" i="0" dirty="0">
              <a:solidFill>
                <a:srgbClr val="002060"/>
              </a:solidFill>
              <a:effectLst>
                <a:glow rad="63500">
                  <a:srgbClr val="FFFFFF">
                    <a:alpha val="40000"/>
                  </a:srgbClr>
                </a:glow>
              </a:effectLst>
              <a:latin typeface="Arial" pitchFamily="34" charset="0"/>
              <a:cs typeface="Arial" pitchFamily="34" charset="0"/>
            </a:endParaRPr>
          </a:p>
          <a:p>
            <a:pPr marL="579438" lvl="2" indent="-228600" eaLnBrk="0" hangingPunct="0">
              <a:lnSpc>
                <a:spcPct val="90000"/>
              </a:lnSpc>
              <a:spcBef>
                <a:spcPct val="20000"/>
              </a:spcBef>
              <a:buFontTx/>
              <a:buChar char="•"/>
              <a:defRPr/>
            </a:pPr>
            <a:r>
              <a:rPr lang="en-US" sz="1400" b="0" i="0" dirty="0">
                <a:solidFill>
                  <a:srgbClr val="002060"/>
                </a:solidFill>
                <a:effectLst>
                  <a:glow rad="63500">
                    <a:srgbClr val="FFFFFF">
                      <a:alpha val="40000"/>
                    </a:srgbClr>
                  </a:glow>
                </a:effectLst>
                <a:latin typeface="Arial" pitchFamily="34" charset="0"/>
                <a:cs typeface="Arial" pitchFamily="34" charset="0"/>
              </a:rPr>
              <a:t>Response Under Pressure </a:t>
            </a:r>
          </a:p>
          <a:p>
            <a:pPr marL="579438" lvl="2" indent="-228600" eaLnBrk="0" hangingPunct="0">
              <a:lnSpc>
                <a:spcPct val="90000"/>
              </a:lnSpc>
              <a:spcBef>
                <a:spcPct val="20000"/>
              </a:spcBef>
              <a:buFontTx/>
              <a:buChar char="•"/>
              <a:defRPr/>
            </a:pPr>
            <a:r>
              <a:rPr lang="en-US" sz="1400" b="0" i="0" dirty="0">
                <a:solidFill>
                  <a:srgbClr val="002060"/>
                </a:solidFill>
                <a:effectLst>
                  <a:glow rad="63500">
                    <a:srgbClr val="FFFFFF">
                      <a:alpha val="40000"/>
                    </a:srgbClr>
                  </a:glow>
                </a:effectLst>
                <a:latin typeface="Arial" pitchFamily="34" charset="0"/>
                <a:cs typeface="Arial" pitchFamily="34" charset="0"/>
              </a:rPr>
              <a:t>Ability to live on the edge of </a:t>
            </a:r>
            <a:r>
              <a:rPr lang="en-US" sz="1400" b="0" i="0" dirty="0" smtClean="0">
                <a:solidFill>
                  <a:srgbClr val="002060"/>
                </a:solidFill>
                <a:effectLst>
                  <a:glow rad="63500">
                    <a:srgbClr val="FFFFFF">
                      <a:alpha val="40000"/>
                    </a:srgbClr>
                  </a:glow>
                </a:effectLst>
                <a:latin typeface="Arial" pitchFamily="34" charset="0"/>
                <a:cs typeface="Arial" pitchFamily="34" charset="0"/>
              </a:rPr>
              <a:t>uncertainty</a:t>
            </a:r>
          </a:p>
          <a:p>
            <a:pPr marL="579438" lvl="2" indent="-228600" eaLnBrk="0" hangingPunct="0">
              <a:lnSpc>
                <a:spcPct val="90000"/>
              </a:lnSpc>
              <a:spcBef>
                <a:spcPct val="20000"/>
              </a:spcBef>
              <a:buFontTx/>
              <a:buChar char="•"/>
              <a:defRPr/>
            </a:pPr>
            <a:r>
              <a:rPr lang="en-US" sz="1400" dirty="0" smtClean="0">
                <a:solidFill>
                  <a:srgbClr val="002060"/>
                </a:solidFill>
                <a:effectLst>
                  <a:glow rad="63500">
                    <a:srgbClr val="FFFFFF">
                      <a:alpha val="40000"/>
                    </a:srgbClr>
                  </a:glow>
                </a:effectLst>
                <a:latin typeface="Arial" pitchFamily="34" charset="0"/>
                <a:cs typeface="Arial" pitchFamily="34" charset="0"/>
              </a:rPr>
              <a:t>Discipline to Follow-thru to  Completion</a:t>
            </a:r>
            <a:endParaRPr lang="en-US" sz="1400" b="0" i="0" dirty="0">
              <a:solidFill>
                <a:srgbClr val="002060"/>
              </a:solidFill>
              <a:effectLst>
                <a:glow rad="63500">
                  <a:srgbClr val="FFFFFF">
                    <a:alpha val="40000"/>
                  </a:srgbClr>
                </a:glow>
              </a:effectLst>
              <a:latin typeface="Arial" pitchFamily="34" charset="0"/>
              <a:cs typeface="Arial" pitchFamily="34" charset="0"/>
            </a:endParaRPr>
          </a:p>
        </p:txBody>
      </p:sp>
      <p:sp>
        <p:nvSpPr>
          <p:cNvPr id="74" name="Rectangle 2"/>
          <p:cNvSpPr txBox="1">
            <a:spLocks noChangeArrowheads="1"/>
          </p:cNvSpPr>
          <p:nvPr/>
        </p:nvSpPr>
        <p:spPr bwMode="auto">
          <a:xfrm>
            <a:off x="3676358" y="2720397"/>
            <a:ext cx="4820529" cy="19922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0" latinLnBrk="0" hangingPunct="0">
              <a:lnSpc>
                <a:spcPct val="90000"/>
              </a:lnSpc>
              <a:spcBef>
                <a:spcPct val="20000"/>
              </a:spcBef>
              <a:buClr>
                <a:srgbClr val="003366"/>
              </a:buClr>
              <a:buSzTx/>
              <a:buFontTx/>
              <a:buNone/>
              <a:tabLst/>
              <a:defRPr/>
            </a:pPr>
            <a:r>
              <a:rPr lang="en-US" sz="2000" i="1" dirty="0" smtClean="0">
                <a:solidFill>
                  <a:srgbClr val="A50021"/>
                </a:solidFill>
                <a:effectLst>
                  <a:glow rad="63500">
                    <a:srgbClr val="FFFFFF">
                      <a:alpha val="40000"/>
                    </a:srgbClr>
                  </a:glow>
                </a:effectLst>
                <a:latin typeface="Arial Black" pitchFamily="34" charset="0"/>
              </a:rPr>
              <a:t>Character</a:t>
            </a:r>
          </a:p>
          <a:p>
            <a:pPr marL="350838" marR="0" lvl="1" indent="-290513" defTabSz="914400" eaLnBrk="0" latinLnBrk="0" hangingPunct="0">
              <a:lnSpc>
                <a:spcPct val="90000"/>
              </a:lnSpc>
              <a:spcBef>
                <a:spcPts val="600"/>
              </a:spcBef>
              <a:buClr>
                <a:srgbClr val="003366"/>
              </a:buClr>
              <a:buSzTx/>
              <a:buFont typeface="Arial" pitchFamily="34" charset="0"/>
              <a:buChar char="–"/>
              <a:tabLst/>
              <a:defRPr/>
            </a:pPr>
            <a:r>
              <a:rPr lang="en-US" sz="1800" b="1" dirty="0" smtClean="0">
                <a:solidFill>
                  <a:srgbClr val="003366"/>
                </a:solidFill>
                <a:effectLst>
                  <a:glow rad="63500">
                    <a:srgbClr val="FFFFFF">
                      <a:alpha val="40000"/>
                    </a:srgbClr>
                  </a:glow>
                </a:effectLst>
                <a:latin typeface="Arial" charset="0"/>
                <a:cs typeface="+mn-cs"/>
              </a:rPr>
              <a:t>Who You Are</a:t>
            </a:r>
          </a:p>
          <a:p>
            <a:pPr marL="579438" marR="0" lvl="2" indent="-228600" defTabSz="914400" eaLnBrk="0" latinLnBrk="0" hangingPunct="0">
              <a:lnSpc>
                <a:spcPct val="90000"/>
              </a:lnSpc>
              <a:spcBef>
                <a:spcPct val="20000"/>
              </a:spcBef>
              <a:buClr>
                <a:srgbClr val="003366"/>
              </a:buClr>
              <a:buSzTx/>
              <a:buFont typeface="Arial" pitchFamily="34" charset="0"/>
              <a:buChar char="•"/>
              <a:tabLst/>
              <a:defRPr/>
            </a:pPr>
            <a:r>
              <a:rPr lang="en-US" sz="1400" b="0" dirty="0" smtClean="0">
                <a:solidFill>
                  <a:srgbClr val="002060"/>
                </a:solidFill>
                <a:effectLst>
                  <a:glow rad="63500">
                    <a:srgbClr val="FFFFFF">
                      <a:alpha val="40000"/>
                    </a:srgbClr>
                  </a:glow>
                </a:effectLst>
                <a:latin typeface="Arial" pitchFamily="34" charset="0"/>
                <a:cs typeface="Arial" pitchFamily="34" charset="0"/>
              </a:rPr>
              <a:t>Wisdom, Judgment,</a:t>
            </a:r>
          </a:p>
          <a:p>
            <a:pPr marL="579438" lvl="2" indent="-228600" eaLnBrk="0" hangingPunct="0">
              <a:lnSpc>
                <a:spcPct val="90000"/>
              </a:lnSpc>
              <a:spcBef>
                <a:spcPct val="20000"/>
              </a:spcBef>
              <a:buClr>
                <a:srgbClr val="003366"/>
              </a:buClr>
              <a:buFont typeface="Arial" pitchFamily="34" charset="0"/>
              <a:buChar char="•"/>
              <a:defRPr/>
            </a:pPr>
            <a:r>
              <a:rPr lang="en-US" sz="1400" dirty="0" smtClean="0">
                <a:solidFill>
                  <a:srgbClr val="002060"/>
                </a:solidFill>
                <a:effectLst>
                  <a:glow rad="63500">
                    <a:srgbClr val="FFFFFF">
                      <a:alpha val="40000"/>
                    </a:srgbClr>
                  </a:glow>
                </a:effectLst>
                <a:latin typeface="Arial" pitchFamily="34" charset="0"/>
                <a:cs typeface="Arial" pitchFamily="34" charset="0"/>
              </a:rPr>
              <a:t>Personal Integrity &amp; Accountability</a:t>
            </a:r>
          </a:p>
          <a:p>
            <a:pPr marL="579438" marR="0" lvl="2" indent="-228600" defTabSz="914400" eaLnBrk="0" latinLnBrk="0" hangingPunct="0">
              <a:lnSpc>
                <a:spcPct val="90000"/>
              </a:lnSpc>
              <a:spcBef>
                <a:spcPct val="20000"/>
              </a:spcBef>
              <a:buClr>
                <a:srgbClr val="003366"/>
              </a:buClr>
              <a:buSzTx/>
              <a:buFont typeface="Arial" pitchFamily="34" charset="0"/>
              <a:buChar char="•"/>
              <a:tabLst/>
              <a:defRPr/>
            </a:pPr>
            <a:r>
              <a:rPr lang="en-US" sz="1400" b="0" dirty="0" smtClean="0">
                <a:solidFill>
                  <a:srgbClr val="002060"/>
                </a:solidFill>
                <a:effectLst>
                  <a:glow rad="63500">
                    <a:srgbClr val="FFFFFF">
                      <a:alpha val="40000"/>
                    </a:srgbClr>
                  </a:glow>
                </a:effectLst>
                <a:latin typeface="Arial" pitchFamily="34" charset="0"/>
                <a:cs typeface="Arial" pitchFamily="34" charset="0"/>
              </a:rPr>
              <a:t>Values, Honor, Win-Win</a:t>
            </a:r>
          </a:p>
          <a:p>
            <a:pPr marL="579438" marR="0" lvl="2" indent="-228600" defTabSz="914400" eaLnBrk="0" latinLnBrk="0" hangingPunct="0">
              <a:lnSpc>
                <a:spcPct val="90000"/>
              </a:lnSpc>
              <a:spcBef>
                <a:spcPct val="20000"/>
              </a:spcBef>
              <a:buClr>
                <a:srgbClr val="003366"/>
              </a:buClr>
              <a:buSzTx/>
              <a:buFont typeface="Arial" pitchFamily="34" charset="0"/>
              <a:buChar char="•"/>
              <a:tabLst/>
              <a:defRPr/>
            </a:pPr>
            <a:r>
              <a:rPr lang="en-US" sz="1400" b="0" dirty="0" smtClean="0">
                <a:solidFill>
                  <a:srgbClr val="002060"/>
                </a:solidFill>
                <a:effectLst>
                  <a:glow rad="63500">
                    <a:srgbClr val="FFFFFF">
                      <a:alpha val="40000"/>
                    </a:srgbClr>
                  </a:glow>
                </a:effectLst>
                <a:latin typeface="Arial" pitchFamily="34" charset="0"/>
                <a:cs typeface="Arial" pitchFamily="34" charset="0"/>
              </a:rPr>
              <a:t>Trustworthiness, Discipline</a:t>
            </a:r>
          </a:p>
          <a:p>
            <a:pPr marL="579438" marR="0" lvl="2" indent="-228600" defTabSz="914400" eaLnBrk="0" latinLnBrk="0" hangingPunct="0">
              <a:lnSpc>
                <a:spcPct val="90000"/>
              </a:lnSpc>
              <a:spcBef>
                <a:spcPct val="20000"/>
              </a:spcBef>
              <a:buClr>
                <a:srgbClr val="003366"/>
              </a:buClr>
              <a:buSzTx/>
              <a:buFont typeface="Arial" pitchFamily="34" charset="0"/>
              <a:buChar char="•"/>
              <a:tabLst/>
              <a:defRPr/>
            </a:pPr>
            <a:r>
              <a:rPr lang="en-US" sz="1400" b="0" dirty="0" smtClean="0">
                <a:solidFill>
                  <a:srgbClr val="002060"/>
                </a:solidFill>
                <a:effectLst>
                  <a:glow rad="63500">
                    <a:srgbClr val="FFFFFF">
                      <a:alpha val="40000"/>
                    </a:srgbClr>
                  </a:glow>
                </a:effectLst>
                <a:latin typeface="Arial" pitchFamily="34" charset="0"/>
                <a:cs typeface="Arial" pitchFamily="34" charset="0"/>
              </a:rPr>
              <a:t>Perseverance, Work Ethic</a:t>
            </a:r>
            <a:r>
              <a:rPr kumimoji="0" lang="en-US" sz="1400" b="0" i="0" u="none" strike="noStrike" kern="0" cap="none" spc="0" normalizeH="0" baseline="0" noProof="0" dirty="0" smtClean="0">
                <a:ln>
                  <a:noFill/>
                </a:ln>
                <a:solidFill>
                  <a:srgbClr val="003366"/>
                </a:solidFill>
                <a:effectLst>
                  <a:glow rad="63500">
                    <a:srgbClr val="FFFFFF">
                      <a:alpha val="40000"/>
                    </a:srgbClr>
                  </a:glow>
                </a:effectLst>
                <a:uLnTx/>
                <a:uFillTx/>
                <a:latin typeface="+mn-lt"/>
                <a:cs typeface="+mn-cs"/>
              </a:rPr>
              <a:t> </a:t>
            </a:r>
          </a:p>
        </p:txBody>
      </p:sp>
      <p:sp>
        <p:nvSpPr>
          <p:cNvPr id="75" name="Rectangle 2"/>
          <p:cNvSpPr txBox="1">
            <a:spLocks noChangeArrowheads="1"/>
          </p:cNvSpPr>
          <p:nvPr/>
        </p:nvSpPr>
        <p:spPr bwMode="auto">
          <a:xfrm>
            <a:off x="431552" y="4606746"/>
            <a:ext cx="3920053" cy="1810096"/>
          </a:xfrm>
          <a:prstGeom prst="rect">
            <a:avLst/>
          </a:prstGeom>
          <a:noFill/>
          <a:ln w="9525">
            <a:noFill/>
            <a:miter lim="800000"/>
            <a:headEnd/>
            <a:tailEnd/>
          </a:ln>
        </p:spPr>
        <p:txBody>
          <a:bodyPr/>
          <a:lstStyle/>
          <a:p>
            <a:pPr marL="342900" indent="-342900" eaLnBrk="0" hangingPunct="0">
              <a:lnSpc>
                <a:spcPct val="90000"/>
              </a:lnSpc>
              <a:spcBef>
                <a:spcPct val="20000"/>
              </a:spcBef>
              <a:defRPr/>
            </a:pPr>
            <a:r>
              <a:rPr lang="en-US" sz="2000" i="1" dirty="0">
                <a:solidFill>
                  <a:srgbClr val="C00000"/>
                </a:solidFill>
                <a:effectLst>
                  <a:glow rad="63500">
                    <a:srgbClr val="FFFFFF">
                      <a:alpha val="40000"/>
                    </a:srgbClr>
                  </a:glow>
                </a:effectLst>
                <a:latin typeface="Arial Black" pitchFamily="34" charset="0"/>
              </a:rPr>
              <a:t>Creativity</a:t>
            </a:r>
          </a:p>
          <a:p>
            <a:pPr marL="350838" lvl="1" indent="-290513" eaLnBrk="0" hangingPunct="0">
              <a:lnSpc>
                <a:spcPct val="90000"/>
              </a:lnSpc>
              <a:spcBef>
                <a:spcPts val="600"/>
              </a:spcBef>
              <a:buClr>
                <a:srgbClr val="003366"/>
              </a:buClr>
              <a:buFont typeface="Arial" pitchFamily="34" charset="0"/>
              <a:buChar char="–"/>
              <a:defRPr/>
            </a:pPr>
            <a:r>
              <a:rPr lang="en-US" sz="1800" b="1" dirty="0">
                <a:solidFill>
                  <a:srgbClr val="003366"/>
                </a:solidFill>
                <a:effectLst>
                  <a:glow rad="63500">
                    <a:srgbClr val="FFFFFF">
                      <a:alpha val="40000"/>
                    </a:srgbClr>
                  </a:glow>
                </a:effectLst>
                <a:latin typeface="Arial" charset="0"/>
                <a:cs typeface="+mn-cs"/>
              </a:rPr>
              <a:t>Imagination</a:t>
            </a:r>
            <a:endParaRPr lang="en-US" sz="1800" b="1" dirty="0">
              <a:solidFill>
                <a:srgbClr val="002060"/>
              </a:solidFill>
              <a:effectLst>
                <a:glow rad="63500">
                  <a:srgbClr val="FFFFFF">
                    <a:alpha val="40000"/>
                  </a:srgbClr>
                </a:glow>
              </a:effectLst>
              <a:latin typeface="Arial" charset="0"/>
              <a:cs typeface="+mn-cs"/>
            </a:endParaRPr>
          </a:p>
          <a:p>
            <a:pPr marL="579438" lvl="2" indent="-228600" eaLnBrk="0" hangingPunct="0">
              <a:lnSpc>
                <a:spcPct val="90000"/>
              </a:lnSpc>
              <a:spcBef>
                <a:spcPct val="20000"/>
              </a:spcBef>
              <a:buFont typeface="Arial" pitchFamily="34" charset="0"/>
              <a:buChar char="•"/>
              <a:defRPr/>
            </a:pPr>
            <a:r>
              <a:rPr lang="en-US" sz="1400" b="0" i="0" dirty="0" smtClean="0">
                <a:solidFill>
                  <a:srgbClr val="002060"/>
                </a:solidFill>
                <a:effectLst>
                  <a:glow rad="63500">
                    <a:srgbClr val="FFFFFF">
                      <a:alpha val="40000"/>
                    </a:srgbClr>
                  </a:glow>
                </a:effectLst>
                <a:latin typeface="Arial" pitchFamily="34" charset="0"/>
                <a:cs typeface="Arial" pitchFamily="34" charset="0"/>
              </a:rPr>
              <a:t>Resourcefulness</a:t>
            </a:r>
            <a:endParaRPr lang="en-US" sz="1400" b="0" i="0" dirty="0">
              <a:solidFill>
                <a:srgbClr val="002060"/>
              </a:solidFill>
              <a:effectLst>
                <a:glow rad="63500">
                  <a:srgbClr val="FFFFFF">
                    <a:alpha val="40000"/>
                  </a:srgbClr>
                </a:glow>
              </a:effectLst>
              <a:latin typeface="Arial" pitchFamily="34" charset="0"/>
              <a:cs typeface="Arial" pitchFamily="34" charset="0"/>
            </a:endParaRPr>
          </a:p>
          <a:p>
            <a:pPr marL="579438" lvl="2" indent="-228600" eaLnBrk="0" hangingPunct="0">
              <a:lnSpc>
                <a:spcPct val="90000"/>
              </a:lnSpc>
              <a:spcBef>
                <a:spcPct val="20000"/>
              </a:spcBef>
              <a:buFont typeface="Arial" pitchFamily="34" charset="0"/>
              <a:buChar char="•"/>
              <a:defRPr/>
            </a:pPr>
            <a:r>
              <a:rPr lang="en-US" sz="1400" b="0" i="0" dirty="0" smtClean="0">
                <a:solidFill>
                  <a:srgbClr val="002060"/>
                </a:solidFill>
                <a:effectLst>
                  <a:glow rad="63500">
                    <a:srgbClr val="FFFFFF">
                      <a:alpha val="40000"/>
                    </a:srgbClr>
                  </a:glow>
                </a:effectLst>
                <a:latin typeface="Arial" pitchFamily="34" charset="0"/>
                <a:cs typeface="Arial" pitchFamily="34" charset="0"/>
              </a:rPr>
              <a:t>Insight &amp; Curiosity</a:t>
            </a:r>
          </a:p>
          <a:p>
            <a:pPr marL="579438" lvl="2" indent="-228600" eaLnBrk="0" hangingPunct="0">
              <a:lnSpc>
                <a:spcPct val="90000"/>
              </a:lnSpc>
              <a:spcBef>
                <a:spcPct val="20000"/>
              </a:spcBef>
              <a:buFont typeface="Arial" pitchFamily="34" charset="0"/>
              <a:buChar char="•"/>
              <a:defRPr/>
            </a:pPr>
            <a:r>
              <a:rPr lang="en-US" sz="1400" dirty="0" smtClean="0">
                <a:solidFill>
                  <a:srgbClr val="002060"/>
                </a:solidFill>
                <a:effectLst>
                  <a:glow rad="63500">
                    <a:srgbClr val="FFFFFF">
                      <a:alpha val="40000"/>
                    </a:srgbClr>
                  </a:glow>
                </a:effectLst>
                <a:latin typeface="Arial" pitchFamily="34" charset="0"/>
                <a:cs typeface="Arial" pitchFamily="34" charset="0"/>
              </a:rPr>
              <a:t>Problem Solving Capacity</a:t>
            </a:r>
          </a:p>
          <a:p>
            <a:pPr marL="579438" lvl="2" indent="-228600" eaLnBrk="0" hangingPunct="0">
              <a:lnSpc>
                <a:spcPct val="90000"/>
              </a:lnSpc>
              <a:spcBef>
                <a:spcPct val="20000"/>
              </a:spcBef>
              <a:buFont typeface="Arial" pitchFamily="34" charset="0"/>
              <a:buChar char="•"/>
              <a:defRPr/>
            </a:pPr>
            <a:r>
              <a:rPr lang="en-US" sz="1400" b="0" i="0" dirty="0" smtClean="0">
                <a:solidFill>
                  <a:srgbClr val="002060"/>
                </a:solidFill>
                <a:effectLst>
                  <a:glow rad="63500">
                    <a:srgbClr val="FFFFFF">
                      <a:alpha val="40000"/>
                    </a:srgbClr>
                  </a:glow>
                </a:effectLst>
                <a:latin typeface="Arial" pitchFamily="34" charset="0"/>
                <a:cs typeface="Arial" pitchFamily="34" charset="0"/>
              </a:rPr>
              <a:t>Progressive Learning &amp; Thinking</a:t>
            </a:r>
            <a:endParaRPr lang="en-US" sz="1400" b="0" i="0" dirty="0">
              <a:solidFill>
                <a:srgbClr val="002060"/>
              </a:solidFill>
              <a:effectLst>
                <a:glow rad="63500">
                  <a:srgbClr val="FFFFFF">
                    <a:alpha val="40000"/>
                  </a:srgbClr>
                </a:glow>
              </a:effectLst>
              <a:latin typeface="Arial" pitchFamily="34" charset="0"/>
              <a:cs typeface="Arial" pitchFamily="34" charset="0"/>
            </a:endParaRPr>
          </a:p>
        </p:txBody>
      </p:sp>
      <p:sp>
        <p:nvSpPr>
          <p:cNvPr id="77" name="Rectangle 3"/>
          <p:cNvSpPr txBox="1">
            <a:spLocks noChangeArrowheads="1"/>
          </p:cNvSpPr>
          <p:nvPr/>
        </p:nvSpPr>
        <p:spPr>
          <a:xfrm>
            <a:off x="403269" y="2736394"/>
            <a:ext cx="3666979" cy="1600200"/>
          </a:xfrm>
          <a:prstGeom prst="rect">
            <a:avLst/>
          </a:prstGeom>
        </p:spPr>
        <p:txBody>
          <a:bodyPr/>
          <a:lstStyle/>
          <a:p>
            <a:pPr marL="342900" indent="-342900" eaLnBrk="0" hangingPunct="0">
              <a:lnSpc>
                <a:spcPct val="90000"/>
              </a:lnSpc>
              <a:spcBef>
                <a:spcPct val="20000"/>
              </a:spcBef>
              <a:buClr>
                <a:srgbClr val="003366"/>
              </a:buClr>
              <a:defRPr/>
            </a:pPr>
            <a:r>
              <a:rPr lang="en-US" sz="2000" i="1" dirty="0" smtClean="0">
                <a:solidFill>
                  <a:srgbClr val="A50021"/>
                </a:solidFill>
                <a:effectLst>
                  <a:glow rad="63500">
                    <a:srgbClr val="FFFFFF">
                      <a:alpha val="40000"/>
                    </a:srgbClr>
                  </a:glow>
                </a:effectLst>
                <a:latin typeface="Arial Black" pitchFamily="34" charset="0"/>
              </a:rPr>
              <a:t>Competence</a:t>
            </a:r>
          </a:p>
          <a:p>
            <a:pPr marL="350838" lvl="1" indent="-290513" eaLnBrk="0" hangingPunct="0">
              <a:lnSpc>
                <a:spcPct val="90000"/>
              </a:lnSpc>
              <a:spcBef>
                <a:spcPts val="600"/>
              </a:spcBef>
              <a:buClr>
                <a:srgbClr val="003366"/>
              </a:buClr>
              <a:buFont typeface="Arial" pitchFamily="34" charset="0"/>
              <a:buChar char="–"/>
              <a:defRPr/>
            </a:pPr>
            <a:r>
              <a:rPr lang="en-US" sz="1800" b="1" dirty="0" smtClean="0">
                <a:solidFill>
                  <a:srgbClr val="003366"/>
                </a:solidFill>
                <a:effectLst>
                  <a:glow rad="63500">
                    <a:srgbClr val="FFFFFF">
                      <a:alpha val="40000"/>
                    </a:srgbClr>
                  </a:glow>
                </a:effectLst>
                <a:latin typeface="Arial" charset="0"/>
                <a:cs typeface="+mn-cs"/>
              </a:rPr>
              <a:t>Talents</a:t>
            </a:r>
          </a:p>
          <a:p>
            <a:pPr marL="579438" lvl="2" indent="-228600" eaLnBrk="0" hangingPunct="0">
              <a:lnSpc>
                <a:spcPct val="90000"/>
              </a:lnSpc>
              <a:spcBef>
                <a:spcPct val="20000"/>
              </a:spcBef>
              <a:buClr>
                <a:srgbClr val="003366"/>
              </a:buClr>
              <a:buFont typeface="Arial" pitchFamily="34" charset="0"/>
              <a:buChar char="•"/>
              <a:defRPr/>
            </a:pPr>
            <a:r>
              <a:rPr lang="en-US" sz="1400" b="0" dirty="0" smtClean="0">
                <a:solidFill>
                  <a:srgbClr val="002060"/>
                </a:solidFill>
                <a:effectLst>
                  <a:glow rad="63500">
                    <a:srgbClr val="FFFFFF">
                      <a:alpha val="40000"/>
                    </a:srgbClr>
                  </a:glow>
                </a:effectLst>
                <a:latin typeface="Arial" pitchFamily="34" charset="0"/>
                <a:cs typeface="Arial" pitchFamily="34" charset="0"/>
              </a:rPr>
              <a:t>Knowledge &amp; Experience</a:t>
            </a:r>
          </a:p>
          <a:p>
            <a:pPr marL="579438" lvl="2" indent="-228600" eaLnBrk="0" hangingPunct="0">
              <a:lnSpc>
                <a:spcPct val="90000"/>
              </a:lnSpc>
              <a:spcBef>
                <a:spcPct val="20000"/>
              </a:spcBef>
              <a:buClr>
                <a:srgbClr val="003366"/>
              </a:buClr>
              <a:buFont typeface="Arial" pitchFamily="34" charset="0"/>
              <a:buChar char="•"/>
              <a:defRPr/>
            </a:pPr>
            <a:r>
              <a:rPr lang="en-US" sz="1400" b="0" dirty="0" smtClean="0">
                <a:solidFill>
                  <a:srgbClr val="002060"/>
                </a:solidFill>
                <a:effectLst>
                  <a:glow rad="63500">
                    <a:srgbClr val="FFFFFF">
                      <a:alpha val="40000"/>
                    </a:srgbClr>
                  </a:glow>
                </a:effectLst>
                <a:latin typeface="Arial" pitchFamily="34" charset="0"/>
                <a:cs typeface="Arial" pitchFamily="34" charset="0"/>
              </a:rPr>
              <a:t>Education, Skills &amp; Abilities</a:t>
            </a:r>
          </a:p>
          <a:p>
            <a:pPr marL="579438" lvl="2" indent="-228600" eaLnBrk="0" hangingPunct="0">
              <a:lnSpc>
                <a:spcPct val="90000"/>
              </a:lnSpc>
              <a:spcBef>
                <a:spcPct val="20000"/>
              </a:spcBef>
              <a:buClr>
                <a:srgbClr val="003366"/>
              </a:buClr>
              <a:buFont typeface="Arial" pitchFamily="34" charset="0"/>
              <a:buChar char="•"/>
              <a:defRPr/>
            </a:pPr>
            <a:r>
              <a:rPr lang="en-US" sz="1400" b="0" dirty="0" smtClean="0">
                <a:solidFill>
                  <a:srgbClr val="002060"/>
                </a:solidFill>
                <a:effectLst>
                  <a:glow rad="63500">
                    <a:srgbClr val="FFFFFF">
                      <a:alpha val="40000"/>
                    </a:srgbClr>
                  </a:glow>
                </a:effectLst>
                <a:latin typeface="Arial" pitchFamily="34" charset="0"/>
                <a:cs typeface="Arial" pitchFamily="34" charset="0"/>
              </a:rPr>
              <a:t>Analytic Capacity</a:t>
            </a:r>
          </a:p>
          <a:p>
            <a:pPr marL="579438" lvl="2" indent="-228600" eaLnBrk="0" hangingPunct="0">
              <a:lnSpc>
                <a:spcPct val="90000"/>
              </a:lnSpc>
              <a:spcBef>
                <a:spcPct val="20000"/>
              </a:spcBef>
              <a:buClr>
                <a:srgbClr val="003366"/>
              </a:buClr>
              <a:buFont typeface="Arial" pitchFamily="34" charset="0"/>
              <a:buChar char="•"/>
              <a:defRPr/>
            </a:pPr>
            <a:r>
              <a:rPr lang="en-US" sz="1400" b="0" dirty="0" smtClean="0">
                <a:solidFill>
                  <a:srgbClr val="002060"/>
                </a:solidFill>
                <a:effectLst>
                  <a:glow rad="63500">
                    <a:srgbClr val="FFFFFF">
                      <a:alpha val="40000"/>
                    </a:srgbClr>
                  </a:glow>
                </a:effectLst>
                <a:latin typeface="Arial" pitchFamily="34" charset="0"/>
                <a:cs typeface="Arial" pitchFamily="34" charset="0"/>
              </a:rPr>
              <a:t>Getting Results</a:t>
            </a:r>
          </a:p>
        </p:txBody>
      </p:sp>
      <p:grpSp>
        <p:nvGrpSpPr>
          <p:cNvPr id="2" name="Group 124"/>
          <p:cNvGrpSpPr/>
          <p:nvPr/>
        </p:nvGrpSpPr>
        <p:grpSpPr>
          <a:xfrm>
            <a:off x="64891" y="450414"/>
            <a:ext cx="2485805" cy="2244659"/>
            <a:chOff x="-1843088" y="340405"/>
            <a:chExt cx="12834939" cy="6668408"/>
          </a:xfrm>
        </p:grpSpPr>
        <p:sp>
          <p:nvSpPr>
            <p:cNvPr id="183" name="Freeform 7"/>
            <p:cNvSpPr>
              <a:spLocks/>
            </p:cNvSpPr>
            <p:nvPr/>
          </p:nvSpPr>
          <p:spPr bwMode="auto">
            <a:xfrm>
              <a:off x="-1808163" y="6624638"/>
              <a:ext cx="12763501" cy="384175"/>
            </a:xfrm>
            <a:custGeom>
              <a:avLst/>
              <a:gdLst/>
              <a:ahLst/>
              <a:cxnLst>
                <a:cxn ang="0">
                  <a:pos x="273" y="0"/>
                </a:cxn>
                <a:cxn ang="0">
                  <a:pos x="8040" y="41"/>
                </a:cxn>
                <a:cxn ang="0">
                  <a:pos x="6648" y="242"/>
                </a:cxn>
                <a:cxn ang="0">
                  <a:pos x="0" y="67"/>
                </a:cxn>
                <a:cxn ang="0">
                  <a:pos x="273" y="0"/>
                </a:cxn>
                <a:cxn ang="0">
                  <a:pos x="273" y="0"/>
                </a:cxn>
              </a:cxnLst>
              <a:rect l="0" t="0" r="r" b="b"/>
              <a:pathLst>
                <a:path w="8040" h="242">
                  <a:moveTo>
                    <a:pt x="273" y="0"/>
                  </a:moveTo>
                  <a:lnTo>
                    <a:pt x="8040" y="41"/>
                  </a:lnTo>
                  <a:lnTo>
                    <a:pt x="6648" y="242"/>
                  </a:lnTo>
                  <a:lnTo>
                    <a:pt x="0" y="67"/>
                  </a:lnTo>
                  <a:lnTo>
                    <a:pt x="273" y="0"/>
                  </a:lnTo>
                  <a:lnTo>
                    <a:pt x="273"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
            <p:cNvSpPr>
              <a:spLocks/>
            </p:cNvSpPr>
            <p:nvPr/>
          </p:nvSpPr>
          <p:spPr bwMode="auto">
            <a:xfrm>
              <a:off x="808037" y="6611938"/>
              <a:ext cx="487363" cy="114300"/>
            </a:xfrm>
            <a:custGeom>
              <a:avLst/>
              <a:gdLst/>
              <a:ahLst/>
              <a:cxnLst>
                <a:cxn ang="0">
                  <a:pos x="128" y="8"/>
                </a:cxn>
                <a:cxn ang="0">
                  <a:pos x="307" y="0"/>
                </a:cxn>
                <a:cxn ang="0">
                  <a:pos x="162" y="59"/>
                </a:cxn>
                <a:cxn ang="0">
                  <a:pos x="0" y="72"/>
                </a:cxn>
                <a:cxn ang="0">
                  <a:pos x="17" y="34"/>
                </a:cxn>
                <a:cxn ang="0">
                  <a:pos x="128" y="8"/>
                </a:cxn>
                <a:cxn ang="0">
                  <a:pos x="128" y="8"/>
                </a:cxn>
              </a:cxnLst>
              <a:rect l="0" t="0" r="r" b="b"/>
              <a:pathLst>
                <a:path w="307" h="72">
                  <a:moveTo>
                    <a:pt x="128" y="8"/>
                  </a:moveTo>
                  <a:lnTo>
                    <a:pt x="307" y="0"/>
                  </a:lnTo>
                  <a:lnTo>
                    <a:pt x="162" y="59"/>
                  </a:lnTo>
                  <a:lnTo>
                    <a:pt x="0" y="72"/>
                  </a:lnTo>
                  <a:lnTo>
                    <a:pt x="17" y="34"/>
                  </a:lnTo>
                  <a:lnTo>
                    <a:pt x="128" y="8"/>
                  </a:lnTo>
                  <a:lnTo>
                    <a:pt x="128" y="8"/>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9"/>
            <p:cNvSpPr>
              <a:spLocks/>
            </p:cNvSpPr>
            <p:nvPr/>
          </p:nvSpPr>
          <p:spPr bwMode="auto">
            <a:xfrm>
              <a:off x="-993775" y="6570663"/>
              <a:ext cx="317500" cy="123825"/>
            </a:xfrm>
            <a:custGeom>
              <a:avLst/>
              <a:gdLst/>
              <a:ahLst/>
              <a:cxnLst>
                <a:cxn ang="0">
                  <a:pos x="200" y="0"/>
                </a:cxn>
                <a:cxn ang="0">
                  <a:pos x="38" y="5"/>
                </a:cxn>
                <a:cxn ang="0">
                  <a:pos x="0" y="78"/>
                </a:cxn>
                <a:cxn ang="0">
                  <a:pos x="200" y="0"/>
                </a:cxn>
                <a:cxn ang="0">
                  <a:pos x="200" y="0"/>
                </a:cxn>
              </a:cxnLst>
              <a:rect l="0" t="0" r="r" b="b"/>
              <a:pathLst>
                <a:path w="200" h="78">
                  <a:moveTo>
                    <a:pt x="200" y="0"/>
                  </a:moveTo>
                  <a:lnTo>
                    <a:pt x="38" y="5"/>
                  </a:lnTo>
                  <a:lnTo>
                    <a:pt x="0" y="78"/>
                  </a:lnTo>
                  <a:lnTo>
                    <a:pt x="200" y="0"/>
                  </a:lnTo>
                  <a:lnTo>
                    <a:pt x="20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0"/>
            <p:cNvSpPr>
              <a:spLocks/>
            </p:cNvSpPr>
            <p:nvPr/>
          </p:nvSpPr>
          <p:spPr bwMode="auto">
            <a:xfrm>
              <a:off x="-1843088" y="6484938"/>
              <a:ext cx="1246188" cy="258763"/>
            </a:xfrm>
            <a:custGeom>
              <a:avLst/>
              <a:gdLst/>
              <a:ahLst/>
              <a:cxnLst>
                <a:cxn ang="0">
                  <a:pos x="785" y="57"/>
                </a:cxn>
                <a:cxn ang="0">
                  <a:pos x="780" y="54"/>
                </a:cxn>
                <a:cxn ang="0">
                  <a:pos x="774" y="49"/>
                </a:cxn>
                <a:cxn ang="0">
                  <a:pos x="757" y="41"/>
                </a:cxn>
                <a:cxn ang="0">
                  <a:pos x="741" y="31"/>
                </a:cxn>
                <a:cxn ang="0">
                  <a:pos x="713" y="21"/>
                </a:cxn>
                <a:cxn ang="0">
                  <a:pos x="690" y="13"/>
                </a:cxn>
                <a:cxn ang="0">
                  <a:pos x="663" y="5"/>
                </a:cxn>
                <a:cxn ang="0">
                  <a:pos x="635" y="3"/>
                </a:cxn>
                <a:cxn ang="0">
                  <a:pos x="612" y="0"/>
                </a:cxn>
                <a:cxn ang="0">
                  <a:pos x="596" y="0"/>
                </a:cxn>
                <a:cxn ang="0">
                  <a:pos x="585" y="0"/>
                </a:cxn>
                <a:cxn ang="0">
                  <a:pos x="568" y="3"/>
                </a:cxn>
                <a:cxn ang="0">
                  <a:pos x="551" y="3"/>
                </a:cxn>
                <a:cxn ang="0">
                  <a:pos x="535" y="5"/>
                </a:cxn>
                <a:cxn ang="0">
                  <a:pos x="518" y="8"/>
                </a:cxn>
                <a:cxn ang="0">
                  <a:pos x="507" y="13"/>
                </a:cxn>
                <a:cxn ang="0">
                  <a:pos x="484" y="15"/>
                </a:cxn>
                <a:cxn ang="0">
                  <a:pos x="468" y="21"/>
                </a:cxn>
                <a:cxn ang="0">
                  <a:pos x="451" y="26"/>
                </a:cxn>
                <a:cxn ang="0">
                  <a:pos x="451" y="28"/>
                </a:cxn>
                <a:cxn ang="0">
                  <a:pos x="468" y="49"/>
                </a:cxn>
                <a:cxn ang="0">
                  <a:pos x="468" y="46"/>
                </a:cxn>
                <a:cxn ang="0">
                  <a:pos x="462" y="46"/>
                </a:cxn>
                <a:cxn ang="0">
                  <a:pos x="451" y="44"/>
                </a:cxn>
                <a:cxn ang="0">
                  <a:pos x="434" y="44"/>
                </a:cxn>
                <a:cxn ang="0">
                  <a:pos x="412" y="41"/>
                </a:cxn>
                <a:cxn ang="0">
                  <a:pos x="390" y="44"/>
                </a:cxn>
                <a:cxn ang="0">
                  <a:pos x="373" y="44"/>
                </a:cxn>
                <a:cxn ang="0">
                  <a:pos x="356" y="44"/>
                </a:cxn>
                <a:cxn ang="0">
                  <a:pos x="340" y="46"/>
                </a:cxn>
                <a:cxn ang="0">
                  <a:pos x="317" y="52"/>
                </a:cxn>
                <a:cxn ang="0">
                  <a:pos x="295" y="54"/>
                </a:cxn>
                <a:cxn ang="0">
                  <a:pos x="273" y="57"/>
                </a:cxn>
                <a:cxn ang="0">
                  <a:pos x="245" y="62"/>
                </a:cxn>
                <a:cxn ang="0">
                  <a:pos x="217" y="67"/>
                </a:cxn>
                <a:cxn ang="0">
                  <a:pos x="189" y="70"/>
                </a:cxn>
                <a:cxn ang="0">
                  <a:pos x="161" y="77"/>
                </a:cxn>
                <a:cxn ang="0">
                  <a:pos x="139" y="80"/>
                </a:cxn>
                <a:cxn ang="0">
                  <a:pos x="111" y="88"/>
                </a:cxn>
                <a:cxn ang="0">
                  <a:pos x="89" y="90"/>
                </a:cxn>
                <a:cxn ang="0">
                  <a:pos x="67" y="95"/>
                </a:cxn>
                <a:cxn ang="0">
                  <a:pos x="45" y="98"/>
                </a:cxn>
                <a:cxn ang="0">
                  <a:pos x="28" y="103"/>
                </a:cxn>
                <a:cxn ang="0">
                  <a:pos x="11" y="106"/>
                </a:cxn>
                <a:cxn ang="0">
                  <a:pos x="6" y="108"/>
                </a:cxn>
                <a:cxn ang="0">
                  <a:pos x="0" y="108"/>
                </a:cxn>
                <a:cxn ang="0">
                  <a:pos x="0" y="111"/>
                </a:cxn>
                <a:cxn ang="0">
                  <a:pos x="0" y="142"/>
                </a:cxn>
                <a:cxn ang="0">
                  <a:pos x="61" y="163"/>
                </a:cxn>
                <a:cxn ang="0">
                  <a:pos x="468" y="152"/>
                </a:cxn>
                <a:cxn ang="0">
                  <a:pos x="785" y="57"/>
                </a:cxn>
                <a:cxn ang="0">
                  <a:pos x="785" y="57"/>
                </a:cxn>
              </a:cxnLst>
              <a:rect l="0" t="0" r="r" b="b"/>
              <a:pathLst>
                <a:path w="785" h="163">
                  <a:moveTo>
                    <a:pt x="785" y="57"/>
                  </a:moveTo>
                  <a:lnTo>
                    <a:pt x="780" y="54"/>
                  </a:lnTo>
                  <a:lnTo>
                    <a:pt x="774" y="49"/>
                  </a:lnTo>
                  <a:lnTo>
                    <a:pt x="757" y="41"/>
                  </a:lnTo>
                  <a:lnTo>
                    <a:pt x="741" y="31"/>
                  </a:lnTo>
                  <a:lnTo>
                    <a:pt x="713" y="21"/>
                  </a:lnTo>
                  <a:lnTo>
                    <a:pt x="690" y="13"/>
                  </a:lnTo>
                  <a:lnTo>
                    <a:pt x="663" y="5"/>
                  </a:lnTo>
                  <a:lnTo>
                    <a:pt x="635" y="3"/>
                  </a:lnTo>
                  <a:lnTo>
                    <a:pt x="612" y="0"/>
                  </a:lnTo>
                  <a:lnTo>
                    <a:pt x="596" y="0"/>
                  </a:lnTo>
                  <a:lnTo>
                    <a:pt x="585" y="0"/>
                  </a:lnTo>
                  <a:lnTo>
                    <a:pt x="568" y="3"/>
                  </a:lnTo>
                  <a:lnTo>
                    <a:pt x="551" y="3"/>
                  </a:lnTo>
                  <a:lnTo>
                    <a:pt x="535" y="5"/>
                  </a:lnTo>
                  <a:lnTo>
                    <a:pt x="518" y="8"/>
                  </a:lnTo>
                  <a:lnTo>
                    <a:pt x="507" y="13"/>
                  </a:lnTo>
                  <a:lnTo>
                    <a:pt x="484" y="15"/>
                  </a:lnTo>
                  <a:lnTo>
                    <a:pt x="468" y="21"/>
                  </a:lnTo>
                  <a:lnTo>
                    <a:pt x="451" y="26"/>
                  </a:lnTo>
                  <a:lnTo>
                    <a:pt x="451" y="28"/>
                  </a:lnTo>
                  <a:lnTo>
                    <a:pt x="468" y="49"/>
                  </a:lnTo>
                  <a:lnTo>
                    <a:pt x="468" y="46"/>
                  </a:lnTo>
                  <a:lnTo>
                    <a:pt x="462" y="46"/>
                  </a:lnTo>
                  <a:lnTo>
                    <a:pt x="451" y="44"/>
                  </a:lnTo>
                  <a:lnTo>
                    <a:pt x="434" y="44"/>
                  </a:lnTo>
                  <a:lnTo>
                    <a:pt x="412" y="41"/>
                  </a:lnTo>
                  <a:lnTo>
                    <a:pt x="390" y="44"/>
                  </a:lnTo>
                  <a:lnTo>
                    <a:pt x="373" y="44"/>
                  </a:lnTo>
                  <a:lnTo>
                    <a:pt x="356" y="44"/>
                  </a:lnTo>
                  <a:lnTo>
                    <a:pt x="340" y="46"/>
                  </a:lnTo>
                  <a:lnTo>
                    <a:pt x="317" y="52"/>
                  </a:lnTo>
                  <a:lnTo>
                    <a:pt x="295" y="54"/>
                  </a:lnTo>
                  <a:lnTo>
                    <a:pt x="273" y="57"/>
                  </a:lnTo>
                  <a:lnTo>
                    <a:pt x="245" y="62"/>
                  </a:lnTo>
                  <a:lnTo>
                    <a:pt x="217" y="67"/>
                  </a:lnTo>
                  <a:lnTo>
                    <a:pt x="189" y="70"/>
                  </a:lnTo>
                  <a:lnTo>
                    <a:pt x="161" y="77"/>
                  </a:lnTo>
                  <a:lnTo>
                    <a:pt x="139" y="80"/>
                  </a:lnTo>
                  <a:lnTo>
                    <a:pt x="111" y="88"/>
                  </a:lnTo>
                  <a:lnTo>
                    <a:pt x="89" y="90"/>
                  </a:lnTo>
                  <a:lnTo>
                    <a:pt x="67" y="95"/>
                  </a:lnTo>
                  <a:lnTo>
                    <a:pt x="45" y="98"/>
                  </a:lnTo>
                  <a:lnTo>
                    <a:pt x="28" y="103"/>
                  </a:lnTo>
                  <a:lnTo>
                    <a:pt x="11" y="106"/>
                  </a:lnTo>
                  <a:lnTo>
                    <a:pt x="6" y="108"/>
                  </a:lnTo>
                  <a:lnTo>
                    <a:pt x="0" y="108"/>
                  </a:lnTo>
                  <a:lnTo>
                    <a:pt x="0" y="111"/>
                  </a:lnTo>
                  <a:lnTo>
                    <a:pt x="0" y="142"/>
                  </a:lnTo>
                  <a:lnTo>
                    <a:pt x="61" y="163"/>
                  </a:lnTo>
                  <a:lnTo>
                    <a:pt x="468" y="152"/>
                  </a:lnTo>
                  <a:lnTo>
                    <a:pt x="785" y="57"/>
                  </a:lnTo>
                  <a:lnTo>
                    <a:pt x="785" y="57"/>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1"/>
            <p:cNvSpPr>
              <a:spLocks/>
            </p:cNvSpPr>
            <p:nvPr/>
          </p:nvSpPr>
          <p:spPr bwMode="auto">
            <a:xfrm>
              <a:off x="180975" y="6538913"/>
              <a:ext cx="954088" cy="207963"/>
            </a:xfrm>
            <a:custGeom>
              <a:avLst/>
              <a:gdLst/>
              <a:ahLst/>
              <a:cxnLst>
                <a:cxn ang="0">
                  <a:pos x="601" y="36"/>
                </a:cxn>
                <a:cxn ang="0">
                  <a:pos x="473" y="0"/>
                </a:cxn>
                <a:cxn ang="0">
                  <a:pos x="273" y="46"/>
                </a:cxn>
                <a:cxn ang="0">
                  <a:pos x="0" y="118"/>
                </a:cxn>
                <a:cxn ang="0">
                  <a:pos x="167" y="131"/>
                </a:cxn>
                <a:cxn ang="0">
                  <a:pos x="445" y="123"/>
                </a:cxn>
                <a:cxn ang="0">
                  <a:pos x="462" y="77"/>
                </a:cxn>
                <a:cxn ang="0">
                  <a:pos x="596" y="59"/>
                </a:cxn>
                <a:cxn ang="0">
                  <a:pos x="601" y="36"/>
                </a:cxn>
                <a:cxn ang="0">
                  <a:pos x="601" y="36"/>
                </a:cxn>
              </a:cxnLst>
              <a:rect l="0" t="0" r="r" b="b"/>
              <a:pathLst>
                <a:path w="601" h="131">
                  <a:moveTo>
                    <a:pt x="601" y="36"/>
                  </a:moveTo>
                  <a:lnTo>
                    <a:pt x="473" y="0"/>
                  </a:lnTo>
                  <a:lnTo>
                    <a:pt x="273" y="46"/>
                  </a:lnTo>
                  <a:lnTo>
                    <a:pt x="0" y="118"/>
                  </a:lnTo>
                  <a:lnTo>
                    <a:pt x="167" y="131"/>
                  </a:lnTo>
                  <a:lnTo>
                    <a:pt x="445" y="123"/>
                  </a:lnTo>
                  <a:lnTo>
                    <a:pt x="462" y="77"/>
                  </a:lnTo>
                  <a:lnTo>
                    <a:pt x="596" y="59"/>
                  </a:lnTo>
                  <a:lnTo>
                    <a:pt x="601" y="36"/>
                  </a:lnTo>
                  <a:lnTo>
                    <a:pt x="601" y="36"/>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3"/>
            <p:cNvSpPr>
              <a:spLocks/>
            </p:cNvSpPr>
            <p:nvPr/>
          </p:nvSpPr>
          <p:spPr bwMode="auto">
            <a:xfrm>
              <a:off x="3443287" y="3538538"/>
              <a:ext cx="3394075" cy="1479550"/>
            </a:xfrm>
            <a:custGeom>
              <a:avLst/>
              <a:gdLst/>
              <a:ahLst/>
              <a:cxnLst>
                <a:cxn ang="0">
                  <a:pos x="929" y="8"/>
                </a:cxn>
                <a:cxn ang="0">
                  <a:pos x="1080" y="28"/>
                </a:cxn>
                <a:cxn ang="0">
                  <a:pos x="1258" y="49"/>
                </a:cxn>
                <a:cxn ang="0">
                  <a:pos x="1392" y="57"/>
                </a:cxn>
                <a:cxn ang="0">
                  <a:pos x="1486" y="59"/>
                </a:cxn>
                <a:cxn ang="0">
                  <a:pos x="1525" y="70"/>
                </a:cxn>
                <a:cxn ang="0">
                  <a:pos x="1547" y="106"/>
                </a:cxn>
                <a:cxn ang="0">
                  <a:pos x="1625" y="157"/>
                </a:cxn>
                <a:cxn ang="0">
                  <a:pos x="1659" y="193"/>
                </a:cxn>
                <a:cxn ang="0">
                  <a:pos x="1681" y="242"/>
                </a:cxn>
                <a:cxn ang="0">
                  <a:pos x="1709" y="302"/>
                </a:cxn>
                <a:cxn ang="0">
                  <a:pos x="1759" y="374"/>
                </a:cxn>
                <a:cxn ang="0">
                  <a:pos x="1826" y="454"/>
                </a:cxn>
                <a:cxn ang="0">
                  <a:pos x="1909" y="545"/>
                </a:cxn>
                <a:cxn ang="0">
                  <a:pos x="1993" y="640"/>
                </a:cxn>
                <a:cxn ang="0">
                  <a:pos x="2060" y="738"/>
                </a:cxn>
                <a:cxn ang="0">
                  <a:pos x="2110" y="823"/>
                </a:cxn>
                <a:cxn ang="0">
                  <a:pos x="2132" y="872"/>
                </a:cxn>
                <a:cxn ang="0">
                  <a:pos x="1765" y="883"/>
                </a:cxn>
                <a:cxn ang="0">
                  <a:pos x="1759" y="849"/>
                </a:cxn>
                <a:cxn ang="0">
                  <a:pos x="1731" y="800"/>
                </a:cxn>
                <a:cxn ang="0">
                  <a:pos x="1648" y="730"/>
                </a:cxn>
                <a:cxn ang="0">
                  <a:pos x="1547" y="648"/>
                </a:cxn>
                <a:cxn ang="0">
                  <a:pos x="1431" y="557"/>
                </a:cxn>
                <a:cxn ang="0">
                  <a:pos x="1308" y="475"/>
                </a:cxn>
                <a:cxn ang="0">
                  <a:pos x="1197" y="405"/>
                </a:cxn>
                <a:cxn ang="0">
                  <a:pos x="1130" y="369"/>
                </a:cxn>
                <a:cxn ang="0">
                  <a:pos x="1069" y="400"/>
                </a:cxn>
                <a:cxn ang="0">
                  <a:pos x="968" y="452"/>
                </a:cxn>
                <a:cxn ang="0">
                  <a:pos x="857" y="514"/>
                </a:cxn>
                <a:cxn ang="0">
                  <a:pos x="746" y="570"/>
                </a:cxn>
                <a:cxn ang="0">
                  <a:pos x="640" y="635"/>
                </a:cxn>
                <a:cxn ang="0">
                  <a:pos x="551" y="712"/>
                </a:cxn>
                <a:cxn ang="0">
                  <a:pos x="462" y="800"/>
                </a:cxn>
                <a:cxn ang="0">
                  <a:pos x="400" y="883"/>
                </a:cxn>
                <a:cxn ang="0">
                  <a:pos x="373" y="927"/>
                </a:cxn>
                <a:cxn ang="0">
                  <a:pos x="317" y="929"/>
                </a:cxn>
                <a:cxn ang="0">
                  <a:pos x="239" y="932"/>
                </a:cxn>
                <a:cxn ang="0">
                  <a:pos x="150" y="929"/>
                </a:cxn>
                <a:cxn ang="0">
                  <a:pos x="72" y="924"/>
                </a:cxn>
                <a:cxn ang="0">
                  <a:pos x="0" y="916"/>
                </a:cxn>
                <a:cxn ang="0">
                  <a:pos x="5" y="885"/>
                </a:cxn>
                <a:cxn ang="0">
                  <a:pos x="33" y="816"/>
                </a:cxn>
                <a:cxn ang="0">
                  <a:pos x="89" y="738"/>
                </a:cxn>
                <a:cxn ang="0">
                  <a:pos x="167" y="679"/>
                </a:cxn>
                <a:cxn ang="0">
                  <a:pos x="250" y="614"/>
                </a:cxn>
                <a:cxn ang="0">
                  <a:pos x="339" y="542"/>
                </a:cxn>
                <a:cxn ang="0">
                  <a:pos x="428" y="446"/>
                </a:cxn>
                <a:cxn ang="0">
                  <a:pos x="512" y="338"/>
                </a:cxn>
                <a:cxn ang="0">
                  <a:pos x="584" y="240"/>
                </a:cxn>
                <a:cxn ang="0">
                  <a:pos x="645" y="170"/>
                </a:cxn>
                <a:cxn ang="0">
                  <a:pos x="723" y="129"/>
                </a:cxn>
                <a:cxn ang="0">
                  <a:pos x="796" y="90"/>
                </a:cxn>
                <a:cxn ang="0">
                  <a:pos x="829" y="49"/>
                </a:cxn>
                <a:cxn ang="0">
                  <a:pos x="857" y="13"/>
                </a:cxn>
              </a:cxnLst>
              <a:rect l="0" t="0" r="r" b="b"/>
              <a:pathLst>
                <a:path w="2138" h="932">
                  <a:moveTo>
                    <a:pt x="863" y="0"/>
                  </a:moveTo>
                  <a:lnTo>
                    <a:pt x="874" y="0"/>
                  </a:lnTo>
                  <a:lnTo>
                    <a:pt x="890" y="2"/>
                  </a:lnTo>
                  <a:lnTo>
                    <a:pt x="907" y="5"/>
                  </a:lnTo>
                  <a:lnTo>
                    <a:pt x="929" y="8"/>
                  </a:lnTo>
                  <a:lnTo>
                    <a:pt x="952" y="13"/>
                  </a:lnTo>
                  <a:lnTo>
                    <a:pt x="985" y="15"/>
                  </a:lnTo>
                  <a:lnTo>
                    <a:pt x="1019" y="20"/>
                  </a:lnTo>
                  <a:lnTo>
                    <a:pt x="1046" y="26"/>
                  </a:lnTo>
                  <a:lnTo>
                    <a:pt x="1080" y="28"/>
                  </a:lnTo>
                  <a:lnTo>
                    <a:pt x="1113" y="33"/>
                  </a:lnTo>
                  <a:lnTo>
                    <a:pt x="1152" y="39"/>
                  </a:lnTo>
                  <a:lnTo>
                    <a:pt x="1191" y="41"/>
                  </a:lnTo>
                  <a:lnTo>
                    <a:pt x="1225" y="46"/>
                  </a:lnTo>
                  <a:lnTo>
                    <a:pt x="1258" y="49"/>
                  </a:lnTo>
                  <a:lnTo>
                    <a:pt x="1291" y="51"/>
                  </a:lnTo>
                  <a:lnTo>
                    <a:pt x="1319" y="54"/>
                  </a:lnTo>
                  <a:lnTo>
                    <a:pt x="1347" y="54"/>
                  </a:lnTo>
                  <a:lnTo>
                    <a:pt x="1369" y="57"/>
                  </a:lnTo>
                  <a:lnTo>
                    <a:pt x="1392" y="57"/>
                  </a:lnTo>
                  <a:lnTo>
                    <a:pt x="1414" y="57"/>
                  </a:lnTo>
                  <a:lnTo>
                    <a:pt x="1431" y="59"/>
                  </a:lnTo>
                  <a:lnTo>
                    <a:pt x="1447" y="59"/>
                  </a:lnTo>
                  <a:lnTo>
                    <a:pt x="1464" y="59"/>
                  </a:lnTo>
                  <a:lnTo>
                    <a:pt x="1486" y="59"/>
                  </a:lnTo>
                  <a:lnTo>
                    <a:pt x="1503" y="57"/>
                  </a:lnTo>
                  <a:lnTo>
                    <a:pt x="1514" y="57"/>
                  </a:lnTo>
                  <a:lnTo>
                    <a:pt x="1520" y="57"/>
                  </a:lnTo>
                  <a:lnTo>
                    <a:pt x="1520" y="59"/>
                  </a:lnTo>
                  <a:lnTo>
                    <a:pt x="1525" y="70"/>
                  </a:lnTo>
                  <a:lnTo>
                    <a:pt x="1525" y="75"/>
                  </a:lnTo>
                  <a:lnTo>
                    <a:pt x="1525" y="82"/>
                  </a:lnTo>
                  <a:lnTo>
                    <a:pt x="1531" y="90"/>
                  </a:lnTo>
                  <a:lnTo>
                    <a:pt x="1542" y="98"/>
                  </a:lnTo>
                  <a:lnTo>
                    <a:pt x="1547" y="106"/>
                  </a:lnTo>
                  <a:lnTo>
                    <a:pt x="1564" y="113"/>
                  </a:lnTo>
                  <a:lnTo>
                    <a:pt x="1575" y="124"/>
                  </a:lnTo>
                  <a:lnTo>
                    <a:pt x="1592" y="134"/>
                  </a:lnTo>
                  <a:lnTo>
                    <a:pt x="1609" y="144"/>
                  </a:lnTo>
                  <a:lnTo>
                    <a:pt x="1625" y="157"/>
                  </a:lnTo>
                  <a:lnTo>
                    <a:pt x="1631" y="162"/>
                  </a:lnTo>
                  <a:lnTo>
                    <a:pt x="1637" y="170"/>
                  </a:lnTo>
                  <a:lnTo>
                    <a:pt x="1648" y="178"/>
                  </a:lnTo>
                  <a:lnTo>
                    <a:pt x="1653" y="186"/>
                  </a:lnTo>
                  <a:lnTo>
                    <a:pt x="1659" y="193"/>
                  </a:lnTo>
                  <a:lnTo>
                    <a:pt x="1664" y="201"/>
                  </a:lnTo>
                  <a:lnTo>
                    <a:pt x="1664" y="211"/>
                  </a:lnTo>
                  <a:lnTo>
                    <a:pt x="1676" y="222"/>
                  </a:lnTo>
                  <a:lnTo>
                    <a:pt x="1676" y="232"/>
                  </a:lnTo>
                  <a:lnTo>
                    <a:pt x="1681" y="242"/>
                  </a:lnTo>
                  <a:lnTo>
                    <a:pt x="1687" y="253"/>
                  </a:lnTo>
                  <a:lnTo>
                    <a:pt x="1692" y="266"/>
                  </a:lnTo>
                  <a:lnTo>
                    <a:pt x="1698" y="279"/>
                  </a:lnTo>
                  <a:lnTo>
                    <a:pt x="1703" y="289"/>
                  </a:lnTo>
                  <a:lnTo>
                    <a:pt x="1709" y="302"/>
                  </a:lnTo>
                  <a:lnTo>
                    <a:pt x="1720" y="315"/>
                  </a:lnTo>
                  <a:lnTo>
                    <a:pt x="1726" y="330"/>
                  </a:lnTo>
                  <a:lnTo>
                    <a:pt x="1731" y="343"/>
                  </a:lnTo>
                  <a:lnTo>
                    <a:pt x="1742" y="359"/>
                  </a:lnTo>
                  <a:lnTo>
                    <a:pt x="1759" y="374"/>
                  </a:lnTo>
                  <a:lnTo>
                    <a:pt x="1765" y="387"/>
                  </a:lnTo>
                  <a:lnTo>
                    <a:pt x="1781" y="403"/>
                  </a:lnTo>
                  <a:lnTo>
                    <a:pt x="1792" y="421"/>
                  </a:lnTo>
                  <a:lnTo>
                    <a:pt x="1809" y="439"/>
                  </a:lnTo>
                  <a:lnTo>
                    <a:pt x="1826" y="454"/>
                  </a:lnTo>
                  <a:lnTo>
                    <a:pt x="1843" y="472"/>
                  </a:lnTo>
                  <a:lnTo>
                    <a:pt x="1859" y="488"/>
                  </a:lnTo>
                  <a:lnTo>
                    <a:pt x="1876" y="508"/>
                  </a:lnTo>
                  <a:lnTo>
                    <a:pt x="1893" y="526"/>
                  </a:lnTo>
                  <a:lnTo>
                    <a:pt x="1909" y="545"/>
                  </a:lnTo>
                  <a:lnTo>
                    <a:pt x="1926" y="563"/>
                  </a:lnTo>
                  <a:lnTo>
                    <a:pt x="1943" y="583"/>
                  </a:lnTo>
                  <a:lnTo>
                    <a:pt x="1959" y="601"/>
                  </a:lnTo>
                  <a:lnTo>
                    <a:pt x="1976" y="622"/>
                  </a:lnTo>
                  <a:lnTo>
                    <a:pt x="1993" y="640"/>
                  </a:lnTo>
                  <a:lnTo>
                    <a:pt x="2010" y="661"/>
                  </a:lnTo>
                  <a:lnTo>
                    <a:pt x="2021" y="681"/>
                  </a:lnTo>
                  <a:lnTo>
                    <a:pt x="2032" y="699"/>
                  </a:lnTo>
                  <a:lnTo>
                    <a:pt x="2049" y="717"/>
                  </a:lnTo>
                  <a:lnTo>
                    <a:pt x="2060" y="738"/>
                  </a:lnTo>
                  <a:lnTo>
                    <a:pt x="2071" y="756"/>
                  </a:lnTo>
                  <a:lnTo>
                    <a:pt x="2082" y="774"/>
                  </a:lnTo>
                  <a:lnTo>
                    <a:pt x="2093" y="790"/>
                  </a:lnTo>
                  <a:lnTo>
                    <a:pt x="2104" y="808"/>
                  </a:lnTo>
                  <a:lnTo>
                    <a:pt x="2110" y="823"/>
                  </a:lnTo>
                  <a:lnTo>
                    <a:pt x="2115" y="834"/>
                  </a:lnTo>
                  <a:lnTo>
                    <a:pt x="2121" y="847"/>
                  </a:lnTo>
                  <a:lnTo>
                    <a:pt x="2127" y="857"/>
                  </a:lnTo>
                  <a:lnTo>
                    <a:pt x="2127" y="865"/>
                  </a:lnTo>
                  <a:lnTo>
                    <a:pt x="2132" y="872"/>
                  </a:lnTo>
                  <a:lnTo>
                    <a:pt x="2132" y="875"/>
                  </a:lnTo>
                  <a:lnTo>
                    <a:pt x="2138" y="878"/>
                  </a:lnTo>
                  <a:lnTo>
                    <a:pt x="1765" y="888"/>
                  </a:lnTo>
                  <a:lnTo>
                    <a:pt x="1765" y="885"/>
                  </a:lnTo>
                  <a:lnTo>
                    <a:pt x="1765" y="883"/>
                  </a:lnTo>
                  <a:lnTo>
                    <a:pt x="1765" y="878"/>
                  </a:lnTo>
                  <a:lnTo>
                    <a:pt x="1765" y="870"/>
                  </a:lnTo>
                  <a:lnTo>
                    <a:pt x="1765" y="862"/>
                  </a:lnTo>
                  <a:lnTo>
                    <a:pt x="1759" y="857"/>
                  </a:lnTo>
                  <a:lnTo>
                    <a:pt x="1759" y="849"/>
                  </a:lnTo>
                  <a:lnTo>
                    <a:pt x="1753" y="841"/>
                  </a:lnTo>
                  <a:lnTo>
                    <a:pt x="1748" y="831"/>
                  </a:lnTo>
                  <a:lnTo>
                    <a:pt x="1742" y="823"/>
                  </a:lnTo>
                  <a:lnTo>
                    <a:pt x="1737" y="810"/>
                  </a:lnTo>
                  <a:lnTo>
                    <a:pt x="1731" y="800"/>
                  </a:lnTo>
                  <a:lnTo>
                    <a:pt x="1715" y="787"/>
                  </a:lnTo>
                  <a:lnTo>
                    <a:pt x="1698" y="774"/>
                  </a:lnTo>
                  <a:lnTo>
                    <a:pt x="1681" y="761"/>
                  </a:lnTo>
                  <a:lnTo>
                    <a:pt x="1670" y="746"/>
                  </a:lnTo>
                  <a:lnTo>
                    <a:pt x="1648" y="730"/>
                  </a:lnTo>
                  <a:lnTo>
                    <a:pt x="1631" y="715"/>
                  </a:lnTo>
                  <a:lnTo>
                    <a:pt x="1614" y="699"/>
                  </a:lnTo>
                  <a:lnTo>
                    <a:pt x="1598" y="681"/>
                  </a:lnTo>
                  <a:lnTo>
                    <a:pt x="1570" y="666"/>
                  </a:lnTo>
                  <a:lnTo>
                    <a:pt x="1547" y="648"/>
                  </a:lnTo>
                  <a:lnTo>
                    <a:pt x="1525" y="630"/>
                  </a:lnTo>
                  <a:lnTo>
                    <a:pt x="1508" y="612"/>
                  </a:lnTo>
                  <a:lnTo>
                    <a:pt x="1481" y="594"/>
                  </a:lnTo>
                  <a:lnTo>
                    <a:pt x="1458" y="575"/>
                  </a:lnTo>
                  <a:lnTo>
                    <a:pt x="1431" y="557"/>
                  </a:lnTo>
                  <a:lnTo>
                    <a:pt x="1408" y="542"/>
                  </a:lnTo>
                  <a:lnTo>
                    <a:pt x="1380" y="524"/>
                  </a:lnTo>
                  <a:lnTo>
                    <a:pt x="1353" y="506"/>
                  </a:lnTo>
                  <a:lnTo>
                    <a:pt x="1330" y="488"/>
                  </a:lnTo>
                  <a:lnTo>
                    <a:pt x="1308" y="475"/>
                  </a:lnTo>
                  <a:lnTo>
                    <a:pt x="1280" y="459"/>
                  </a:lnTo>
                  <a:lnTo>
                    <a:pt x="1258" y="444"/>
                  </a:lnTo>
                  <a:lnTo>
                    <a:pt x="1236" y="431"/>
                  </a:lnTo>
                  <a:lnTo>
                    <a:pt x="1219" y="418"/>
                  </a:lnTo>
                  <a:lnTo>
                    <a:pt x="1197" y="405"/>
                  </a:lnTo>
                  <a:lnTo>
                    <a:pt x="1180" y="395"/>
                  </a:lnTo>
                  <a:lnTo>
                    <a:pt x="1163" y="387"/>
                  </a:lnTo>
                  <a:lnTo>
                    <a:pt x="1152" y="382"/>
                  </a:lnTo>
                  <a:lnTo>
                    <a:pt x="1135" y="372"/>
                  </a:lnTo>
                  <a:lnTo>
                    <a:pt x="1130" y="369"/>
                  </a:lnTo>
                  <a:lnTo>
                    <a:pt x="1124" y="372"/>
                  </a:lnTo>
                  <a:lnTo>
                    <a:pt x="1108" y="379"/>
                  </a:lnTo>
                  <a:lnTo>
                    <a:pt x="1096" y="384"/>
                  </a:lnTo>
                  <a:lnTo>
                    <a:pt x="1085" y="392"/>
                  </a:lnTo>
                  <a:lnTo>
                    <a:pt x="1069" y="400"/>
                  </a:lnTo>
                  <a:lnTo>
                    <a:pt x="1052" y="410"/>
                  </a:lnTo>
                  <a:lnTo>
                    <a:pt x="1030" y="418"/>
                  </a:lnTo>
                  <a:lnTo>
                    <a:pt x="1013" y="428"/>
                  </a:lnTo>
                  <a:lnTo>
                    <a:pt x="991" y="439"/>
                  </a:lnTo>
                  <a:lnTo>
                    <a:pt x="968" y="452"/>
                  </a:lnTo>
                  <a:lnTo>
                    <a:pt x="946" y="464"/>
                  </a:lnTo>
                  <a:lnTo>
                    <a:pt x="924" y="477"/>
                  </a:lnTo>
                  <a:lnTo>
                    <a:pt x="907" y="488"/>
                  </a:lnTo>
                  <a:lnTo>
                    <a:pt x="885" y="501"/>
                  </a:lnTo>
                  <a:lnTo>
                    <a:pt x="857" y="514"/>
                  </a:lnTo>
                  <a:lnTo>
                    <a:pt x="835" y="524"/>
                  </a:lnTo>
                  <a:lnTo>
                    <a:pt x="813" y="537"/>
                  </a:lnTo>
                  <a:lnTo>
                    <a:pt x="790" y="547"/>
                  </a:lnTo>
                  <a:lnTo>
                    <a:pt x="768" y="557"/>
                  </a:lnTo>
                  <a:lnTo>
                    <a:pt x="746" y="570"/>
                  </a:lnTo>
                  <a:lnTo>
                    <a:pt x="723" y="583"/>
                  </a:lnTo>
                  <a:lnTo>
                    <a:pt x="707" y="596"/>
                  </a:lnTo>
                  <a:lnTo>
                    <a:pt x="684" y="606"/>
                  </a:lnTo>
                  <a:lnTo>
                    <a:pt x="662" y="622"/>
                  </a:lnTo>
                  <a:lnTo>
                    <a:pt x="640" y="635"/>
                  </a:lnTo>
                  <a:lnTo>
                    <a:pt x="623" y="648"/>
                  </a:lnTo>
                  <a:lnTo>
                    <a:pt x="601" y="663"/>
                  </a:lnTo>
                  <a:lnTo>
                    <a:pt x="584" y="679"/>
                  </a:lnTo>
                  <a:lnTo>
                    <a:pt x="568" y="694"/>
                  </a:lnTo>
                  <a:lnTo>
                    <a:pt x="551" y="712"/>
                  </a:lnTo>
                  <a:lnTo>
                    <a:pt x="529" y="730"/>
                  </a:lnTo>
                  <a:lnTo>
                    <a:pt x="512" y="746"/>
                  </a:lnTo>
                  <a:lnTo>
                    <a:pt x="495" y="764"/>
                  </a:lnTo>
                  <a:lnTo>
                    <a:pt x="478" y="785"/>
                  </a:lnTo>
                  <a:lnTo>
                    <a:pt x="462" y="800"/>
                  </a:lnTo>
                  <a:lnTo>
                    <a:pt x="445" y="821"/>
                  </a:lnTo>
                  <a:lnTo>
                    <a:pt x="434" y="836"/>
                  </a:lnTo>
                  <a:lnTo>
                    <a:pt x="423" y="854"/>
                  </a:lnTo>
                  <a:lnTo>
                    <a:pt x="412" y="867"/>
                  </a:lnTo>
                  <a:lnTo>
                    <a:pt x="400" y="883"/>
                  </a:lnTo>
                  <a:lnTo>
                    <a:pt x="395" y="893"/>
                  </a:lnTo>
                  <a:lnTo>
                    <a:pt x="389" y="906"/>
                  </a:lnTo>
                  <a:lnTo>
                    <a:pt x="378" y="914"/>
                  </a:lnTo>
                  <a:lnTo>
                    <a:pt x="378" y="921"/>
                  </a:lnTo>
                  <a:lnTo>
                    <a:pt x="373" y="927"/>
                  </a:lnTo>
                  <a:lnTo>
                    <a:pt x="373" y="929"/>
                  </a:lnTo>
                  <a:lnTo>
                    <a:pt x="367" y="929"/>
                  </a:lnTo>
                  <a:lnTo>
                    <a:pt x="356" y="929"/>
                  </a:lnTo>
                  <a:lnTo>
                    <a:pt x="339" y="929"/>
                  </a:lnTo>
                  <a:lnTo>
                    <a:pt x="317" y="929"/>
                  </a:lnTo>
                  <a:lnTo>
                    <a:pt x="300" y="929"/>
                  </a:lnTo>
                  <a:lnTo>
                    <a:pt x="289" y="929"/>
                  </a:lnTo>
                  <a:lnTo>
                    <a:pt x="272" y="929"/>
                  </a:lnTo>
                  <a:lnTo>
                    <a:pt x="256" y="932"/>
                  </a:lnTo>
                  <a:lnTo>
                    <a:pt x="239" y="932"/>
                  </a:lnTo>
                  <a:lnTo>
                    <a:pt x="222" y="932"/>
                  </a:lnTo>
                  <a:lnTo>
                    <a:pt x="206" y="932"/>
                  </a:lnTo>
                  <a:lnTo>
                    <a:pt x="189" y="932"/>
                  </a:lnTo>
                  <a:lnTo>
                    <a:pt x="172" y="929"/>
                  </a:lnTo>
                  <a:lnTo>
                    <a:pt x="150" y="929"/>
                  </a:lnTo>
                  <a:lnTo>
                    <a:pt x="133" y="929"/>
                  </a:lnTo>
                  <a:lnTo>
                    <a:pt x="117" y="929"/>
                  </a:lnTo>
                  <a:lnTo>
                    <a:pt x="100" y="927"/>
                  </a:lnTo>
                  <a:lnTo>
                    <a:pt x="89" y="927"/>
                  </a:lnTo>
                  <a:lnTo>
                    <a:pt x="72" y="924"/>
                  </a:lnTo>
                  <a:lnTo>
                    <a:pt x="61" y="924"/>
                  </a:lnTo>
                  <a:lnTo>
                    <a:pt x="33" y="921"/>
                  </a:lnTo>
                  <a:lnTo>
                    <a:pt x="16" y="919"/>
                  </a:lnTo>
                  <a:lnTo>
                    <a:pt x="0" y="916"/>
                  </a:lnTo>
                  <a:lnTo>
                    <a:pt x="0" y="916"/>
                  </a:lnTo>
                  <a:lnTo>
                    <a:pt x="0" y="914"/>
                  </a:lnTo>
                  <a:lnTo>
                    <a:pt x="0" y="911"/>
                  </a:lnTo>
                  <a:lnTo>
                    <a:pt x="0" y="903"/>
                  </a:lnTo>
                  <a:lnTo>
                    <a:pt x="0" y="896"/>
                  </a:lnTo>
                  <a:lnTo>
                    <a:pt x="5" y="885"/>
                  </a:lnTo>
                  <a:lnTo>
                    <a:pt x="11" y="875"/>
                  </a:lnTo>
                  <a:lnTo>
                    <a:pt x="11" y="859"/>
                  </a:lnTo>
                  <a:lnTo>
                    <a:pt x="22" y="847"/>
                  </a:lnTo>
                  <a:lnTo>
                    <a:pt x="27" y="831"/>
                  </a:lnTo>
                  <a:lnTo>
                    <a:pt x="33" y="816"/>
                  </a:lnTo>
                  <a:lnTo>
                    <a:pt x="39" y="800"/>
                  </a:lnTo>
                  <a:lnTo>
                    <a:pt x="50" y="785"/>
                  </a:lnTo>
                  <a:lnTo>
                    <a:pt x="61" y="769"/>
                  </a:lnTo>
                  <a:lnTo>
                    <a:pt x="72" y="754"/>
                  </a:lnTo>
                  <a:lnTo>
                    <a:pt x="89" y="738"/>
                  </a:lnTo>
                  <a:lnTo>
                    <a:pt x="100" y="728"/>
                  </a:lnTo>
                  <a:lnTo>
                    <a:pt x="117" y="712"/>
                  </a:lnTo>
                  <a:lnTo>
                    <a:pt x="133" y="699"/>
                  </a:lnTo>
                  <a:lnTo>
                    <a:pt x="150" y="689"/>
                  </a:lnTo>
                  <a:lnTo>
                    <a:pt x="167" y="679"/>
                  </a:lnTo>
                  <a:lnTo>
                    <a:pt x="183" y="666"/>
                  </a:lnTo>
                  <a:lnTo>
                    <a:pt x="200" y="653"/>
                  </a:lnTo>
                  <a:lnTo>
                    <a:pt x="217" y="640"/>
                  </a:lnTo>
                  <a:lnTo>
                    <a:pt x="233" y="630"/>
                  </a:lnTo>
                  <a:lnTo>
                    <a:pt x="250" y="614"/>
                  </a:lnTo>
                  <a:lnTo>
                    <a:pt x="272" y="601"/>
                  </a:lnTo>
                  <a:lnTo>
                    <a:pt x="289" y="586"/>
                  </a:lnTo>
                  <a:lnTo>
                    <a:pt x="306" y="573"/>
                  </a:lnTo>
                  <a:lnTo>
                    <a:pt x="323" y="557"/>
                  </a:lnTo>
                  <a:lnTo>
                    <a:pt x="339" y="542"/>
                  </a:lnTo>
                  <a:lnTo>
                    <a:pt x="362" y="524"/>
                  </a:lnTo>
                  <a:lnTo>
                    <a:pt x="378" y="508"/>
                  </a:lnTo>
                  <a:lnTo>
                    <a:pt x="395" y="488"/>
                  </a:lnTo>
                  <a:lnTo>
                    <a:pt x="412" y="467"/>
                  </a:lnTo>
                  <a:lnTo>
                    <a:pt x="428" y="446"/>
                  </a:lnTo>
                  <a:lnTo>
                    <a:pt x="445" y="426"/>
                  </a:lnTo>
                  <a:lnTo>
                    <a:pt x="462" y="403"/>
                  </a:lnTo>
                  <a:lnTo>
                    <a:pt x="478" y="382"/>
                  </a:lnTo>
                  <a:lnTo>
                    <a:pt x="495" y="361"/>
                  </a:lnTo>
                  <a:lnTo>
                    <a:pt x="512" y="338"/>
                  </a:lnTo>
                  <a:lnTo>
                    <a:pt x="523" y="317"/>
                  </a:lnTo>
                  <a:lnTo>
                    <a:pt x="540" y="297"/>
                  </a:lnTo>
                  <a:lnTo>
                    <a:pt x="551" y="276"/>
                  </a:lnTo>
                  <a:lnTo>
                    <a:pt x="568" y="258"/>
                  </a:lnTo>
                  <a:lnTo>
                    <a:pt x="584" y="240"/>
                  </a:lnTo>
                  <a:lnTo>
                    <a:pt x="595" y="222"/>
                  </a:lnTo>
                  <a:lnTo>
                    <a:pt x="612" y="206"/>
                  </a:lnTo>
                  <a:lnTo>
                    <a:pt x="623" y="193"/>
                  </a:lnTo>
                  <a:lnTo>
                    <a:pt x="634" y="183"/>
                  </a:lnTo>
                  <a:lnTo>
                    <a:pt x="645" y="170"/>
                  </a:lnTo>
                  <a:lnTo>
                    <a:pt x="657" y="162"/>
                  </a:lnTo>
                  <a:lnTo>
                    <a:pt x="668" y="155"/>
                  </a:lnTo>
                  <a:lnTo>
                    <a:pt x="684" y="144"/>
                  </a:lnTo>
                  <a:lnTo>
                    <a:pt x="707" y="137"/>
                  </a:lnTo>
                  <a:lnTo>
                    <a:pt x="723" y="129"/>
                  </a:lnTo>
                  <a:lnTo>
                    <a:pt x="746" y="124"/>
                  </a:lnTo>
                  <a:lnTo>
                    <a:pt x="762" y="116"/>
                  </a:lnTo>
                  <a:lnTo>
                    <a:pt x="785" y="106"/>
                  </a:lnTo>
                  <a:lnTo>
                    <a:pt x="790" y="98"/>
                  </a:lnTo>
                  <a:lnTo>
                    <a:pt x="796" y="90"/>
                  </a:lnTo>
                  <a:lnTo>
                    <a:pt x="807" y="82"/>
                  </a:lnTo>
                  <a:lnTo>
                    <a:pt x="813" y="75"/>
                  </a:lnTo>
                  <a:lnTo>
                    <a:pt x="818" y="67"/>
                  </a:lnTo>
                  <a:lnTo>
                    <a:pt x="824" y="57"/>
                  </a:lnTo>
                  <a:lnTo>
                    <a:pt x="829" y="49"/>
                  </a:lnTo>
                  <a:lnTo>
                    <a:pt x="840" y="41"/>
                  </a:lnTo>
                  <a:lnTo>
                    <a:pt x="840" y="33"/>
                  </a:lnTo>
                  <a:lnTo>
                    <a:pt x="846" y="26"/>
                  </a:lnTo>
                  <a:lnTo>
                    <a:pt x="851" y="18"/>
                  </a:lnTo>
                  <a:lnTo>
                    <a:pt x="857" y="13"/>
                  </a:lnTo>
                  <a:lnTo>
                    <a:pt x="863" y="2"/>
                  </a:lnTo>
                  <a:lnTo>
                    <a:pt x="863" y="0"/>
                  </a:lnTo>
                  <a:lnTo>
                    <a:pt x="863" y="0"/>
                  </a:lnTo>
                  <a:close/>
                </a:path>
              </a:pathLst>
            </a:custGeom>
            <a:solidFill>
              <a:srgbClr val="AFBAF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4"/>
            <p:cNvSpPr>
              <a:spLocks/>
            </p:cNvSpPr>
            <p:nvPr/>
          </p:nvSpPr>
          <p:spPr bwMode="auto">
            <a:xfrm>
              <a:off x="3867150" y="3489325"/>
              <a:ext cx="1952625" cy="1016000"/>
            </a:xfrm>
            <a:custGeom>
              <a:avLst/>
              <a:gdLst/>
              <a:ahLst/>
              <a:cxnLst>
                <a:cxn ang="0">
                  <a:pos x="1225" y="108"/>
                </a:cxn>
                <a:cxn ang="0">
                  <a:pos x="1197" y="126"/>
                </a:cxn>
                <a:cxn ang="0">
                  <a:pos x="1147" y="134"/>
                </a:cxn>
                <a:cxn ang="0">
                  <a:pos x="1091" y="142"/>
                </a:cxn>
                <a:cxn ang="0">
                  <a:pos x="1086" y="157"/>
                </a:cxn>
                <a:cxn ang="0">
                  <a:pos x="1069" y="173"/>
                </a:cxn>
                <a:cxn ang="0">
                  <a:pos x="1002" y="186"/>
                </a:cxn>
                <a:cxn ang="0">
                  <a:pos x="930" y="196"/>
                </a:cxn>
                <a:cxn ang="0">
                  <a:pos x="896" y="222"/>
                </a:cxn>
                <a:cxn ang="0">
                  <a:pos x="896" y="242"/>
                </a:cxn>
                <a:cxn ang="0">
                  <a:pos x="880" y="273"/>
                </a:cxn>
                <a:cxn ang="0">
                  <a:pos x="835" y="299"/>
                </a:cxn>
                <a:cxn ang="0">
                  <a:pos x="779" y="302"/>
                </a:cxn>
                <a:cxn ang="0">
                  <a:pos x="757" y="284"/>
                </a:cxn>
                <a:cxn ang="0">
                  <a:pos x="729" y="263"/>
                </a:cxn>
                <a:cxn ang="0">
                  <a:pos x="701" y="237"/>
                </a:cxn>
                <a:cxn ang="0">
                  <a:pos x="668" y="217"/>
                </a:cxn>
                <a:cxn ang="0">
                  <a:pos x="601" y="199"/>
                </a:cxn>
                <a:cxn ang="0">
                  <a:pos x="551" y="206"/>
                </a:cxn>
                <a:cxn ang="0">
                  <a:pos x="501" y="219"/>
                </a:cxn>
                <a:cxn ang="0">
                  <a:pos x="451" y="235"/>
                </a:cxn>
                <a:cxn ang="0">
                  <a:pos x="417" y="253"/>
                </a:cxn>
                <a:cxn ang="0">
                  <a:pos x="395" y="268"/>
                </a:cxn>
                <a:cxn ang="0">
                  <a:pos x="367" y="289"/>
                </a:cxn>
                <a:cxn ang="0">
                  <a:pos x="334" y="320"/>
                </a:cxn>
                <a:cxn ang="0">
                  <a:pos x="312" y="348"/>
                </a:cxn>
                <a:cxn ang="0">
                  <a:pos x="301" y="377"/>
                </a:cxn>
                <a:cxn ang="0">
                  <a:pos x="301" y="400"/>
                </a:cxn>
                <a:cxn ang="0">
                  <a:pos x="306" y="426"/>
                </a:cxn>
                <a:cxn ang="0">
                  <a:pos x="312" y="452"/>
                </a:cxn>
                <a:cxn ang="0">
                  <a:pos x="317" y="475"/>
                </a:cxn>
                <a:cxn ang="0">
                  <a:pos x="317" y="501"/>
                </a:cxn>
                <a:cxn ang="0">
                  <a:pos x="306" y="526"/>
                </a:cxn>
                <a:cxn ang="0">
                  <a:pos x="289" y="550"/>
                </a:cxn>
                <a:cxn ang="0">
                  <a:pos x="273" y="570"/>
                </a:cxn>
                <a:cxn ang="0">
                  <a:pos x="239" y="599"/>
                </a:cxn>
                <a:cxn ang="0">
                  <a:pos x="223" y="591"/>
                </a:cxn>
                <a:cxn ang="0">
                  <a:pos x="200" y="581"/>
                </a:cxn>
                <a:cxn ang="0">
                  <a:pos x="161" y="588"/>
                </a:cxn>
                <a:cxn ang="0">
                  <a:pos x="117" y="599"/>
                </a:cxn>
                <a:cxn ang="0">
                  <a:pos x="72" y="617"/>
                </a:cxn>
                <a:cxn ang="0">
                  <a:pos x="5" y="637"/>
                </a:cxn>
                <a:cxn ang="0">
                  <a:pos x="5" y="637"/>
                </a:cxn>
                <a:cxn ang="0">
                  <a:pos x="22" y="617"/>
                </a:cxn>
                <a:cxn ang="0">
                  <a:pos x="56" y="588"/>
                </a:cxn>
                <a:cxn ang="0">
                  <a:pos x="100" y="547"/>
                </a:cxn>
                <a:cxn ang="0">
                  <a:pos x="145" y="498"/>
                </a:cxn>
                <a:cxn ang="0">
                  <a:pos x="184" y="446"/>
                </a:cxn>
                <a:cxn ang="0">
                  <a:pos x="223" y="392"/>
                </a:cxn>
                <a:cxn ang="0">
                  <a:pos x="250" y="338"/>
                </a:cxn>
                <a:cxn ang="0">
                  <a:pos x="284" y="289"/>
                </a:cxn>
                <a:cxn ang="0">
                  <a:pos x="317" y="245"/>
                </a:cxn>
                <a:cxn ang="0">
                  <a:pos x="351" y="214"/>
                </a:cxn>
                <a:cxn ang="0">
                  <a:pos x="378" y="188"/>
                </a:cxn>
                <a:cxn ang="0">
                  <a:pos x="440" y="168"/>
                </a:cxn>
                <a:cxn ang="0">
                  <a:pos x="495" y="147"/>
                </a:cxn>
                <a:cxn ang="0">
                  <a:pos x="523" y="129"/>
                </a:cxn>
                <a:cxn ang="0">
                  <a:pos x="546" y="101"/>
                </a:cxn>
                <a:cxn ang="0">
                  <a:pos x="562" y="70"/>
                </a:cxn>
                <a:cxn ang="0">
                  <a:pos x="579" y="39"/>
                </a:cxn>
                <a:cxn ang="0">
                  <a:pos x="584" y="15"/>
                </a:cxn>
                <a:cxn ang="0">
                  <a:pos x="1214" y="101"/>
                </a:cxn>
              </a:cxnLst>
              <a:rect l="0" t="0" r="r" b="b"/>
              <a:pathLst>
                <a:path w="1230" h="640">
                  <a:moveTo>
                    <a:pt x="1214" y="101"/>
                  </a:moveTo>
                  <a:lnTo>
                    <a:pt x="1219" y="101"/>
                  </a:lnTo>
                  <a:lnTo>
                    <a:pt x="1225" y="108"/>
                  </a:lnTo>
                  <a:lnTo>
                    <a:pt x="1230" y="116"/>
                  </a:lnTo>
                  <a:lnTo>
                    <a:pt x="1214" y="121"/>
                  </a:lnTo>
                  <a:lnTo>
                    <a:pt x="1197" y="126"/>
                  </a:lnTo>
                  <a:lnTo>
                    <a:pt x="1186" y="126"/>
                  </a:lnTo>
                  <a:lnTo>
                    <a:pt x="1164" y="129"/>
                  </a:lnTo>
                  <a:lnTo>
                    <a:pt x="1147" y="134"/>
                  </a:lnTo>
                  <a:lnTo>
                    <a:pt x="1125" y="137"/>
                  </a:lnTo>
                  <a:lnTo>
                    <a:pt x="1108" y="139"/>
                  </a:lnTo>
                  <a:lnTo>
                    <a:pt x="1091" y="142"/>
                  </a:lnTo>
                  <a:lnTo>
                    <a:pt x="1086" y="147"/>
                  </a:lnTo>
                  <a:lnTo>
                    <a:pt x="1080" y="152"/>
                  </a:lnTo>
                  <a:lnTo>
                    <a:pt x="1086" y="157"/>
                  </a:lnTo>
                  <a:lnTo>
                    <a:pt x="1091" y="165"/>
                  </a:lnTo>
                  <a:lnTo>
                    <a:pt x="1086" y="173"/>
                  </a:lnTo>
                  <a:lnTo>
                    <a:pt x="1069" y="173"/>
                  </a:lnTo>
                  <a:lnTo>
                    <a:pt x="1052" y="178"/>
                  </a:lnTo>
                  <a:lnTo>
                    <a:pt x="1024" y="181"/>
                  </a:lnTo>
                  <a:lnTo>
                    <a:pt x="1002" y="186"/>
                  </a:lnTo>
                  <a:lnTo>
                    <a:pt x="974" y="188"/>
                  </a:lnTo>
                  <a:lnTo>
                    <a:pt x="952" y="191"/>
                  </a:lnTo>
                  <a:lnTo>
                    <a:pt x="930" y="196"/>
                  </a:lnTo>
                  <a:lnTo>
                    <a:pt x="913" y="201"/>
                  </a:lnTo>
                  <a:lnTo>
                    <a:pt x="896" y="209"/>
                  </a:lnTo>
                  <a:lnTo>
                    <a:pt x="896" y="222"/>
                  </a:lnTo>
                  <a:lnTo>
                    <a:pt x="896" y="227"/>
                  </a:lnTo>
                  <a:lnTo>
                    <a:pt x="902" y="235"/>
                  </a:lnTo>
                  <a:lnTo>
                    <a:pt x="896" y="242"/>
                  </a:lnTo>
                  <a:lnTo>
                    <a:pt x="896" y="253"/>
                  </a:lnTo>
                  <a:lnTo>
                    <a:pt x="885" y="263"/>
                  </a:lnTo>
                  <a:lnTo>
                    <a:pt x="880" y="273"/>
                  </a:lnTo>
                  <a:lnTo>
                    <a:pt x="863" y="284"/>
                  </a:lnTo>
                  <a:lnTo>
                    <a:pt x="852" y="294"/>
                  </a:lnTo>
                  <a:lnTo>
                    <a:pt x="835" y="299"/>
                  </a:lnTo>
                  <a:lnTo>
                    <a:pt x="818" y="304"/>
                  </a:lnTo>
                  <a:lnTo>
                    <a:pt x="796" y="304"/>
                  </a:lnTo>
                  <a:lnTo>
                    <a:pt x="779" y="302"/>
                  </a:lnTo>
                  <a:lnTo>
                    <a:pt x="768" y="297"/>
                  </a:lnTo>
                  <a:lnTo>
                    <a:pt x="763" y="292"/>
                  </a:lnTo>
                  <a:lnTo>
                    <a:pt x="757" y="284"/>
                  </a:lnTo>
                  <a:lnTo>
                    <a:pt x="746" y="279"/>
                  </a:lnTo>
                  <a:lnTo>
                    <a:pt x="740" y="271"/>
                  </a:lnTo>
                  <a:lnTo>
                    <a:pt x="729" y="263"/>
                  </a:lnTo>
                  <a:lnTo>
                    <a:pt x="724" y="253"/>
                  </a:lnTo>
                  <a:lnTo>
                    <a:pt x="713" y="245"/>
                  </a:lnTo>
                  <a:lnTo>
                    <a:pt x="701" y="237"/>
                  </a:lnTo>
                  <a:lnTo>
                    <a:pt x="690" y="230"/>
                  </a:lnTo>
                  <a:lnTo>
                    <a:pt x="679" y="222"/>
                  </a:lnTo>
                  <a:lnTo>
                    <a:pt x="668" y="217"/>
                  </a:lnTo>
                  <a:lnTo>
                    <a:pt x="646" y="206"/>
                  </a:lnTo>
                  <a:lnTo>
                    <a:pt x="623" y="201"/>
                  </a:lnTo>
                  <a:lnTo>
                    <a:pt x="601" y="199"/>
                  </a:lnTo>
                  <a:lnTo>
                    <a:pt x="584" y="199"/>
                  </a:lnTo>
                  <a:lnTo>
                    <a:pt x="568" y="201"/>
                  </a:lnTo>
                  <a:lnTo>
                    <a:pt x="551" y="206"/>
                  </a:lnTo>
                  <a:lnTo>
                    <a:pt x="534" y="209"/>
                  </a:lnTo>
                  <a:lnTo>
                    <a:pt x="518" y="214"/>
                  </a:lnTo>
                  <a:lnTo>
                    <a:pt x="501" y="219"/>
                  </a:lnTo>
                  <a:lnTo>
                    <a:pt x="484" y="224"/>
                  </a:lnTo>
                  <a:lnTo>
                    <a:pt x="468" y="230"/>
                  </a:lnTo>
                  <a:lnTo>
                    <a:pt x="451" y="235"/>
                  </a:lnTo>
                  <a:lnTo>
                    <a:pt x="440" y="240"/>
                  </a:lnTo>
                  <a:lnTo>
                    <a:pt x="434" y="248"/>
                  </a:lnTo>
                  <a:lnTo>
                    <a:pt x="417" y="253"/>
                  </a:lnTo>
                  <a:lnTo>
                    <a:pt x="412" y="258"/>
                  </a:lnTo>
                  <a:lnTo>
                    <a:pt x="406" y="261"/>
                  </a:lnTo>
                  <a:lnTo>
                    <a:pt x="395" y="268"/>
                  </a:lnTo>
                  <a:lnTo>
                    <a:pt x="384" y="273"/>
                  </a:lnTo>
                  <a:lnTo>
                    <a:pt x="378" y="281"/>
                  </a:lnTo>
                  <a:lnTo>
                    <a:pt x="367" y="289"/>
                  </a:lnTo>
                  <a:lnTo>
                    <a:pt x="356" y="299"/>
                  </a:lnTo>
                  <a:lnTo>
                    <a:pt x="345" y="310"/>
                  </a:lnTo>
                  <a:lnTo>
                    <a:pt x="334" y="320"/>
                  </a:lnTo>
                  <a:lnTo>
                    <a:pt x="328" y="328"/>
                  </a:lnTo>
                  <a:lnTo>
                    <a:pt x="323" y="338"/>
                  </a:lnTo>
                  <a:lnTo>
                    <a:pt x="312" y="348"/>
                  </a:lnTo>
                  <a:lnTo>
                    <a:pt x="306" y="359"/>
                  </a:lnTo>
                  <a:lnTo>
                    <a:pt x="301" y="366"/>
                  </a:lnTo>
                  <a:lnTo>
                    <a:pt x="301" y="377"/>
                  </a:lnTo>
                  <a:lnTo>
                    <a:pt x="301" y="384"/>
                  </a:lnTo>
                  <a:lnTo>
                    <a:pt x="301" y="392"/>
                  </a:lnTo>
                  <a:lnTo>
                    <a:pt x="301" y="400"/>
                  </a:lnTo>
                  <a:lnTo>
                    <a:pt x="301" y="410"/>
                  </a:lnTo>
                  <a:lnTo>
                    <a:pt x="301" y="418"/>
                  </a:lnTo>
                  <a:lnTo>
                    <a:pt x="306" y="426"/>
                  </a:lnTo>
                  <a:lnTo>
                    <a:pt x="306" y="434"/>
                  </a:lnTo>
                  <a:lnTo>
                    <a:pt x="312" y="444"/>
                  </a:lnTo>
                  <a:lnTo>
                    <a:pt x="312" y="452"/>
                  </a:lnTo>
                  <a:lnTo>
                    <a:pt x="312" y="459"/>
                  </a:lnTo>
                  <a:lnTo>
                    <a:pt x="312" y="467"/>
                  </a:lnTo>
                  <a:lnTo>
                    <a:pt x="317" y="475"/>
                  </a:lnTo>
                  <a:lnTo>
                    <a:pt x="317" y="483"/>
                  </a:lnTo>
                  <a:lnTo>
                    <a:pt x="317" y="493"/>
                  </a:lnTo>
                  <a:lnTo>
                    <a:pt x="317" y="501"/>
                  </a:lnTo>
                  <a:lnTo>
                    <a:pt x="317" y="511"/>
                  </a:lnTo>
                  <a:lnTo>
                    <a:pt x="312" y="519"/>
                  </a:lnTo>
                  <a:lnTo>
                    <a:pt x="306" y="526"/>
                  </a:lnTo>
                  <a:lnTo>
                    <a:pt x="301" y="534"/>
                  </a:lnTo>
                  <a:lnTo>
                    <a:pt x="295" y="542"/>
                  </a:lnTo>
                  <a:lnTo>
                    <a:pt x="289" y="550"/>
                  </a:lnTo>
                  <a:lnTo>
                    <a:pt x="284" y="557"/>
                  </a:lnTo>
                  <a:lnTo>
                    <a:pt x="278" y="565"/>
                  </a:lnTo>
                  <a:lnTo>
                    <a:pt x="273" y="570"/>
                  </a:lnTo>
                  <a:lnTo>
                    <a:pt x="256" y="581"/>
                  </a:lnTo>
                  <a:lnTo>
                    <a:pt x="245" y="591"/>
                  </a:lnTo>
                  <a:lnTo>
                    <a:pt x="239" y="599"/>
                  </a:lnTo>
                  <a:lnTo>
                    <a:pt x="234" y="604"/>
                  </a:lnTo>
                  <a:lnTo>
                    <a:pt x="228" y="601"/>
                  </a:lnTo>
                  <a:lnTo>
                    <a:pt x="223" y="591"/>
                  </a:lnTo>
                  <a:lnTo>
                    <a:pt x="217" y="586"/>
                  </a:lnTo>
                  <a:lnTo>
                    <a:pt x="211" y="583"/>
                  </a:lnTo>
                  <a:lnTo>
                    <a:pt x="200" y="581"/>
                  </a:lnTo>
                  <a:lnTo>
                    <a:pt x="184" y="583"/>
                  </a:lnTo>
                  <a:lnTo>
                    <a:pt x="172" y="583"/>
                  </a:lnTo>
                  <a:lnTo>
                    <a:pt x="161" y="588"/>
                  </a:lnTo>
                  <a:lnTo>
                    <a:pt x="145" y="591"/>
                  </a:lnTo>
                  <a:lnTo>
                    <a:pt x="133" y="596"/>
                  </a:lnTo>
                  <a:lnTo>
                    <a:pt x="117" y="599"/>
                  </a:lnTo>
                  <a:lnTo>
                    <a:pt x="100" y="604"/>
                  </a:lnTo>
                  <a:lnTo>
                    <a:pt x="83" y="609"/>
                  </a:lnTo>
                  <a:lnTo>
                    <a:pt x="72" y="617"/>
                  </a:lnTo>
                  <a:lnTo>
                    <a:pt x="44" y="625"/>
                  </a:lnTo>
                  <a:lnTo>
                    <a:pt x="22" y="632"/>
                  </a:lnTo>
                  <a:lnTo>
                    <a:pt x="5" y="637"/>
                  </a:lnTo>
                  <a:lnTo>
                    <a:pt x="0" y="640"/>
                  </a:lnTo>
                  <a:lnTo>
                    <a:pt x="0" y="640"/>
                  </a:lnTo>
                  <a:lnTo>
                    <a:pt x="5" y="637"/>
                  </a:lnTo>
                  <a:lnTo>
                    <a:pt x="11" y="632"/>
                  </a:lnTo>
                  <a:lnTo>
                    <a:pt x="17" y="625"/>
                  </a:lnTo>
                  <a:lnTo>
                    <a:pt x="22" y="617"/>
                  </a:lnTo>
                  <a:lnTo>
                    <a:pt x="33" y="609"/>
                  </a:lnTo>
                  <a:lnTo>
                    <a:pt x="44" y="599"/>
                  </a:lnTo>
                  <a:lnTo>
                    <a:pt x="56" y="588"/>
                  </a:lnTo>
                  <a:lnTo>
                    <a:pt x="67" y="573"/>
                  </a:lnTo>
                  <a:lnTo>
                    <a:pt x="83" y="563"/>
                  </a:lnTo>
                  <a:lnTo>
                    <a:pt x="100" y="547"/>
                  </a:lnTo>
                  <a:lnTo>
                    <a:pt x="117" y="532"/>
                  </a:lnTo>
                  <a:lnTo>
                    <a:pt x="128" y="514"/>
                  </a:lnTo>
                  <a:lnTo>
                    <a:pt x="145" y="498"/>
                  </a:lnTo>
                  <a:lnTo>
                    <a:pt x="156" y="480"/>
                  </a:lnTo>
                  <a:lnTo>
                    <a:pt x="172" y="465"/>
                  </a:lnTo>
                  <a:lnTo>
                    <a:pt x="184" y="446"/>
                  </a:lnTo>
                  <a:lnTo>
                    <a:pt x="195" y="428"/>
                  </a:lnTo>
                  <a:lnTo>
                    <a:pt x="206" y="410"/>
                  </a:lnTo>
                  <a:lnTo>
                    <a:pt x="223" y="392"/>
                  </a:lnTo>
                  <a:lnTo>
                    <a:pt x="228" y="374"/>
                  </a:lnTo>
                  <a:lnTo>
                    <a:pt x="245" y="356"/>
                  </a:lnTo>
                  <a:lnTo>
                    <a:pt x="250" y="338"/>
                  </a:lnTo>
                  <a:lnTo>
                    <a:pt x="262" y="320"/>
                  </a:lnTo>
                  <a:lnTo>
                    <a:pt x="273" y="304"/>
                  </a:lnTo>
                  <a:lnTo>
                    <a:pt x="284" y="289"/>
                  </a:lnTo>
                  <a:lnTo>
                    <a:pt x="295" y="273"/>
                  </a:lnTo>
                  <a:lnTo>
                    <a:pt x="306" y="261"/>
                  </a:lnTo>
                  <a:lnTo>
                    <a:pt x="317" y="245"/>
                  </a:lnTo>
                  <a:lnTo>
                    <a:pt x="328" y="235"/>
                  </a:lnTo>
                  <a:lnTo>
                    <a:pt x="334" y="222"/>
                  </a:lnTo>
                  <a:lnTo>
                    <a:pt x="351" y="214"/>
                  </a:lnTo>
                  <a:lnTo>
                    <a:pt x="356" y="204"/>
                  </a:lnTo>
                  <a:lnTo>
                    <a:pt x="367" y="196"/>
                  </a:lnTo>
                  <a:lnTo>
                    <a:pt x="378" y="188"/>
                  </a:lnTo>
                  <a:lnTo>
                    <a:pt x="395" y="183"/>
                  </a:lnTo>
                  <a:lnTo>
                    <a:pt x="417" y="175"/>
                  </a:lnTo>
                  <a:lnTo>
                    <a:pt x="440" y="168"/>
                  </a:lnTo>
                  <a:lnTo>
                    <a:pt x="462" y="160"/>
                  </a:lnTo>
                  <a:lnTo>
                    <a:pt x="484" y="152"/>
                  </a:lnTo>
                  <a:lnTo>
                    <a:pt x="495" y="147"/>
                  </a:lnTo>
                  <a:lnTo>
                    <a:pt x="507" y="142"/>
                  </a:lnTo>
                  <a:lnTo>
                    <a:pt x="512" y="134"/>
                  </a:lnTo>
                  <a:lnTo>
                    <a:pt x="523" y="129"/>
                  </a:lnTo>
                  <a:lnTo>
                    <a:pt x="529" y="121"/>
                  </a:lnTo>
                  <a:lnTo>
                    <a:pt x="540" y="111"/>
                  </a:lnTo>
                  <a:lnTo>
                    <a:pt x="546" y="101"/>
                  </a:lnTo>
                  <a:lnTo>
                    <a:pt x="551" y="90"/>
                  </a:lnTo>
                  <a:lnTo>
                    <a:pt x="557" y="80"/>
                  </a:lnTo>
                  <a:lnTo>
                    <a:pt x="562" y="70"/>
                  </a:lnTo>
                  <a:lnTo>
                    <a:pt x="568" y="59"/>
                  </a:lnTo>
                  <a:lnTo>
                    <a:pt x="573" y="49"/>
                  </a:lnTo>
                  <a:lnTo>
                    <a:pt x="579" y="39"/>
                  </a:lnTo>
                  <a:lnTo>
                    <a:pt x="579" y="28"/>
                  </a:lnTo>
                  <a:lnTo>
                    <a:pt x="584" y="20"/>
                  </a:lnTo>
                  <a:lnTo>
                    <a:pt x="584" y="15"/>
                  </a:lnTo>
                  <a:lnTo>
                    <a:pt x="590" y="2"/>
                  </a:lnTo>
                  <a:lnTo>
                    <a:pt x="590" y="0"/>
                  </a:lnTo>
                  <a:lnTo>
                    <a:pt x="1214" y="101"/>
                  </a:lnTo>
                  <a:lnTo>
                    <a:pt x="1214" y="101"/>
                  </a:lnTo>
                  <a:close/>
                </a:path>
              </a:pathLst>
            </a:custGeom>
            <a:solidFill>
              <a:srgbClr val="7178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5"/>
            <p:cNvSpPr>
              <a:spLocks/>
            </p:cNvSpPr>
            <p:nvPr/>
          </p:nvSpPr>
          <p:spPr bwMode="auto">
            <a:xfrm>
              <a:off x="5237163" y="4038600"/>
              <a:ext cx="1360488" cy="950913"/>
            </a:xfrm>
            <a:custGeom>
              <a:avLst/>
              <a:gdLst/>
              <a:ahLst/>
              <a:cxnLst>
                <a:cxn ang="0">
                  <a:pos x="5" y="54"/>
                </a:cxn>
                <a:cxn ang="0">
                  <a:pos x="33" y="54"/>
                </a:cxn>
                <a:cxn ang="0">
                  <a:pos x="83" y="57"/>
                </a:cxn>
                <a:cxn ang="0">
                  <a:pos x="134" y="51"/>
                </a:cxn>
                <a:cxn ang="0">
                  <a:pos x="178" y="36"/>
                </a:cxn>
                <a:cxn ang="0">
                  <a:pos x="211" y="15"/>
                </a:cxn>
                <a:cxn ang="0">
                  <a:pos x="245" y="0"/>
                </a:cxn>
                <a:cxn ang="0">
                  <a:pos x="273" y="0"/>
                </a:cxn>
                <a:cxn ang="0">
                  <a:pos x="289" y="7"/>
                </a:cxn>
                <a:cxn ang="0">
                  <a:pos x="306" y="23"/>
                </a:cxn>
                <a:cxn ang="0">
                  <a:pos x="328" y="46"/>
                </a:cxn>
                <a:cxn ang="0">
                  <a:pos x="351" y="77"/>
                </a:cxn>
                <a:cxn ang="0">
                  <a:pos x="378" y="111"/>
                </a:cxn>
                <a:cxn ang="0">
                  <a:pos x="401" y="149"/>
                </a:cxn>
                <a:cxn ang="0">
                  <a:pos x="429" y="186"/>
                </a:cxn>
                <a:cxn ang="0">
                  <a:pos x="456" y="222"/>
                </a:cxn>
                <a:cxn ang="0">
                  <a:pos x="484" y="258"/>
                </a:cxn>
                <a:cxn ang="0">
                  <a:pos x="512" y="289"/>
                </a:cxn>
                <a:cxn ang="0">
                  <a:pos x="534" y="312"/>
                </a:cxn>
                <a:cxn ang="0">
                  <a:pos x="557" y="330"/>
                </a:cxn>
                <a:cxn ang="0">
                  <a:pos x="579" y="348"/>
                </a:cxn>
                <a:cxn ang="0">
                  <a:pos x="607" y="364"/>
                </a:cxn>
                <a:cxn ang="0">
                  <a:pos x="646" y="374"/>
                </a:cxn>
                <a:cxn ang="0">
                  <a:pos x="685" y="379"/>
                </a:cxn>
                <a:cxn ang="0">
                  <a:pos x="713" y="379"/>
                </a:cxn>
                <a:cxn ang="0">
                  <a:pos x="752" y="377"/>
                </a:cxn>
                <a:cxn ang="0">
                  <a:pos x="757" y="379"/>
                </a:cxn>
                <a:cxn ang="0">
                  <a:pos x="752" y="390"/>
                </a:cxn>
                <a:cxn ang="0">
                  <a:pos x="752" y="405"/>
                </a:cxn>
                <a:cxn ang="0">
                  <a:pos x="752" y="423"/>
                </a:cxn>
                <a:cxn ang="0">
                  <a:pos x="752" y="439"/>
                </a:cxn>
                <a:cxn ang="0">
                  <a:pos x="763" y="457"/>
                </a:cxn>
                <a:cxn ang="0">
                  <a:pos x="774" y="475"/>
                </a:cxn>
                <a:cxn ang="0">
                  <a:pos x="791" y="498"/>
                </a:cxn>
                <a:cxn ang="0">
                  <a:pos x="802" y="519"/>
                </a:cxn>
                <a:cxn ang="0">
                  <a:pos x="818" y="537"/>
                </a:cxn>
                <a:cxn ang="0">
                  <a:pos x="835" y="552"/>
                </a:cxn>
                <a:cxn ang="0">
                  <a:pos x="852" y="570"/>
                </a:cxn>
                <a:cxn ang="0">
                  <a:pos x="635" y="599"/>
                </a:cxn>
                <a:cxn ang="0">
                  <a:pos x="629" y="594"/>
                </a:cxn>
                <a:cxn ang="0">
                  <a:pos x="618" y="578"/>
                </a:cxn>
                <a:cxn ang="0">
                  <a:pos x="607" y="552"/>
                </a:cxn>
                <a:cxn ang="0">
                  <a:pos x="590" y="524"/>
                </a:cxn>
                <a:cxn ang="0">
                  <a:pos x="568" y="488"/>
                </a:cxn>
                <a:cxn ang="0">
                  <a:pos x="540" y="452"/>
                </a:cxn>
                <a:cxn ang="0">
                  <a:pos x="507" y="415"/>
                </a:cxn>
                <a:cxn ang="0">
                  <a:pos x="473" y="377"/>
                </a:cxn>
                <a:cxn ang="0">
                  <a:pos x="434" y="341"/>
                </a:cxn>
                <a:cxn ang="0">
                  <a:pos x="395" y="310"/>
                </a:cxn>
                <a:cxn ang="0">
                  <a:pos x="356" y="279"/>
                </a:cxn>
                <a:cxn ang="0">
                  <a:pos x="317" y="255"/>
                </a:cxn>
                <a:cxn ang="0">
                  <a:pos x="278" y="227"/>
                </a:cxn>
                <a:cxn ang="0">
                  <a:pos x="234" y="204"/>
                </a:cxn>
                <a:cxn ang="0">
                  <a:pos x="195" y="180"/>
                </a:cxn>
                <a:cxn ang="0">
                  <a:pos x="161" y="162"/>
                </a:cxn>
                <a:cxn ang="0">
                  <a:pos x="122" y="139"/>
                </a:cxn>
                <a:cxn ang="0">
                  <a:pos x="95" y="119"/>
                </a:cxn>
                <a:cxn ang="0">
                  <a:pos x="67" y="100"/>
                </a:cxn>
                <a:cxn ang="0">
                  <a:pos x="44" y="85"/>
                </a:cxn>
                <a:cxn ang="0">
                  <a:pos x="22" y="72"/>
                </a:cxn>
                <a:cxn ang="0">
                  <a:pos x="11" y="62"/>
                </a:cxn>
                <a:cxn ang="0">
                  <a:pos x="0" y="54"/>
                </a:cxn>
              </a:cxnLst>
              <a:rect l="0" t="0" r="r" b="b"/>
              <a:pathLst>
                <a:path w="857" h="599">
                  <a:moveTo>
                    <a:pt x="0" y="54"/>
                  </a:moveTo>
                  <a:lnTo>
                    <a:pt x="5" y="54"/>
                  </a:lnTo>
                  <a:lnTo>
                    <a:pt x="17" y="54"/>
                  </a:lnTo>
                  <a:lnTo>
                    <a:pt x="33" y="54"/>
                  </a:lnTo>
                  <a:lnTo>
                    <a:pt x="61" y="57"/>
                  </a:lnTo>
                  <a:lnTo>
                    <a:pt x="83" y="57"/>
                  </a:lnTo>
                  <a:lnTo>
                    <a:pt x="111" y="57"/>
                  </a:lnTo>
                  <a:lnTo>
                    <a:pt x="134" y="51"/>
                  </a:lnTo>
                  <a:lnTo>
                    <a:pt x="161" y="46"/>
                  </a:lnTo>
                  <a:lnTo>
                    <a:pt x="178" y="36"/>
                  </a:lnTo>
                  <a:lnTo>
                    <a:pt x="195" y="28"/>
                  </a:lnTo>
                  <a:lnTo>
                    <a:pt x="211" y="15"/>
                  </a:lnTo>
                  <a:lnTo>
                    <a:pt x="228" y="7"/>
                  </a:lnTo>
                  <a:lnTo>
                    <a:pt x="245" y="0"/>
                  </a:lnTo>
                  <a:lnTo>
                    <a:pt x="262" y="0"/>
                  </a:lnTo>
                  <a:lnTo>
                    <a:pt x="273" y="0"/>
                  </a:lnTo>
                  <a:lnTo>
                    <a:pt x="278" y="2"/>
                  </a:lnTo>
                  <a:lnTo>
                    <a:pt x="289" y="7"/>
                  </a:lnTo>
                  <a:lnTo>
                    <a:pt x="301" y="15"/>
                  </a:lnTo>
                  <a:lnTo>
                    <a:pt x="306" y="23"/>
                  </a:lnTo>
                  <a:lnTo>
                    <a:pt x="317" y="33"/>
                  </a:lnTo>
                  <a:lnTo>
                    <a:pt x="328" y="46"/>
                  </a:lnTo>
                  <a:lnTo>
                    <a:pt x="340" y="62"/>
                  </a:lnTo>
                  <a:lnTo>
                    <a:pt x="351" y="77"/>
                  </a:lnTo>
                  <a:lnTo>
                    <a:pt x="367" y="93"/>
                  </a:lnTo>
                  <a:lnTo>
                    <a:pt x="378" y="111"/>
                  </a:lnTo>
                  <a:lnTo>
                    <a:pt x="395" y="129"/>
                  </a:lnTo>
                  <a:lnTo>
                    <a:pt x="401" y="149"/>
                  </a:lnTo>
                  <a:lnTo>
                    <a:pt x="417" y="168"/>
                  </a:lnTo>
                  <a:lnTo>
                    <a:pt x="429" y="186"/>
                  </a:lnTo>
                  <a:lnTo>
                    <a:pt x="445" y="206"/>
                  </a:lnTo>
                  <a:lnTo>
                    <a:pt x="456" y="222"/>
                  </a:lnTo>
                  <a:lnTo>
                    <a:pt x="473" y="242"/>
                  </a:lnTo>
                  <a:lnTo>
                    <a:pt x="484" y="258"/>
                  </a:lnTo>
                  <a:lnTo>
                    <a:pt x="501" y="273"/>
                  </a:lnTo>
                  <a:lnTo>
                    <a:pt x="512" y="289"/>
                  </a:lnTo>
                  <a:lnTo>
                    <a:pt x="523" y="302"/>
                  </a:lnTo>
                  <a:lnTo>
                    <a:pt x="534" y="312"/>
                  </a:lnTo>
                  <a:lnTo>
                    <a:pt x="546" y="322"/>
                  </a:lnTo>
                  <a:lnTo>
                    <a:pt x="557" y="330"/>
                  </a:lnTo>
                  <a:lnTo>
                    <a:pt x="568" y="341"/>
                  </a:lnTo>
                  <a:lnTo>
                    <a:pt x="579" y="348"/>
                  </a:lnTo>
                  <a:lnTo>
                    <a:pt x="590" y="356"/>
                  </a:lnTo>
                  <a:lnTo>
                    <a:pt x="607" y="364"/>
                  </a:lnTo>
                  <a:lnTo>
                    <a:pt x="629" y="372"/>
                  </a:lnTo>
                  <a:lnTo>
                    <a:pt x="646" y="374"/>
                  </a:lnTo>
                  <a:lnTo>
                    <a:pt x="668" y="379"/>
                  </a:lnTo>
                  <a:lnTo>
                    <a:pt x="685" y="379"/>
                  </a:lnTo>
                  <a:lnTo>
                    <a:pt x="696" y="379"/>
                  </a:lnTo>
                  <a:lnTo>
                    <a:pt x="713" y="379"/>
                  </a:lnTo>
                  <a:lnTo>
                    <a:pt x="729" y="379"/>
                  </a:lnTo>
                  <a:lnTo>
                    <a:pt x="752" y="377"/>
                  </a:lnTo>
                  <a:lnTo>
                    <a:pt x="757" y="379"/>
                  </a:lnTo>
                  <a:lnTo>
                    <a:pt x="757" y="379"/>
                  </a:lnTo>
                  <a:lnTo>
                    <a:pt x="757" y="384"/>
                  </a:lnTo>
                  <a:lnTo>
                    <a:pt x="752" y="390"/>
                  </a:lnTo>
                  <a:lnTo>
                    <a:pt x="752" y="397"/>
                  </a:lnTo>
                  <a:lnTo>
                    <a:pt x="752" y="405"/>
                  </a:lnTo>
                  <a:lnTo>
                    <a:pt x="752" y="415"/>
                  </a:lnTo>
                  <a:lnTo>
                    <a:pt x="752" y="423"/>
                  </a:lnTo>
                  <a:lnTo>
                    <a:pt x="752" y="431"/>
                  </a:lnTo>
                  <a:lnTo>
                    <a:pt x="752" y="439"/>
                  </a:lnTo>
                  <a:lnTo>
                    <a:pt x="757" y="449"/>
                  </a:lnTo>
                  <a:lnTo>
                    <a:pt x="763" y="457"/>
                  </a:lnTo>
                  <a:lnTo>
                    <a:pt x="768" y="464"/>
                  </a:lnTo>
                  <a:lnTo>
                    <a:pt x="774" y="475"/>
                  </a:lnTo>
                  <a:lnTo>
                    <a:pt x="785" y="488"/>
                  </a:lnTo>
                  <a:lnTo>
                    <a:pt x="791" y="498"/>
                  </a:lnTo>
                  <a:lnTo>
                    <a:pt x="796" y="508"/>
                  </a:lnTo>
                  <a:lnTo>
                    <a:pt x="802" y="519"/>
                  </a:lnTo>
                  <a:lnTo>
                    <a:pt x="813" y="529"/>
                  </a:lnTo>
                  <a:lnTo>
                    <a:pt x="818" y="537"/>
                  </a:lnTo>
                  <a:lnTo>
                    <a:pt x="829" y="547"/>
                  </a:lnTo>
                  <a:lnTo>
                    <a:pt x="835" y="552"/>
                  </a:lnTo>
                  <a:lnTo>
                    <a:pt x="841" y="560"/>
                  </a:lnTo>
                  <a:lnTo>
                    <a:pt x="852" y="570"/>
                  </a:lnTo>
                  <a:lnTo>
                    <a:pt x="857" y="573"/>
                  </a:lnTo>
                  <a:lnTo>
                    <a:pt x="635" y="599"/>
                  </a:lnTo>
                  <a:lnTo>
                    <a:pt x="629" y="596"/>
                  </a:lnTo>
                  <a:lnTo>
                    <a:pt x="629" y="594"/>
                  </a:lnTo>
                  <a:lnTo>
                    <a:pt x="623" y="586"/>
                  </a:lnTo>
                  <a:lnTo>
                    <a:pt x="618" y="578"/>
                  </a:lnTo>
                  <a:lnTo>
                    <a:pt x="612" y="565"/>
                  </a:lnTo>
                  <a:lnTo>
                    <a:pt x="607" y="552"/>
                  </a:lnTo>
                  <a:lnTo>
                    <a:pt x="601" y="537"/>
                  </a:lnTo>
                  <a:lnTo>
                    <a:pt x="590" y="524"/>
                  </a:lnTo>
                  <a:lnTo>
                    <a:pt x="579" y="506"/>
                  </a:lnTo>
                  <a:lnTo>
                    <a:pt x="568" y="488"/>
                  </a:lnTo>
                  <a:lnTo>
                    <a:pt x="551" y="470"/>
                  </a:lnTo>
                  <a:lnTo>
                    <a:pt x="540" y="452"/>
                  </a:lnTo>
                  <a:lnTo>
                    <a:pt x="523" y="433"/>
                  </a:lnTo>
                  <a:lnTo>
                    <a:pt x="507" y="415"/>
                  </a:lnTo>
                  <a:lnTo>
                    <a:pt x="490" y="395"/>
                  </a:lnTo>
                  <a:lnTo>
                    <a:pt x="473" y="377"/>
                  </a:lnTo>
                  <a:lnTo>
                    <a:pt x="456" y="359"/>
                  </a:lnTo>
                  <a:lnTo>
                    <a:pt x="434" y="341"/>
                  </a:lnTo>
                  <a:lnTo>
                    <a:pt x="417" y="325"/>
                  </a:lnTo>
                  <a:lnTo>
                    <a:pt x="395" y="310"/>
                  </a:lnTo>
                  <a:lnTo>
                    <a:pt x="378" y="294"/>
                  </a:lnTo>
                  <a:lnTo>
                    <a:pt x="356" y="279"/>
                  </a:lnTo>
                  <a:lnTo>
                    <a:pt x="334" y="266"/>
                  </a:lnTo>
                  <a:lnTo>
                    <a:pt x="317" y="255"/>
                  </a:lnTo>
                  <a:lnTo>
                    <a:pt x="295" y="240"/>
                  </a:lnTo>
                  <a:lnTo>
                    <a:pt x="278" y="227"/>
                  </a:lnTo>
                  <a:lnTo>
                    <a:pt x="256" y="217"/>
                  </a:lnTo>
                  <a:lnTo>
                    <a:pt x="234" y="204"/>
                  </a:lnTo>
                  <a:lnTo>
                    <a:pt x="211" y="193"/>
                  </a:lnTo>
                  <a:lnTo>
                    <a:pt x="195" y="180"/>
                  </a:lnTo>
                  <a:lnTo>
                    <a:pt x="178" y="173"/>
                  </a:lnTo>
                  <a:lnTo>
                    <a:pt x="161" y="162"/>
                  </a:lnTo>
                  <a:lnTo>
                    <a:pt x="145" y="149"/>
                  </a:lnTo>
                  <a:lnTo>
                    <a:pt x="122" y="139"/>
                  </a:lnTo>
                  <a:lnTo>
                    <a:pt x="106" y="126"/>
                  </a:lnTo>
                  <a:lnTo>
                    <a:pt x="95" y="119"/>
                  </a:lnTo>
                  <a:lnTo>
                    <a:pt x="78" y="108"/>
                  </a:lnTo>
                  <a:lnTo>
                    <a:pt x="67" y="100"/>
                  </a:lnTo>
                  <a:lnTo>
                    <a:pt x="56" y="90"/>
                  </a:lnTo>
                  <a:lnTo>
                    <a:pt x="44" y="85"/>
                  </a:lnTo>
                  <a:lnTo>
                    <a:pt x="33" y="77"/>
                  </a:lnTo>
                  <a:lnTo>
                    <a:pt x="22" y="72"/>
                  </a:lnTo>
                  <a:lnTo>
                    <a:pt x="17" y="64"/>
                  </a:lnTo>
                  <a:lnTo>
                    <a:pt x="11" y="62"/>
                  </a:lnTo>
                  <a:lnTo>
                    <a:pt x="0" y="54"/>
                  </a:lnTo>
                  <a:lnTo>
                    <a:pt x="0" y="54"/>
                  </a:lnTo>
                  <a:lnTo>
                    <a:pt x="0" y="54"/>
                  </a:lnTo>
                  <a:close/>
                </a:path>
              </a:pathLst>
            </a:custGeom>
            <a:solidFill>
              <a:srgbClr val="7178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
            <p:cNvSpPr>
              <a:spLocks/>
            </p:cNvSpPr>
            <p:nvPr/>
          </p:nvSpPr>
          <p:spPr bwMode="auto">
            <a:xfrm>
              <a:off x="3478212" y="4575175"/>
              <a:ext cx="723900" cy="442913"/>
            </a:xfrm>
            <a:custGeom>
              <a:avLst/>
              <a:gdLst/>
              <a:ahLst/>
              <a:cxnLst>
                <a:cxn ang="0">
                  <a:pos x="0" y="266"/>
                </a:cxn>
                <a:cxn ang="0">
                  <a:pos x="22" y="261"/>
                </a:cxn>
                <a:cxn ang="0">
                  <a:pos x="50" y="248"/>
                </a:cxn>
                <a:cxn ang="0">
                  <a:pos x="72" y="237"/>
                </a:cxn>
                <a:cxn ang="0">
                  <a:pos x="100" y="222"/>
                </a:cxn>
                <a:cxn ang="0">
                  <a:pos x="139" y="201"/>
                </a:cxn>
                <a:cxn ang="0">
                  <a:pos x="184" y="175"/>
                </a:cxn>
                <a:cxn ang="0">
                  <a:pos x="228" y="147"/>
                </a:cxn>
                <a:cxn ang="0">
                  <a:pos x="278" y="116"/>
                </a:cxn>
                <a:cxn ang="0">
                  <a:pos x="328" y="85"/>
                </a:cxn>
                <a:cxn ang="0">
                  <a:pos x="373" y="54"/>
                </a:cxn>
                <a:cxn ang="0">
                  <a:pos x="406" y="28"/>
                </a:cxn>
                <a:cxn ang="0">
                  <a:pos x="434" y="10"/>
                </a:cxn>
                <a:cxn ang="0">
                  <a:pos x="451" y="0"/>
                </a:cxn>
                <a:cxn ang="0">
                  <a:pos x="451" y="0"/>
                </a:cxn>
                <a:cxn ang="0">
                  <a:pos x="440" y="13"/>
                </a:cxn>
                <a:cxn ang="0">
                  <a:pos x="423" y="28"/>
                </a:cxn>
                <a:cxn ang="0">
                  <a:pos x="412" y="46"/>
                </a:cxn>
                <a:cxn ang="0">
                  <a:pos x="401" y="64"/>
                </a:cxn>
                <a:cxn ang="0">
                  <a:pos x="395" y="88"/>
                </a:cxn>
                <a:cxn ang="0">
                  <a:pos x="378" y="114"/>
                </a:cxn>
                <a:cxn ang="0">
                  <a:pos x="373" y="142"/>
                </a:cxn>
                <a:cxn ang="0">
                  <a:pos x="367" y="170"/>
                </a:cxn>
                <a:cxn ang="0">
                  <a:pos x="362" y="199"/>
                </a:cxn>
                <a:cxn ang="0">
                  <a:pos x="356" y="225"/>
                </a:cxn>
                <a:cxn ang="0">
                  <a:pos x="351" y="248"/>
                </a:cxn>
                <a:cxn ang="0">
                  <a:pos x="351" y="263"/>
                </a:cxn>
                <a:cxn ang="0">
                  <a:pos x="351" y="274"/>
                </a:cxn>
                <a:cxn ang="0">
                  <a:pos x="345" y="276"/>
                </a:cxn>
                <a:cxn ang="0">
                  <a:pos x="312" y="276"/>
                </a:cxn>
                <a:cxn ang="0">
                  <a:pos x="278" y="276"/>
                </a:cxn>
                <a:cxn ang="0">
                  <a:pos x="245" y="276"/>
                </a:cxn>
                <a:cxn ang="0">
                  <a:pos x="217" y="279"/>
                </a:cxn>
                <a:cxn ang="0">
                  <a:pos x="184" y="279"/>
                </a:cxn>
                <a:cxn ang="0">
                  <a:pos x="150" y="276"/>
                </a:cxn>
                <a:cxn ang="0">
                  <a:pos x="117" y="276"/>
                </a:cxn>
                <a:cxn ang="0">
                  <a:pos x="72" y="274"/>
                </a:cxn>
                <a:cxn ang="0">
                  <a:pos x="28" y="271"/>
                </a:cxn>
                <a:cxn ang="0">
                  <a:pos x="0" y="268"/>
                </a:cxn>
              </a:cxnLst>
              <a:rect l="0" t="0" r="r" b="b"/>
              <a:pathLst>
                <a:path w="456" h="279">
                  <a:moveTo>
                    <a:pt x="0" y="268"/>
                  </a:moveTo>
                  <a:lnTo>
                    <a:pt x="0" y="266"/>
                  </a:lnTo>
                  <a:lnTo>
                    <a:pt x="11" y="263"/>
                  </a:lnTo>
                  <a:lnTo>
                    <a:pt x="22" y="261"/>
                  </a:lnTo>
                  <a:lnTo>
                    <a:pt x="39" y="253"/>
                  </a:lnTo>
                  <a:lnTo>
                    <a:pt x="50" y="248"/>
                  </a:lnTo>
                  <a:lnTo>
                    <a:pt x="61" y="243"/>
                  </a:lnTo>
                  <a:lnTo>
                    <a:pt x="72" y="237"/>
                  </a:lnTo>
                  <a:lnTo>
                    <a:pt x="89" y="230"/>
                  </a:lnTo>
                  <a:lnTo>
                    <a:pt x="100" y="222"/>
                  </a:lnTo>
                  <a:lnTo>
                    <a:pt x="122" y="212"/>
                  </a:lnTo>
                  <a:lnTo>
                    <a:pt x="139" y="201"/>
                  </a:lnTo>
                  <a:lnTo>
                    <a:pt x="161" y="191"/>
                  </a:lnTo>
                  <a:lnTo>
                    <a:pt x="184" y="175"/>
                  </a:lnTo>
                  <a:lnTo>
                    <a:pt x="206" y="163"/>
                  </a:lnTo>
                  <a:lnTo>
                    <a:pt x="228" y="147"/>
                  </a:lnTo>
                  <a:lnTo>
                    <a:pt x="256" y="132"/>
                  </a:lnTo>
                  <a:lnTo>
                    <a:pt x="278" y="116"/>
                  </a:lnTo>
                  <a:lnTo>
                    <a:pt x="301" y="101"/>
                  </a:lnTo>
                  <a:lnTo>
                    <a:pt x="328" y="85"/>
                  </a:lnTo>
                  <a:lnTo>
                    <a:pt x="351" y="70"/>
                  </a:lnTo>
                  <a:lnTo>
                    <a:pt x="373" y="54"/>
                  </a:lnTo>
                  <a:lnTo>
                    <a:pt x="390" y="41"/>
                  </a:lnTo>
                  <a:lnTo>
                    <a:pt x="406" y="28"/>
                  </a:lnTo>
                  <a:lnTo>
                    <a:pt x="423" y="21"/>
                  </a:lnTo>
                  <a:lnTo>
                    <a:pt x="434" y="10"/>
                  </a:lnTo>
                  <a:lnTo>
                    <a:pt x="445" y="5"/>
                  </a:lnTo>
                  <a:lnTo>
                    <a:pt x="451" y="0"/>
                  </a:lnTo>
                  <a:lnTo>
                    <a:pt x="456" y="0"/>
                  </a:lnTo>
                  <a:lnTo>
                    <a:pt x="451" y="0"/>
                  </a:lnTo>
                  <a:lnTo>
                    <a:pt x="445" y="5"/>
                  </a:lnTo>
                  <a:lnTo>
                    <a:pt x="440" y="13"/>
                  </a:lnTo>
                  <a:lnTo>
                    <a:pt x="434" y="26"/>
                  </a:lnTo>
                  <a:lnTo>
                    <a:pt x="423" y="28"/>
                  </a:lnTo>
                  <a:lnTo>
                    <a:pt x="417" y="39"/>
                  </a:lnTo>
                  <a:lnTo>
                    <a:pt x="412" y="46"/>
                  </a:lnTo>
                  <a:lnTo>
                    <a:pt x="406" y="57"/>
                  </a:lnTo>
                  <a:lnTo>
                    <a:pt x="401" y="64"/>
                  </a:lnTo>
                  <a:lnTo>
                    <a:pt x="395" y="77"/>
                  </a:lnTo>
                  <a:lnTo>
                    <a:pt x="395" y="88"/>
                  </a:lnTo>
                  <a:lnTo>
                    <a:pt x="384" y="101"/>
                  </a:lnTo>
                  <a:lnTo>
                    <a:pt x="378" y="114"/>
                  </a:lnTo>
                  <a:lnTo>
                    <a:pt x="378" y="126"/>
                  </a:lnTo>
                  <a:lnTo>
                    <a:pt x="373" y="142"/>
                  </a:lnTo>
                  <a:lnTo>
                    <a:pt x="367" y="157"/>
                  </a:lnTo>
                  <a:lnTo>
                    <a:pt x="367" y="170"/>
                  </a:lnTo>
                  <a:lnTo>
                    <a:pt x="362" y="186"/>
                  </a:lnTo>
                  <a:lnTo>
                    <a:pt x="362" y="199"/>
                  </a:lnTo>
                  <a:lnTo>
                    <a:pt x="362" y="214"/>
                  </a:lnTo>
                  <a:lnTo>
                    <a:pt x="356" y="225"/>
                  </a:lnTo>
                  <a:lnTo>
                    <a:pt x="356" y="237"/>
                  </a:lnTo>
                  <a:lnTo>
                    <a:pt x="351" y="248"/>
                  </a:lnTo>
                  <a:lnTo>
                    <a:pt x="351" y="258"/>
                  </a:lnTo>
                  <a:lnTo>
                    <a:pt x="351" y="263"/>
                  </a:lnTo>
                  <a:lnTo>
                    <a:pt x="351" y="271"/>
                  </a:lnTo>
                  <a:lnTo>
                    <a:pt x="351" y="274"/>
                  </a:lnTo>
                  <a:lnTo>
                    <a:pt x="351" y="276"/>
                  </a:lnTo>
                  <a:lnTo>
                    <a:pt x="345" y="276"/>
                  </a:lnTo>
                  <a:lnTo>
                    <a:pt x="334" y="276"/>
                  </a:lnTo>
                  <a:lnTo>
                    <a:pt x="312" y="276"/>
                  </a:lnTo>
                  <a:lnTo>
                    <a:pt x="289" y="276"/>
                  </a:lnTo>
                  <a:lnTo>
                    <a:pt x="278" y="276"/>
                  </a:lnTo>
                  <a:lnTo>
                    <a:pt x="262" y="276"/>
                  </a:lnTo>
                  <a:lnTo>
                    <a:pt x="245" y="276"/>
                  </a:lnTo>
                  <a:lnTo>
                    <a:pt x="234" y="279"/>
                  </a:lnTo>
                  <a:lnTo>
                    <a:pt x="217" y="279"/>
                  </a:lnTo>
                  <a:lnTo>
                    <a:pt x="200" y="279"/>
                  </a:lnTo>
                  <a:lnTo>
                    <a:pt x="184" y="279"/>
                  </a:lnTo>
                  <a:lnTo>
                    <a:pt x="167" y="279"/>
                  </a:lnTo>
                  <a:lnTo>
                    <a:pt x="150" y="276"/>
                  </a:lnTo>
                  <a:lnTo>
                    <a:pt x="133" y="276"/>
                  </a:lnTo>
                  <a:lnTo>
                    <a:pt x="117" y="276"/>
                  </a:lnTo>
                  <a:lnTo>
                    <a:pt x="100" y="276"/>
                  </a:lnTo>
                  <a:lnTo>
                    <a:pt x="72" y="274"/>
                  </a:lnTo>
                  <a:lnTo>
                    <a:pt x="50" y="274"/>
                  </a:lnTo>
                  <a:lnTo>
                    <a:pt x="28" y="271"/>
                  </a:lnTo>
                  <a:lnTo>
                    <a:pt x="11" y="268"/>
                  </a:lnTo>
                  <a:lnTo>
                    <a:pt x="0" y="268"/>
                  </a:lnTo>
                  <a:lnTo>
                    <a:pt x="0" y="268"/>
                  </a:lnTo>
                  <a:close/>
                </a:path>
              </a:pathLst>
            </a:custGeom>
            <a:solidFill>
              <a:srgbClr val="7178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7"/>
            <p:cNvSpPr>
              <a:spLocks/>
            </p:cNvSpPr>
            <p:nvPr/>
          </p:nvSpPr>
          <p:spPr bwMode="auto">
            <a:xfrm>
              <a:off x="3716337" y="3292475"/>
              <a:ext cx="812800" cy="692150"/>
            </a:xfrm>
            <a:custGeom>
              <a:avLst/>
              <a:gdLst/>
              <a:ahLst/>
              <a:cxnLst>
                <a:cxn ang="0">
                  <a:pos x="501" y="2"/>
                </a:cxn>
                <a:cxn ang="0">
                  <a:pos x="507" y="18"/>
                </a:cxn>
                <a:cxn ang="0">
                  <a:pos x="507" y="39"/>
                </a:cxn>
                <a:cxn ang="0">
                  <a:pos x="507" y="54"/>
                </a:cxn>
                <a:cxn ang="0">
                  <a:pos x="507" y="72"/>
                </a:cxn>
                <a:cxn ang="0">
                  <a:pos x="496" y="93"/>
                </a:cxn>
                <a:cxn ang="0">
                  <a:pos x="485" y="113"/>
                </a:cxn>
                <a:cxn ang="0">
                  <a:pos x="468" y="134"/>
                </a:cxn>
                <a:cxn ang="0">
                  <a:pos x="451" y="157"/>
                </a:cxn>
                <a:cxn ang="0">
                  <a:pos x="429" y="181"/>
                </a:cxn>
                <a:cxn ang="0">
                  <a:pos x="412" y="201"/>
                </a:cxn>
                <a:cxn ang="0">
                  <a:pos x="396" y="222"/>
                </a:cxn>
                <a:cxn ang="0">
                  <a:pos x="379" y="245"/>
                </a:cxn>
                <a:cxn ang="0">
                  <a:pos x="362" y="266"/>
                </a:cxn>
                <a:cxn ang="0">
                  <a:pos x="351" y="286"/>
                </a:cxn>
                <a:cxn ang="0">
                  <a:pos x="351" y="305"/>
                </a:cxn>
                <a:cxn ang="0">
                  <a:pos x="351" y="320"/>
                </a:cxn>
                <a:cxn ang="0">
                  <a:pos x="351" y="336"/>
                </a:cxn>
                <a:cxn ang="0">
                  <a:pos x="357" y="354"/>
                </a:cxn>
                <a:cxn ang="0">
                  <a:pos x="362" y="366"/>
                </a:cxn>
                <a:cxn ang="0">
                  <a:pos x="329" y="377"/>
                </a:cxn>
                <a:cxn ang="0">
                  <a:pos x="273" y="341"/>
                </a:cxn>
                <a:cxn ang="0">
                  <a:pos x="245" y="346"/>
                </a:cxn>
                <a:cxn ang="0">
                  <a:pos x="206" y="351"/>
                </a:cxn>
                <a:cxn ang="0">
                  <a:pos x="156" y="366"/>
                </a:cxn>
                <a:cxn ang="0">
                  <a:pos x="106" y="382"/>
                </a:cxn>
                <a:cxn ang="0">
                  <a:pos x="67" y="403"/>
                </a:cxn>
                <a:cxn ang="0">
                  <a:pos x="34" y="421"/>
                </a:cxn>
                <a:cxn ang="0">
                  <a:pos x="22" y="434"/>
                </a:cxn>
                <a:cxn ang="0">
                  <a:pos x="0" y="418"/>
                </a:cxn>
                <a:cxn ang="0">
                  <a:pos x="0" y="405"/>
                </a:cxn>
                <a:cxn ang="0">
                  <a:pos x="6" y="392"/>
                </a:cxn>
                <a:cxn ang="0">
                  <a:pos x="11" y="377"/>
                </a:cxn>
                <a:cxn ang="0">
                  <a:pos x="17" y="359"/>
                </a:cxn>
                <a:cxn ang="0">
                  <a:pos x="34" y="341"/>
                </a:cxn>
                <a:cxn ang="0">
                  <a:pos x="45" y="323"/>
                </a:cxn>
                <a:cxn ang="0">
                  <a:pos x="67" y="307"/>
                </a:cxn>
                <a:cxn ang="0">
                  <a:pos x="89" y="292"/>
                </a:cxn>
                <a:cxn ang="0">
                  <a:pos x="112" y="279"/>
                </a:cxn>
                <a:cxn ang="0">
                  <a:pos x="162" y="263"/>
                </a:cxn>
                <a:cxn ang="0">
                  <a:pos x="201" y="253"/>
                </a:cxn>
                <a:cxn ang="0">
                  <a:pos x="223" y="253"/>
                </a:cxn>
                <a:cxn ang="0">
                  <a:pos x="228" y="250"/>
                </a:cxn>
                <a:cxn ang="0">
                  <a:pos x="234" y="240"/>
                </a:cxn>
                <a:cxn ang="0">
                  <a:pos x="234" y="227"/>
                </a:cxn>
                <a:cxn ang="0">
                  <a:pos x="234" y="212"/>
                </a:cxn>
                <a:cxn ang="0">
                  <a:pos x="234" y="191"/>
                </a:cxn>
                <a:cxn ang="0">
                  <a:pos x="234" y="165"/>
                </a:cxn>
                <a:cxn ang="0">
                  <a:pos x="234" y="142"/>
                </a:cxn>
                <a:cxn ang="0">
                  <a:pos x="234" y="113"/>
                </a:cxn>
                <a:cxn ang="0">
                  <a:pos x="245" y="88"/>
                </a:cxn>
                <a:cxn ang="0">
                  <a:pos x="256" y="62"/>
                </a:cxn>
                <a:cxn ang="0">
                  <a:pos x="273" y="41"/>
                </a:cxn>
                <a:cxn ang="0">
                  <a:pos x="301" y="26"/>
                </a:cxn>
                <a:cxn ang="0">
                  <a:pos x="329" y="13"/>
                </a:cxn>
                <a:cxn ang="0">
                  <a:pos x="362" y="5"/>
                </a:cxn>
                <a:cxn ang="0">
                  <a:pos x="401" y="2"/>
                </a:cxn>
                <a:cxn ang="0">
                  <a:pos x="429" y="0"/>
                </a:cxn>
                <a:cxn ang="0">
                  <a:pos x="462" y="0"/>
                </a:cxn>
                <a:cxn ang="0">
                  <a:pos x="496" y="2"/>
                </a:cxn>
                <a:cxn ang="0">
                  <a:pos x="501" y="2"/>
                </a:cxn>
              </a:cxnLst>
              <a:rect l="0" t="0" r="r" b="b"/>
              <a:pathLst>
                <a:path w="512" h="436">
                  <a:moveTo>
                    <a:pt x="501" y="2"/>
                  </a:moveTo>
                  <a:lnTo>
                    <a:pt x="501" y="2"/>
                  </a:lnTo>
                  <a:lnTo>
                    <a:pt x="507" y="10"/>
                  </a:lnTo>
                  <a:lnTo>
                    <a:pt x="507" y="18"/>
                  </a:lnTo>
                  <a:lnTo>
                    <a:pt x="512" y="31"/>
                  </a:lnTo>
                  <a:lnTo>
                    <a:pt x="507" y="39"/>
                  </a:lnTo>
                  <a:lnTo>
                    <a:pt x="507" y="46"/>
                  </a:lnTo>
                  <a:lnTo>
                    <a:pt x="507" y="54"/>
                  </a:lnTo>
                  <a:lnTo>
                    <a:pt x="507" y="64"/>
                  </a:lnTo>
                  <a:lnTo>
                    <a:pt x="507" y="72"/>
                  </a:lnTo>
                  <a:lnTo>
                    <a:pt x="501" y="83"/>
                  </a:lnTo>
                  <a:lnTo>
                    <a:pt x="496" y="93"/>
                  </a:lnTo>
                  <a:lnTo>
                    <a:pt x="496" y="103"/>
                  </a:lnTo>
                  <a:lnTo>
                    <a:pt x="485" y="113"/>
                  </a:lnTo>
                  <a:lnTo>
                    <a:pt x="479" y="124"/>
                  </a:lnTo>
                  <a:lnTo>
                    <a:pt x="468" y="134"/>
                  </a:lnTo>
                  <a:lnTo>
                    <a:pt x="462" y="147"/>
                  </a:lnTo>
                  <a:lnTo>
                    <a:pt x="451" y="157"/>
                  </a:lnTo>
                  <a:lnTo>
                    <a:pt x="440" y="168"/>
                  </a:lnTo>
                  <a:lnTo>
                    <a:pt x="429" y="181"/>
                  </a:lnTo>
                  <a:lnTo>
                    <a:pt x="423" y="191"/>
                  </a:lnTo>
                  <a:lnTo>
                    <a:pt x="412" y="201"/>
                  </a:lnTo>
                  <a:lnTo>
                    <a:pt x="401" y="212"/>
                  </a:lnTo>
                  <a:lnTo>
                    <a:pt x="396" y="222"/>
                  </a:lnTo>
                  <a:lnTo>
                    <a:pt x="384" y="235"/>
                  </a:lnTo>
                  <a:lnTo>
                    <a:pt x="379" y="245"/>
                  </a:lnTo>
                  <a:lnTo>
                    <a:pt x="368" y="255"/>
                  </a:lnTo>
                  <a:lnTo>
                    <a:pt x="362" y="266"/>
                  </a:lnTo>
                  <a:lnTo>
                    <a:pt x="362" y="279"/>
                  </a:lnTo>
                  <a:lnTo>
                    <a:pt x="351" y="286"/>
                  </a:lnTo>
                  <a:lnTo>
                    <a:pt x="351" y="297"/>
                  </a:lnTo>
                  <a:lnTo>
                    <a:pt x="351" y="305"/>
                  </a:lnTo>
                  <a:lnTo>
                    <a:pt x="351" y="312"/>
                  </a:lnTo>
                  <a:lnTo>
                    <a:pt x="351" y="320"/>
                  </a:lnTo>
                  <a:lnTo>
                    <a:pt x="351" y="328"/>
                  </a:lnTo>
                  <a:lnTo>
                    <a:pt x="351" y="336"/>
                  </a:lnTo>
                  <a:lnTo>
                    <a:pt x="351" y="343"/>
                  </a:lnTo>
                  <a:lnTo>
                    <a:pt x="357" y="354"/>
                  </a:lnTo>
                  <a:lnTo>
                    <a:pt x="362" y="361"/>
                  </a:lnTo>
                  <a:lnTo>
                    <a:pt x="362" y="366"/>
                  </a:lnTo>
                  <a:lnTo>
                    <a:pt x="368" y="369"/>
                  </a:lnTo>
                  <a:lnTo>
                    <a:pt x="329" y="377"/>
                  </a:lnTo>
                  <a:lnTo>
                    <a:pt x="279" y="341"/>
                  </a:lnTo>
                  <a:lnTo>
                    <a:pt x="273" y="341"/>
                  </a:lnTo>
                  <a:lnTo>
                    <a:pt x="262" y="343"/>
                  </a:lnTo>
                  <a:lnTo>
                    <a:pt x="245" y="346"/>
                  </a:lnTo>
                  <a:lnTo>
                    <a:pt x="228" y="348"/>
                  </a:lnTo>
                  <a:lnTo>
                    <a:pt x="206" y="351"/>
                  </a:lnTo>
                  <a:lnTo>
                    <a:pt x="178" y="359"/>
                  </a:lnTo>
                  <a:lnTo>
                    <a:pt x="156" y="366"/>
                  </a:lnTo>
                  <a:lnTo>
                    <a:pt x="134" y="374"/>
                  </a:lnTo>
                  <a:lnTo>
                    <a:pt x="106" y="382"/>
                  </a:lnTo>
                  <a:lnTo>
                    <a:pt x="84" y="395"/>
                  </a:lnTo>
                  <a:lnTo>
                    <a:pt x="67" y="403"/>
                  </a:lnTo>
                  <a:lnTo>
                    <a:pt x="50" y="413"/>
                  </a:lnTo>
                  <a:lnTo>
                    <a:pt x="34" y="421"/>
                  </a:lnTo>
                  <a:lnTo>
                    <a:pt x="28" y="428"/>
                  </a:lnTo>
                  <a:lnTo>
                    <a:pt x="22" y="434"/>
                  </a:lnTo>
                  <a:lnTo>
                    <a:pt x="22" y="436"/>
                  </a:lnTo>
                  <a:lnTo>
                    <a:pt x="0" y="418"/>
                  </a:lnTo>
                  <a:lnTo>
                    <a:pt x="0" y="413"/>
                  </a:lnTo>
                  <a:lnTo>
                    <a:pt x="0" y="405"/>
                  </a:lnTo>
                  <a:lnTo>
                    <a:pt x="0" y="397"/>
                  </a:lnTo>
                  <a:lnTo>
                    <a:pt x="6" y="392"/>
                  </a:lnTo>
                  <a:lnTo>
                    <a:pt x="6" y="385"/>
                  </a:lnTo>
                  <a:lnTo>
                    <a:pt x="11" y="377"/>
                  </a:lnTo>
                  <a:lnTo>
                    <a:pt x="11" y="366"/>
                  </a:lnTo>
                  <a:lnTo>
                    <a:pt x="17" y="359"/>
                  </a:lnTo>
                  <a:lnTo>
                    <a:pt x="22" y="348"/>
                  </a:lnTo>
                  <a:lnTo>
                    <a:pt x="34" y="341"/>
                  </a:lnTo>
                  <a:lnTo>
                    <a:pt x="34" y="330"/>
                  </a:lnTo>
                  <a:lnTo>
                    <a:pt x="45" y="323"/>
                  </a:lnTo>
                  <a:lnTo>
                    <a:pt x="56" y="315"/>
                  </a:lnTo>
                  <a:lnTo>
                    <a:pt x="67" y="307"/>
                  </a:lnTo>
                  <a:lnTo>
                    <a:pt x="73" y="297"/>
                  </a:lnTo>
                  <a:lnTo>
                    <a:pt x="89" y="292"/>
                  </a:lnTo>
                  <a:lnTo>
                    <a:pt x="100" y="284"/>
                  </a:lnTo>
                  <a:lnTo>
                    <a:pt x="112" y="279"/>
                  </a:lnTo>
                  <a:lnTo>
                    <a:pt x="139" y="268"/>
                  </a:lnTo>
                  <a:lnTo>
                    <a:pt x="162" y="263"/>
                  </a:lnTo>
                  <a:lnTo>
                    <a:pt x="184" y="258"/>
                  </a:lnTo>
                  <a:lnTo>
                    <a:pt x="201" y="253"/>
                  </a:lnTo>
                  <a:lnTo>
                    <a:pt x="217" y="253"/>
                  </a:lnTo>
                  <a:lnTo>
                    <a:pt x="223" y="253"/>
                  </a:lnTo>
                  <a:lnTo>
                    <a:pt x="228" y="253"/>
                  </a:lnTo>
                  <a:lnTo>
                    <a:pt x="228" y="250"/>
                  </a:lnTo>
                  <a:lnTo>
                    <a:pt x="234" y="245"/>
                  </a:lnTo>
                  <a:lnTo>
                    <a:pt x="234" y="240"/>
                  </a:lnTo>
                  <a:lnTo>
                    <a:pt x="234" y="235"/>
                  </a:lnTo>
                  <a:lnTo>
                    <a:pt x="234" y="227"/>
                  </a:lnTo>
                  <a:lnTo>
                    <a:pt x="234" y="222"/>
                  </a:lnTo>
                  <a:lnTo>
                    <a:pt x="234" y="212"/>
                  </a:lnTo>
                  <a:lnTo>
                    <a:pt x="234" y="201"/>
                  </a:lnTo>
                  <a:lnTo>
                    <a:pt x="234" y="191"/>
                  </a:lnTo>
                  <a:lnTo>
                    <a:pt x="234" y="181"/>
                  </a:lnTo>
                  <a:lnTo>
                    <a:pt x="234" y="165"/>
                  </a:lnTo>
                  <a:lnTo>
                    <a:pt x="234" y="152"/>
                  </a:lnTo>
                  <a:lnTo>
                    <a:pt x="234" y="142"/>
                  </a:lnTo>
                  <a:lnTo>
                    <a:pt x="234" y="129"/>
                  </a:lnTo>
                  <a:lnTo>
                    <a:pt x="234" y="113"/>
                  </a:lnTo>
                  <a:lnTo>
                    <a:pt x="240" y="101"/>
                  </a:lnTo>
                  <a:lnTo>
                    <a:pt x="245" y="88"/>
                  </a:lnTo>
                  <a:lnTo>
                    <a:pt x="251" y="75"/>
                  </a:lnTo>
                  <a:lnTo>
                    <a:pt x="256" y="62"/>
                  </a:lnTo>
                  <a:lnTo>
                    <a:pt x="262" y="52"/>
                  </a:lnTo>
                  <a:lnTo>
                    <a:pt x="273" y="41"/>
                  </a:lnTo>
                  <a:lnTo>
                    <a:pt x="290" y="33"/>
                  </a:lnTo>
                  <a:lnTo>
                    <a:pt x="301" y="26"/>
                  </a:lnTo>
                  <a:lnTo>
                    <a:pt x="312" y="18"/>
                  </a:lnTo>
                  <a:lnTo>
                    <a:pt x="329" y="13"/>
                  </a:lnTo>
                  <a:lnTo>
                    <a:pt x="345" y="10"/>
                  </a:lnTo>
                  <a:lnTo>
                    <a:pt x="362" y="5"/>
                  </a:lnTo>
                  <a:lnTo>
                    <a:pt x="379" y="2"/>
                  </a:lnTo>
                  <a:lnTo>
                    <a:pt x="401" y="2"/>
                  </a:lnTo>
                  <a:lnTo>
                    <a:pt x="418" y="2"/>
                  </a:lnTo>
                  <a:lnTo>
                    <a:pt x="429" y="0"/>
                  </a:lnTo>
                  <a:lnTo>
                    <a:pt x="446" y="0"/>
                  </a:lnTo>
                  <a:lnTo>
                    <a:pt x="462" y="0"/>
                  </a:lnTo>
                  <a:lnTo>
                    <a:pt x="473" y="0"/>
                  </a:lnTo>
                  <a:lnTo>
                    <a:pt x="496" y="2"/>
                  </a:lnTo>
                  <a:lnTo>
                    <a:pt x="501" y="2"/>
                  </a:lnTo>
                  <a:lnTo>
                    <a:pt x="501" y="2"/>
                  </a:lnTo>
                  <a:close/>
                </a:path>
              </a:pathLst>
            </a:custGeom>
            <a:solidFill>
              <a:srgbClr val="FFCC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8"/>
            <p:cNvSpPr>
              <a:spLocks/>
            </p:cNvSpPr>
            <p:nvPr/>
          </p:nvSpPr>
          <p:spPr bwMode="auto">
            <a:xfrm>
              <a:off x="4176712" y="2189162"/>
              <a:ext cx="2032000" cy="1489075"/>
            </a:xfrm>
            <a:custGeom>
              <a:avLst/>
              <a:gdLst/>
              <a:ahLst/>
              <a:cxnLst>
                <a:cxn ang="0">
                  <a:pos x="963" y="47"/>
                </a:cxn>
                <a:cxn ang="0">
                  <a:pos x="991" y="11"/>
                </a:cxn>
                <a:cxn ang="0">
                  <a:pos x="1030" y="0"/>
                </a:cxn>
                <a:cxn ang="0">
                  <a:pos x="1080" y="6"/>
                </a:cxn>
                <a:cxn ang="0">
                  <a:pos x="1147" y="24"/>
                </a:cxn>
                <a:cxn ang="0">
                  <a:pos x="1208" y="44"/>
                </a:cxn>
                <a:cxn ang="0">
                  <a:pos x="1258" y="60"/>
                </a:cxn>
                <a:cxn ang="0">
                  <a:pos x="1280" y="70"/>
                </a:cxn>
                <a:cxn ang="0">
                  <a:pos x="1258" y="91"/>
                </a:cxn>
                <a:cxn ang="0">
                  <a:pos x="1219" y="109"/>
                </a:cxn>
                <a:cxn ang="0">
                  <a:pos x="1197" y="132"/>
                </a:cxn>
                <a:cxn ang="0">
                  <a:pos x="1208" y="158"/>
                </a:cxn>
                <a:cxn ang="0">
                  <a:pos x="1180" y="191"/>
                </a:cxn>
                <a:cxn ang="0">
                  <a:pos x="1152" y="207"/>
                </a:cxn>
                <a:cxn ang="0">
                  <a:pos x="1136" y="230"/>
                </a:cxn>
                <a:cxn ang="0">
                  <a:pos x="1119" y="248"/>
                </a:cxn>
                <a:cxn ang="0">
                  <a:pos x="1108" y="274"/>
                </a:cxn>
                <a:cxn ang="0">
                  <a:pos x="1091" y="305"/>
                </a:cxn>
                <a:cxn ang="0">
                  <a:pos x="1080" y="341"/>
                </a:cxn>
                <a:cxn ang="0">
                  <a:pos x="1069" y="375"/>
                </a:cxn>
                <a:cxn ang="0">
                  <a:pos x="1063" y="406"/>
                </a:cxn>
                <a:cxn ang="0">
                  <a:pos x="1058" y="432"/>
                </a:cxn>
                <a:cxn ang="0">
                  <a:pos x="1063" y="450"/>
                </a:cxn>
                <a:cxn ang="0">
                  <a:pos x="1069" y="483"/>
                </a:cxn>
                <a:cxn ang="0">
                  <a:pos x="1080" y="535"/>
                </a:cxn>
                <a:cxn ang="0">
                  <a:pos x="1085" y="589"/>
                </a:cxn>
                <a:cxn ang="0">
                  <a:pos x="1091" y="641"/>
                </a:cxn>
                <a:cxn ang="0">
                  <a:pos x="1085" y="685"/>
                </a:cxn>
                <a:cxn ang="0">
                  <a:pos x="1074" y="713"/>
                </a:cxn>
                <a:cxn ang="0">
                  <a:pos x="1063" y="739"/>
                </a:cxn>
                <a:cxn ang="0">
                  <a:pos x="1046" y="772"/>
                </a:cxn>
                <a:cxn ang="0">
                  <a:pos x="1046" y="798"/>
                </a:cxn>
                <a:cxn ang="0">
                  <a:pos x="1052" y="824"/>
                </a:cxn>
                <a:cxn ang="0">
                  <a:pos x="1063" y="850"/>
                </a:cxn>
                <a:cxn ang="0">
                  <a:pos x="1069" y="873"/>
                </a:cxn>
                <a:cxn ang="0">
                  <a:pos x="1080" y="896"/>
                </a:cxn>
                <a:cxn ang="0">
                  <a:pos x="1069" y="914"/>
                </a:cxn>
                <a:cxn ang="0">
                  <a:pos x="1035" y="932"/>
                </a:cxn>
                <a:cxn ang="0">
                  <a:pos x="996" y="935"/>
                </a:cxn>
                <a:cxn ang="0">
                  <a:pos x="440" y="842"/>
                </a:cxn>
                <a:cxn ang="0">
                  <a:pos x="300" y="710"/>
                </a:cxn>
                <a:cxn ang="0">
                  <a:pos x="261" y="739"/>
                </a:cxn>
                <a:cxn ang="0">
                  <a:pos x="222" y="749"/>
                </a:cxn>
                <a:cxn ang="0">
                  <a:pos x="178" y="741"/>
                </a:cxn>
                <a:cxn ang="0">
                  <a:pos x="133" y="734"/>
                </a:cxn>
                <a:cxn ang="0">
                  <a:pos x="195" y="478"/>
                </a:cxn>
                <a:cxn ang="0">
                  <a:pos x="195" y="465"/>
                </a:cxn>
                <a:cxn ang="0">
                  <a:pos x="206" y="437"/>
                </a:cxn>
                <a:cxn ang="0">
                  <a:pos x="217" y="401"/>
                </a:cxn>
                <a:cxn ang="0">
                  <a:pos x="234" y="367"/>
                </a:cxn>
                <a:cxn ang="0">
                  <a:pos x="250" y="352"/>
                </a:cxn>
                <a:cxn ang="0">
                  <a:pos x="289" y="346"/>
                </a:cxn>
                <a:cxn ang="0">
                  <a:pos x="339" y="339"/>
                </a:cxn>
                <a:cxn ang="0">
                  <a:pos x="389" y="328"/>
                </a:cxn>
                <a:cxn ang="0">
                  <a:pos x="440" y="321"/>
                </a:cxn>
                <a:cxn ang="0">
                  <a:pos x="662" y="274"/>
                </a:cxn>
                <a:cxn ang="0">
                  <a:pos x="957" y="60"/>
                </a:cxn>
              </a:cxnLst>
              <a:rect l="0" t="0" r="r" b="b"/>
              <a:pathLst>
                <a:path w="1280" h="938">
                  <a:moveTo>
                    <a:pt x="957" y="60"/>
                  </a:moveTo>
                  <a:lnTo>
                    <a:pt x="957" y="55"/>
                  </a:lnTo>
                  <a:lnTo>
                    <a:pt x="963" y="47"/>
                  </a:lnTo>
                  <a:lnTo>
                    <a:pt x="969" y="34"/>
                  </a:lnTo>
                  <a:lnTo>
                    <a:pt x="985" y="24"/>
                  </a:lnTo>
                  <a:lnTo>
                    <a:pt x="991" y="11"/>
                  </a:lnTo>
                  <a:lnTo>
                    <a:pt x="1008" y="6"/>
                  </a:lnTo>
                  <a:lnTo>
                    <a:pt x="1019" y="0"/>
                  </a:lnTo>
                  <a:lnTo>
                    <a:pt x="1030" y="0"/>
                  </a:lnTo>
                  <a:lnTo>
                    <a:pt x="1046" y="0"/>
                  </a:lnTo>
                  <a:lnTo>
                    <a:pt x="1063" y="3"/>
                  </a:lnTo>
                  <a:lnTo>
                    <a:pt x="1080" y="6"/>
                  </a:lnTo>
                  <a:lnTo>
                    <a:pt x="1102" y="11"/>
                  </a:lnTo>
                  <a:lnTo>
                    <a:pt x="1119" y="16"/>
                  </a:lnTo>
                  <a:lnTo>
                    <a:pt x="1147" y="24"/>
                  </a:lnTo>
                  <a:lnTo>
                    <a:pt x="1163" y="31"/>
                  </a:lnTo>
                  <a:lnTo>
                    <a:pt x="1186" y="39"/>
                  </a:lnTo>
                  <a:lnTo>
                    <a:pt x="1208" y="44"/>
                  </a:lnTo>
                  <a:lnTo>
                    <a:pt x="1230" y="52"/>
                  </a:lnTo>
                  <a:lnTo>
                    <a:pt x="1241" y="55"/>
                  </a:lnTo>
                  <a:lnTo>
                    <a:pt x="1258" y="60"/>
                  </a:lnTo>
                  <a:lnTo>
                    <a:pt x="1264" y="62"/>
                  </a:lnTo>
                  <a:lnTo>
                    <a:pt x="1275" y="65"/>
                  </a:lnTo>
                  <a:lnTo>
                    <a:pt x="1280" y="70"/>
                  </a:lnTo>
                  <a:lnTo>
                    <a:pt x="1275" y="80"/>
                  </a:lnTo>
                  <a:lnTo>
                    <a:pt x="1269" y="83"/>
                  </a:lnTo>
                  <a:lnTo>
                    <a:pt x="1258" y="91"/>
                  </a:lnTo>
                  <a:lnTo>
                    <a:pt x="1247" y="96"/>
                  </a:lnTo>
                  <a:lnTo>
                    <a:pt x="1236" y="104"/>
                  </a:lnTo>
                  <a:lnTo>
                    <a:pt x="1219" y="109"/>
                  </a:lnTo>
                  <a:lnTo>
                    <a:pt x="1214" y="117"/>
                  </a:lnTo>
                  <a:lnTo>
                    <a:pt x="1202" y="124"/>
                  </a:lnTo>
                  <a:lnTo>
                    <a:pt x="1197" y="132"/>
                  </a:lnTo>
                  <a:lnTo>
                    <a:pt x="1191" y="140"/>
                  </a:lnTo>
                  <a:lnTo>
                    <a:pt x="1202" y="150"/>
                  </a:lnTo>
                  <a:lnTo>
                    <a:pt x="1208" y="158"/>
                  </a:lnTo>
                  <a:lnTo>
                    <a:pt x="1208" y="168"/>
                  </a:lnTo>
                  <a:lnTo>
                    <a:pt x="1197" y="179"/>
                  </a:lnTo>
                  <a:lnTo>
                    <a:pt x="1180" y="191"/>
                  </a:lnTo>
                  <a:lnTo>
                    <a:pt x="1163" y="202"/>
                  </a:lnTo>
                  <a:lnTo>
                    <a:pt x="1158" y="207"/>
                  </a:lnTo>
                  <a:lnTo>
                    <a:pt x="1152" y="207"/>
                  </a:lnTo>
                  <a:lnTo>
                    <a:pt x="1152" y="210"/>
                  </a:lnTo>
                  <a:lnTo>
                    <a:pt x="1141" y="217"/>
                  </a:lnTo>
                  <a:lnTo>
                    <a:pt x="1136" y="230"/>
                  </a:lnTo>
                  <a:lnTo>
                    <a:pt x="1130" y="235"/>
                  </a:lnTo>
                  <a:lnTo>
                    <a:pt x="1124" y="241"/>
                  </a:lnTo>
                  <a:lnTo>
                    <a:pt x="1119" y="248"/>
                  </a:lnTo>
                  <a:lnTo>
                    <a:pt x="1119" y="256"/>
                  </a:lnTo>
                  <a:lnTo>
                    <a:pt x="1113" y="264"/>
                  </a:lnTo>
                  <a:lnTo>
                    <a:pt x="1108" y="274"/>
                  </a:lnTo>
                  <a:lnTo>
                    <a:pt x="1102" y="284"/>
                  </a:lnTo>
                  <a:lnTo>
                    <a:pt x="1102" y="297"/>
                  </a:lnTo>
                  <a:lnTo>
                    <a:pt x="1091" y="305"/>
                  </a:lnTo>
                  <a:lnTo>
                    <a:pt x="1091" y="318"/>
                  </a:lnTo>
                  <a:lnTo>
                    <a:pt x="1085" y="328"/>
                  </a:lnTo>
                  <a:lnTo>
                    <a:pt x="1080" y="341"/>
                  </a:lnTo>
                  <a:lnTo>
                    <a:pt x="1074" y="352"/>
                  </a:lnTo>
                  <a:lnTo>
                    <a:pt x="1074" y="364"/>
                  </a:lnTo>
                  <a:lnTo>
                    <a:pt x="1069" y="375"/>
                  </a:lnTo>
                  <a:lnTo>
                    <a:pt x="1069" y="388"/>
                  </a:lnTo>
                  <a:lnTo>
                    <a:pt x="1063" y="395"/>
                  </a:lnTo>
                  <a:lnTo>
                    <a:pt x="1063" y="406"/>
                  </a:lnTo>
                  <a:lnTo>
                    <a:pt x="1058" y="414"/>
                  </a:lnTo>
                  <a:lnTo>
                    <a:pt x="1058" y="421"/>
                  </a:lnTo>
                  <a:lnTo>
                    <a:pt x="1058" y="432"/>
                  </a:lnTo>
                  <a:lnTo>
                    <a:pt x="1058" y="437"/>
                  </a:lnTo>
                  <a:lnTo>
                    <a:pt x="1058" y="442"/>
                  </a:lnTo>
                  <a:lnTo>
                    <a:pt x="1063" y="450"/>
                  </a:lnTo>
                  <a:lnTo>
                    <a:pt x="1063" y="457"/>
                  </a:lnTo>
                  <a:lnTo>
                    <a:pt x="1063" y="470"/>
                  </a:lnTo>
                  <a:lnTo>
                    <a:pt x="1069" y="483"/>
                  </a:lnTo>
                  <a:lnTo>
                    <a:pt x="1069" y="499"/>
                  </a:lnTo>
                  <a:lnTo>
                    <a:pt x="1074" y="517"/>
                  </a:lnTo>
                  <a:lnTo>
                    <a:pt x="1080" y="535"/>
                  </a:lnTo>
                  <a:lnTo>
                    <a:pt x="1080" y="553"/>
                  </a:lnTo>
                  <a:lnTo>
                    <a:pt x="1085" y="571"/>
                  </a:lnTo>
                  <a:lnTo>
                    <a:pt x="1085" y="589"/>
                  </a:lnTo>
                  <a:lnTo>
                    <a:pt x="1085" y="607"/>
                  </a:lnTo>
                  <a:lnTo>
                    <a:pt x="1091" y="625"/>
                  </a:lnTo>
                  <a:lnTo>
                    <a:pt x="1091" y="641"/>
                  </a:lnTo>
                  <a:lnTo>
                    <a:pt x="1091" y="656"/>
                  </a:lnTo>
                  <a:lnTo>
                    <a:pt x="1091" y="672"/>
                  </a:lnTo>
                  <a:lnTo>
                    <a:pt x="1085" y="685"/>
                  </a:lnTo>
                  <a:lnTo>
                    <a:pt x="1085" y="695"/>
                  </a:lnTo>
                  <a:lnTo>
                    <a:pt x="1080" y="705"/>
                  </a:lnTo>
                  <a:lnTo>
                    <a:pt x="1074" y="713"/>
                  </a:lnTo>
                  <a:lnTo>
                    <a:pt x="1074" y="723"/>
                  </a:lnTo>
                  <a:lnTo>
                    <a:pt x="1069" y="731"/>
                  </a:lnTo>
                  <a:lnTo>
                    <a:pt x="1063" y="739"/>
                  </a:lnTo>
                  <a:lnTo>
                    <a:pt x="1058" y="749"/>
                  </a:lnTo>
                  <a:lnTo>
                    <a:pt x="1052" y="762"/>
                  </a:lnTo>
                  <a:lnTo>
                    <a:pt x="1046" y="772"/>
                  </a:lnTo>
                  <a:lnTo>
                    <a:pt x="1046" y="785"/>
                  </a:lnTo>
                  <a:lnTo>
                    <a:pt x="1046" y="793"/>
                  </a:lnTo>
                  <a:lnTo>
                    <a:pt x="1046" y="798"/>
                  </a:lnTo>
                  <a:lnTo>
                    <a:pt x="1046" y="806"/>
                  </a:lnTo>
                  <a:lnTo>
                    <a:pt x="1052" y="816"/>
                  </a:lnTo>
                  <a:lnTo>
                    <a:pt x="1052" y="824"/>
                  </a:lnTo>
                  <a:lnTo>
                    <a:pt x="1058" y="832"/>
                  </a:lnTo>
                  <a:lnTo>
                    <a:pt x="1058" y="839"/>
                  </a:lnTo>
                  <a:lnTo>
                    <a:pt x="1063" y="850"/>
                  </a:lnTo>
                  <a:lnTo>
                    <a:pt x="1063" y="858"/>
                  </a:lnTo>
                  <a:lnTo>
                    <a:pt x="1069" y="865"/>
                  </a:lnTo>
                  <a:lnTo>
                    <a:pt x="1069" y="873"/>
                  </a:lnTo>
                  <a:lnTo>
                    <a:pt x="1074" y="881"/>
                  </a:lnTo>
                  <a:lnTo>
                    <a:pt x="1074" y="889"/>
                  </a:lnTo>
                  <a:lnTo>
                    <a:pt x="1080" y="896"/>
                  </a:lnTo>
                  <a:lnTo>
                    <a:pt x="1080" y="901"/>
                  </a:lnTo>
                  <a:lnTo>
                    <a:pt x="1080" y="907"/>
                  </a:lnTo>
                  <a:lnTo>
                    <a:pt x="1069" y="914"/>
                  </a:lnTo>
                  <a:lnTo>
                    <a:pt x="1063" y="925"/>
                  </a:lnTo>
                  <a:lnTo>
                    <a:pt x="1046" y="927"/>
                  </a:lnTo>
                  <a:lnTo>
                    <a:pt x="1035" y="932"/>
                  </a:lnTo>
                  <a:lnTo>
                    <a:pt x="1019" y="935"/>
                  </a:lnTo>
                  <a:lnTo>
                    <a:pt x="1008" y="935"/>
                  </a:lnTo>
                  <a:lnTo>
                    <a:pt x="996" y="935"/>
                  </a:lnTo>
                  <a:lnTo>
                    <a:pt x="996" y="938"/>
                  </a:lnTo>
                  <a:lnTo>
                    <a:pt x="829" y="930"/>
                  </a:lnTo>
                  <a:lnTo>
                    <a:pt x="440" y="842"/>
                  </a:lnTo>
                  <a:lnTo>
                    <a:pt x="323" y="697"/>
                  </a:lnTo>
                  <a:lnTo>
                    <a:pt x="317" y="700"/>
                  </a:lnTo>
                  <a:lnTo>
                    <a:pt x="300" y="710"/>
                  </a:lnTo>
                  <a:lnTo>
                    <a:pt x="284" y="721"/>
                  </a:lnTo>
                  <a:lnTo>
                    <a:pt x="273" y="731"/>
                  </a:lnTo>
                  <a:lnTo>
                    <a:pt x="261" y="739"/>
                  </a:lnTo>
                  <a:lnTo>
                    <a:pt x="256" y="744"/>
                  </a:lnTo>
                  <a:lnTo>
                    <a:pt x="245" y="749"/>
                  </a:lnTo>
                  <a:lnTo>
                    <a:pt x="222" y="749"/>
                  </a:lnTo>
                  <a:lnTo>
                    <a:pt x="206" y="747"/>
                  </a:lnTo>
                  <a:lnTo>
                    <a:pt x="195" y="744"/>
                  </a:lnTo>
                  <a:lnTo>
                    <a:pt x="178" y="741"/>
                  </a:lnTo>
                  <a:lnTo>
                    <a:pt x="161" y="739"/>
                  </a:lnTo>
                  <a:lnTo>
                    <a:pt x="139" y="736"/>
                  </a:lnTo>
                  <a:lnTo>
                    <a:pt x="133" y="734"/>
                  </a:lnTo>
                  <a:lnTo>
                    <a:pt x="0" y="728"/>
                  </a:lnTo>
                  <a:lnTo>
                    <a:pt x="11" y="703"/>
                  </a:lnTo>
                  <a:lnTo>
                    <a:pt x="195" y="478"/>
                  </a:lnTo>
                  <a:lnTo>
                    <a:pt x="195" y="475"/>
                  </a:lnTo>
                  <a:lnTo>
                    <a:pt x="195" y="473"/>
                  </a:lnTo>
                  <a:lnTo>
                    <a:pt x="195" y="465"/>
                  </a:lnTo>
                  <a:lnTo>
                    <a:pt x="200" y="457"/>
                  </a:lnTo>
                  <a:lnTo>
                    <a:pt x="200" y="447"/>
                  </a:lnTo>
                  <a:lnTo>
                    <a:pt x="206" y="437"/>
                  </a:lnTo>
                  <a:lnTo>
                    <a:pt x="211" y="424"/>
                  </a:lnTo>
                  <a:lnTo>
                    <a:pt x="217" y="414"/>
                  </a:lnTo>
                  <a:lnTo>
                    <a:pt x="217" y="401"/>
                  </a:lnTo>
                  <a:lnTo>
                    <a:pt x="222" y="388"/>
                  </a:lnTo>
                  <a:lnTo>
                    <a:pt x="228" y="377"/>
                  </a:lnTo>
                  <a:lnTo>
                    <a:pt x="234" y="367"/>
                  </a:lnTo>
                  <a:lnTo>
                    <a:pt x="239" y="359"/>
                  </a:lnTo>
                  <a:lnTo>
                    <a:pt x="245" y="354"/>
                  </a:lnTo>
                  <a:lnTo>
                    <a:pt x="250" y="352"/>
                  </a:lnTo>
                  <a:lnTo>
                    <a:pt x="256" y="352"/>
                  </a:lnTo>
                  <a:lnTo>
                    <a:pt x="267" y="349"/>
                  </a:lnTo>
                  <a:lnTo>
                    <a:pt x="289" y="346"/>
                  </a:lnTo>
                  <a:lnTo>
                    <a:pt x="300" y="344"/>
                  </a:lnTo>
                  <a:lnTo>
                    <a:pt x="317" y="341"/>
                  </a:lnTo>
                  <a:lnTo>
                    <a:pt x="339" y="339"/>
                  </a:lnTo>
                  <a:lnTo>
                    <a:pt x="356" y="336"/>
                  </a:lnTo>
                  <a:lnTo>
                    <a:pt x="373" y="331"/>
                  </a:lnTo>
                  <a:lnTo>
                    <a:pt x="389" y="328"/>
                  </a:lnTo>
                  <a:lnTo>
                    <a:pt x="406" y="326"/>
                  </a:lnTo>
                  <a:lnTo>
                    <a:pt x="423" y="326"/>
                  </a:lnTo>
                  <a:lnTo>
                    <a:pt x="440" y="321"/>
                  </a:lnTo>
                  <a:lnTo>
                    <a:pt x="451" y="321"/>
                  </a:lnTo>
                  <a:lnTo>
                    <a:pt x="662" y="349"/>
                  </a:lnTo>
                  <a:lnTo>
                    <a:pt x="662" y="274"/>
                  </a:lnTo>
                  <a:lnTo>
                    <a:pt x="902" y="132"/>
                  </a:lnTo>
                  <a:lnTo>
                    <a:pt x="957" y="60"/>
                  </a:lnTo>
                  <a:lnTo>
                    <a:pt x="957" y="60"/>
                  </a:lnTo>
                  <a:close/>
                </a:path>
              </a:pathLst>
            </a:custGeom>
            <a:solidFill>
              <a:srgbClr val="D4EB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9"/>
            <p:cNvSpPr>
              <a:spLocks/>
            </p:cNvSpPr>
            <p:nvPr/>
          </p:nvSpPr>
          <p:spPr bwMode="auto">
            <a:xfrm>
              <a:off x="5846763" y="1427162"/>
              <a:ext cx="857250" cy="909638"/>
            </a:xfrm>
            <a:custGeom>
              <a:avLst/>
              <a:gdLst/>
              <a:ahLst/>
              <a:cxnLst>
                <a:cxn ang="0">
                  <a:pos x="117" y="573"/>
                </a:cxn>
                <a:cxn ang="0">
                  <a:pos x="139" y="563"/>
                </a:cxn>
                <a:cxn ang="0">
                  <a:pos x="167" y="548"/>
                </a:cxn>
                <a:cxn ang="0">
                  <a:pos x="189" y="532"/>
                </a:cxn>
                <a:cxn ang="0">
                  <a:pos x="212" y="511"/>
                </a:cxn>
                <a:cxn ang="0">
                  <a:pos x="234" y="488"/>
                </a:cxn>
                <a:cxn ang="0">
                  <a:pos x="256" y="457"/>
                </a:cxn>
                <a:cxn ang="0">
                  <a:pos x="278" y="421"/>
                </a:cxn>
                <a:cxn ang="0">
                  <a:pos x="301" y="382"/>
                </a:cxn>
                <a:cxn ang="0">
                  <a:pos x="317" y="341"/>
                </a:cxn>
                <a:cxn ang="0">
                  <a:pos x="334" y="307"/>
                </a:cxn>
                <a:cxn ang="0">
                  <a:pos x="345" y="277"/>
                </a:cxn>
                <a:cxn ang="0">
                  <a:pos x="351" y="253"/>
                </a:cxn>
                <a:cxn ang="0">
                  <a:pos x="356" y="243"/>
                </a:cxn>
                <a:cxn ang="0">
                  <a:pos x="529" y="171"/>
                </a:cxn>
                <a:cxn ang="0">
                  <a:pos x="529" y="160"/>
                </a:cxn>
                <a:cxn ang="0">
                  <a:pos x="535" y="142"/>
                </a:cxn>
                <a:cxn ang="0">
                  <a:pos x="540" y="116"/>
                </a:cxn>
                <a:cxn ang="0">
                  <a:pos x="540" y="93"/>
                </a:cxn>
                <a:cxn ang="0">
                  <a:pos x="529" y="73"/>
                </a:cxn>
                <a:cxn ang="0">
                  <a:pos x="518" y="60"/>
                </a:cxn>
                <a:cxn ang="0">
                  <a:pos x="501" y="49"/>
                </a:cxn>
                <a:cxn ang="0">
                  <a:pos x="479" y="0"/>
                </a:cxn>
                <a:cxn ang="0">
                  <a:pos x="473" y="5"/>
                </a:cxn>
                <a:cxn ang="0">
                  <a:pos x="473" y="21"/>
                </a:cxn>
                <a:cxn ang="0">
                  <a:pos x="457" y="42"/>
                </a:cxn>
                <a:cxn ang="0">
                  <a:pos x="440" y="65"/>
                </a:cxn>
                <a:cxn ang="0">
                  <a:pos x="412" y="91"/>
                </a:cxn>
                <a:cxn ang="0">
                  <a:pos x="379" y="111"/>
                </a:cxn>
                <a:cxn ang="0">
                  <a:pos x="351" y="127"/>
                </a:cxn>
                <a:cxn ang="0">
                  <a:pos x="340" y="135"/>
                </a:cxn>
                <a:cxn ang="0">
                  <a:pos x="334" y="124"/>
                </a:cxn>
                <a:cxn ang="0">
                  <a:pos x="312" y="109"/>
                </a:cxn>
                <a:cxn ang="0">
                  <a:pos x="278" y="88"/>
                </a:cxn>
                <a:cxn ang="0">
                  <a:pos x="262" y="80"/>
                </a:cxn>
                <a:cxn ang="0">
                  <a:pos x="228" y="96"/>
                </a:cxn>
                <a:cxn ang="0">
                  <a:pos x="239" y="106"/>
                </a:cxn>
                <a:cxn ang="0">
                  <a:pos x="245" y="122"/>
                </a:cxn>
                <a:cxn ang="0">
                  <a:pos x="245" y="142"/>
                </a:cxn>
                <a:cxn ang="0">
                  <a:pos x="239" y="163"/>
                </a:cxn>
                <a:cxn ang="0">
                  <a:pos x="239" y="178"/>
                </a:cxn>
                <a:cxn ang="0">
                  <a:pos x="234" y="196"/>
                </a:cxn>
                <a:cxn ang="0">
                  <a:pos x="228" y="212"/>
                </a:cxn>
                <a:cxn ang="0">
                  <a:pos x="251" y="246"/>
                </a:cxn>
                <a:cxn ang="0">
                  <a:pos x="239" y="251"/>
                </a:cxn>
                <a:cxn ang="0">
                  <a:pos x="223" y="266"/>
                </a:cxn>
                <a:cxn ang="0">
                  <a:pos x="195" y="287"/>
                </a:cxn>
                <a:cxn ang="0">
                  <a:pos x="162" y="313"/>
                </a:cxn>
                <a:cxn ang="0">
                  <a:pos x="123" y="341"/>
                </a:cxn>
                <a:cxn ang="0">
                  <a:pos x="89" y="375"/>
                </a:cxn>
                <a:cxn ang="0">
                  <a:pos x="56" y="403"/>
                </a:cxn>
                <a:cxn ang="0">
                  <a:pos x="28" y="431"/>
                </a:cxn>
                <a:cxn ang="0">
                  <a:pos x="11" y="452"/>
                </a:cxn>
                <a:cxn ang="0">
                  <a:pos x="6" y="473"/>
                </a:cxn>
                <a:cxn ang="0">
                  <a:pos x="0" y="486"/>
                </a:cxn>
                <a:cxn ang="0">
                  <a:pos x="0" y="499"/>
                </a:cxn>
                <a:cxn ang="0">
                  <a:pos x="6" y="511"/>
                </a:cxn>
                <a:cxn ang="0">
                  <a:pos x="11" y="517"/>
                </a:cxn>
                <a:cxn ang="0">
                  <a:pos x="117" y="573"/>
                </a:cxn>
              </a:cxnLst>
              <a:rect l="0" t="0" r="r" b="b"/>
              <a:pathLst>
                <a:path w="540" h="573">
                  <a:moveTo>
                    <a:pt x="117" y="573"/>
                  </a:moveTo>
                  <a:lnTo>
                    <a:pt x="117" y="573"/>
                  </a:lnTo>
                  <a:lnTo>
                    <a:pt x="128" y="568"/>
                  </a:lnTo>
                  <a:lnTo>
                    <a:pt x="139" y="563"/>
                  </a:lnTo>
                  <a:lnTo>
                    <a:pt x="162" y="555"/>
                  </a:lnTo>
                  <a:lnTo>
                    <a:pt x="167" y="548"/>
                  </a:lnTo>
                  <a:lnTo>
                    <a:pt x="178" y="540"/>
                  </a:lnTo>
                  <a:lnTo>
                    <a:pt x="189" y="532"/>
                  </a:lnTo>
                  <a:lnTo>
                    <a:pt x="201" y="524"/>
                  </a:lnTo>
                  <a:lnTo>
                    <a:pt x="212" y="511"/>
                  </a:lnTo>
                  <a:lnTo>
                    <a:pt x="223" y="501"/>
                  </a:lnTo>
                  <a:lnTo>
                    <a:pt x="234" y="488"/>
                  </a:lnTo>
                  <a:lnTo>
                    <a:pt x="251" y="475"/>
                  </a:lnTo>
                  <a:lnTo>
                    <a:pt x="256" y="457"/>
                  </a:lnTo>
                  <a:lnTo>
                    <a:pt x="267" y="439"/>
                  </a:lnTo>
                  <a:lnTo>
                    <a:pt x="278" y="421"/>
                  </a:lnTo>
                  <a:lnTo>
                    <a:pt x="290" y="400"/>
                  </a:lnTo>
                  <a:lnTo>
                    <a:pt x="301" y="382"/>
                  </a:lnTo>
                  <a:lnTo>
                    <a:pt x="312" y="362"/>
                  </a:lnTo>
                  <a:lnTo>
                    <a:pt x="317" y="341"/>
                  </a:lnTo>
                  <a:lnTo>
                    <a:pt x="329" y="326"/>
                  </a:lnTo>
                  <a:lnTo>
                    <a:pt x="334" y="307"/>
                  </a:lnTo>
                  <a:lnTo>
                    <a:pt x="340" y="292"/>
                  </a:lnTo>
                  <a:lnTo>
                    <a:pt x="345" y="277"/>
                  </a:lnTo>
                  <a:lnTo>
                    <a:pt x="351" y="266"/>
                  </a:lnTo>
                  <a:lnTo>
                    <a:pt x="351" y="253"/>
                  </a:lnTo>
                  <a:lnTo>
                    <a:pt x="356" y="248"/>
                  </a:lnTo>
                  <a:lnTo>
                    <a:pt x="356" y="243"/>
                  </a:lnTo>
                  <a:lnTo>
                    <a:pt x="362" y="240"/>
                  </a:lnTo>
                  <a:lnTo>
                    <a:pt x="529" y="171"/>
                  </a:lnTo>
                  <a:lnTo>
                    <a:pt x="529" y="168"/>
                  </a:lnTo>
                  <a:lnTo>
                    <a:pt x="529" y="160"/>
                  </a:lnTo>
                  <a:lnTo>
                    <a:pt x="535" y="153"/>
                  </a:lnTo>
                  <a:lnTo>
                    <a:pt x="535" y="142"/>
                  </a:lnTo>
                  <a:lnTo>
                    <a:pt x="535" y="129"/>
                  </a:lnTo>
                  <a:lnTo>
                    <a:pt x="540" y="116"/>
                  </a:lnTo>
                  <a:lnTo>
                    <a:pt x="540" y="104"/>
                  </a:lnTo>
                  <a:lnTo>
                    <a:pt x="540" y="93"/>
                  </a:lnTo>
                  <a:lnTo>
                    <a:pt x="535" y="80"/>
                  </a:lnTo>
                  <a:lnTo>
                    <a:pt x="529" y="73"/>
                  </a:lnTo>
                  <a:lnTo>
                    <a:pt x="518" y="65"/>
                  </a:lnTo>
                  <a:lnTo>
                    <a:pt x="518" y="60"/>
                  </a:lnTo>
                  <a:lnTo>
                    <a:pt x="507" y="52"/>
                  </a:lnTo>
                  <a:lnTo>
                    <a:pt x="501" y="49"/>
                  </a:lnTo>
                  <a:lnTo>
                    <a:pt x="518" y="11"/>
                  </a:lnTo>
                  <a:lnTo>
                    <a:pt x="479" y="0"/>
                  </a:lnTo>
                  <a:lnTo>
                    <a:pt x="473" y="0"/>
                  </a:lnTo>
                  <a:lnTo>
                    <a:pt x="473" y="5"/>
                  </a:lnTo>
                  <a:lnTo>
                    <a:pt x="473" y="11"/>
                  </a:lnTo>
                  <a:lnTo>
                    <a:pt x="473" y="21"/>
                  </a:lnTo>
                  <a:lnTo>
                    <a:pt x="462" y="29"/>
                  </a:lnTo>
                  <a:lnTo>
                    <a:pt x="457" y="42"/>
                  </a:lnTo>
                  <a:lnTo>
                    <a:pt x="451" y="52"/>
                  </a:lnTo>
                  <a:lnTo>
                    <a:pt x="440" y="65"/>
                  </a:lnTo>
                  <a:lnTo>
                    <a:pt x="423" y="78"/>
                  </a:lnTo>
                  <a:lnTo>
                    <a:pt x="412" y="91"/>
                  </a:lnTo>
                  <a:lnTo>
                    <a:pt x="395" y="101"/>
                  </a:lnTo>
                  <a:lnTo>
                    <a:pt x="379" y="111"/>
                  </a:lnTo>
                  <a:lnTo>
                    <a:pt x="362" y="119"/>
                  </a:lnTo>
                  <a:lnTo>
                    <a:pt x="351" y="127"/>
                  </a:lnTo>
                  <a:lnTo>
                    <a:pt x="340" y="132"/>
                  </a:lnTo>
                  <a:lnTo>
                    <a:pt x="340" y="135"/>
                  </a:lnTo>
                  <a:lnTo>
                    <a:pt x="340" y="132"/>
                  </a:lnTo>
                  <a:lnTo>
                    <a:pt x="334" y="124"/>
                  </a:lnTo>
                  <a:lnTo>
                    <a:pt x="323" y="116"/>
                  </a:lnTo>
                  <a:lnTo>
                    <a:pt x="312" y="109"/>
                  </a:lnTo>
                  <a:lnTo>
                    <a:pt x="295" y="96"/>
                  </a:lnTo>
                  <a:lnTo>
                    <a:pt x="278" y="88"/>
                  </a:lnTo>
                  <a:lnTo>
                    <a:pt x="267" y="80"/>
                  </a:lnTo>
                  <a:lnTo>
                    <a:pt x="262" y="80"/>
                  </a:lnTo>
                  <a:lnTo>
                    <a:pt x="228" y="96"/>
                  </a:lnTo>
                  <a:lnTo>
                    <a:pt x="228" y="96"/>
                  </a:lnTo>
                  <a:lnTo>
                    <a:pt x="239" y="101"/>
                  </a:lnTo>
                  <a:lnTo>
                    <a:pt x="239" y="106"/>
                  </a:lnTo>
                  <a:lnTo>
                    <a:pt x="245" y="114"/>
                  </a:lnTo>
                  <a:lnTo>
                    <a:pt x="245" y="122"/>
                  </a:lnTo>
                  <a:lnTo>
                    <a:pt x="251" y="135"/>
                  </a:lnTo>
                  <a:lnTo>
                    <a:pt x="245" y="142"/>
                  </a:lnTo>
                  <a:lnTo>
                    <a:pt x="245" y="158"/>
                  </a:lnTo>
                  <a:lnTo>
                    <a:pt x="239" y="163"/>
                  </a:lnTo>
                  <a:lnTo>
                    <a:pt x="239" y="171"/>
                  </a:lnTo>
                  <a:lnTo>
                    <a:pt x="239" y="178"/>
                  </a:lnTo>
                  <a:lnTo>
                    <a:pt x="239" y="186"/>
                  </a:lnTo>
                  <a:lnTo>
                    <a:pt x="234" y="196"/>
                  </a:lnTo>
                  <a:lnTo>
                    <a:pt x="228" y="204"/>
                  </a:lnTo>
                  <a:lnTo>
                    <a:pt x="228" y="212"/>
                  </a:lnTo>
                  <a:lnTo>
                    <a:pt x="228" y="215"/>
                  </a:lnTo>
                  <a:lnTo>
                    <a:pt x="251" y="246"/>
                  </a:lnTo>
                  <a:lnTo>
                    <a:pt x="245" y="246"/>
                  </a:lnTo>
                  <a:lnTo>
                    <a:pt x="239" y="251"/>
                  </a:lnTo>
                  <a:lnTo>
                    <a:pt x="228" y="256"/>
                  </a:lnTo>
                  <a:lnTo>
                    <a:pt x="223" y="266"/>
                  </a:lnTo>
                  <a:lnTo>
                    <a:pt x="206" y="274"/>
                  </a:lnTo>
                  <a:lnTo>
                    <a:pt x="195" y="287"/>
                  </a:lnTo>
                  <a:lnTo>
                    <a:pt x="178" y="297"/>
                  </a:lnTo>
                  <a:lnTo>
                    <a:pt x="162" y="313"/>
                  </a:lnTo>
                  <a:lnTo>
                    <a:pt x="139" y="328"/>
                  </a:lnTo>
                  <a:lnTo>
                    <a:pt x="123" y="341"/>
                  </a:lnTo>
                  <a:lnTo>
                    <a:pt x="106" y="357"/>
                  </a:lnTo>
                  <a:lnTo>
                    <a:pt x="89" y="375"/>
                  </a:lnTo>
                  <a:lnTo>
                    <a:pt x="72" y="388"/>
                  </a:lnTo>
                  <a:lnTo>
                    <a:pt x="56" y="403"/>
                  </a:lnTo>
                  <a:lnTo>
                    <a:pt x="39" y="416"/>
                  </a:lnTo>
                  <a:lnTo>
                    <a:pt x="28" y="431"/>
                  </a:lnTo>
                  <a:lnTo>
                    <a:pt x="17" y="442"/>
                  </a:lnTo>
                  <a:lnTo>
                    <a:pt x="11" y="452"/>
                  </a:lnTo>
                  <a:lnTo>
                    <a:pt x="6" y="462"/>
                  </a:lnTo>
                  <a:lnTo>
                    <a:pt x="6" y="473"/>
                  </a:lnTo>
                  <a:lnTo>
                    <a:pt x="0" y="480"/>
                  </a:lnTo>
                  <a:lnTo>
                    <a:pt x="0" y="486"/>
                  </a:lnTo>
                  <a:lnTo>
                    <a:pt x="0" y="491"/>
                  </a:lnTo>
                  <a:lnTo>
                    <a:pt x="0" y="499"/>
                  </a:lnTo>
                  <a:lnTo>
                    <a:pt x="0" y="506"/>
                  </a:lnTo>
                  <a:lnTo>
                    <a:pt x="6" y="511"/>
                  </a:lnTo>
                  <a:lnTo>
                    <a:pt x="11" y="517"/>
                  </a:lnTo>
                  <a:lnTo>
                    <a:pt x="11" y="517"/>
                  </a:lnTo>
                  <a:lnTo>
                    <a:pt x="117" y="573"/>
                  </a:lnTo>
                  <a:lnTo>
                    <a:pt x="117" y="573"/>
                  </a:lnTo>
                  <a:close/>
                </a:path>
              </a:pathLst>
            </a:custGeom>
            <a:solidFill>
              <a:srgbClr val="FFCC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20"/>
            <p:cNvSpPr>
              <a:spLocks/>
            </p:cNvSpPr>
            <p:nvPr/>
          </p:nvSpPr>
          <p:spPr bwMode="auto">
            <a:xfrm>
              <a:off x="5202238" y="2247900"/>
              <a:ext cx="741363" cy="614363"/>
            </a:xfrm>
            <a:custGeom>
              <a:avLst/>
              <a:gdLst/>
              <a:ahLst/>
              <a:cxnLst>
                <a:cxn ang="0">
                  <a:pos x="339" y="2"/>
                </a:cxn>
                <a:cxn ang="0">
                  <a:pos x="373" y="20"/>
                </a:cxn>
                <a:cxn ang="0">
                  <a:pos x="417" y="46"/>
                </a:cxn>
                <a:cxn ang="0">
                  <a:pos x="451" y="69"/>
                </a:cxn>
                <a:cxn ang="0">
                  <a:pos x="451" y="80"/>
                </a:cxn>
                <a:cxn ang="0">
                  <a:pos x="417" y="74"/>
                </a:cxn>
                <a:cxn ang="0">
                  <a:pos x="373" y="69"/>
                </a:cxn>
                <a:cxn ang="0">
                  <a:pos x="339" y="67"/>
                </a:cxn>
                <a:cxn ang="0">
                  <a:pos x="339" y="77"/>
                </a:cxn>
                <a:cxn ang="0">
                  <a:pos x="367" y="95"/>
                </a:cxn>
                <a:cxn ang="0">
                  <a:pos x="389" y="108"/>
                </a:cxn>
                <a:cxn ang="0">
                  <a:pos x="423" y="129"/>
                </a:cxn>
                <a:cxn ang="0">
                  <a:pos x="456" y="147"/>
                </a:cxn>
                <a:cxn ang="0">
                  <a:pos x="445" y="147"/>
                </a:cxn>
                <a:cxn ang="0">
                  <a:pos x="406" y="144"/>
                </a:cxn>
                <a:cxn ang="0">
                  <a:pos x="356" y="152"/>
                </a:cxn>
                <a:cxn ang="0">
                  <a:pos x="334" y="160"/>
                </a:cxn>
                <a:cxn ang="0">
                  <a:pos x="323" y="175"/>
                </a:cxn>
                <a:cxn ang="0">
                  <a:pos x="306" y="196"/>
                </a:cxn>
                <a:cxn ang="0">
                  <a:pos x="306" y="224"/>
                </a:cxn>
                <a:cxn ang="0">
                  <a:pos x="300" y="255"/>
                </a:cxn>
                <a:cxn ang="0">
                  <a:pos x="306" y="286"/>
                </a:cxn>
                <a:cxn ang="0">
                  <a:pos x="306" y="317"/>
                </a:cxn>
                <a:cxn ang="0">
                  <a:pos x="311" y="346"/>
                </a:cxn>
                <a:cxn ang="0">
                  <a:pos x="311" y="366"/>
                </a:cxn>
                <a:cxn ang="0">
                  <a:pos x="311" y="382"/>
                </a:cxn>
                <a:cxn ang="0">
                  <a:pos x="306" y="384"/>
                </a:cxn>
                <a:cxn ang="0">
                  <a:pos x="289" y="364"/>
                </a:cxn>
                <a:cxn ang="0">
                  <a:pos x="272" y="351"/>
                </a:cxn>
                <a:cxn ang="0">
                  <a:pos x="261" y="338"/>
                </a:cxn>
                <a:cxn ang="0">
                  <a:pos x="245" y="322"/>
                </a:cxn>
                <a:cxn ang="0">
                  <a:pos x="228" y="322"/>
                </a:cxn>
                <a:cxn ang="0">
                  <a:pos x="217" y="335"/>
                </a:cxn>
                <a:cxn ang="0">
                  <a:pos x="194" y="346"/>
                </a:cxn>
                <a:cxn ang="0">
                  <a:pos x="167" y="351"/>
                </a:cxn>
                <a:cxn ang="0">
                  <a:pos x="117" y="335"/>
                </a:cxn>
                <a:cxn ang="0">
                  <a:pos x="66" y="312"/>
                </a:cxn>
                <a:cxn ang="0">
                  <a:pos x="22" y="289"/>
                </a:cxn>
                <a:cxn ang="0">
                  <a:pos x="5" y="278"/>
                </a:cxn>
                <a:cxn ang="0">
                  <a:pos x="0" y="211"/>
                </a:cxn>
                <a:cxn ang="0">
                  <a:pos x="16" y="198"/>
                </a:cxn>
                <a:cxn ang="0">
                  <a:pos x="33" y="185"/>
                </a:cxn>
                <a:cxn ang="0">
                  <a:pos x="50" y="170"/>
                </a:cxn>
                <a:cxn ang="0">
                  <a:pos x="72" y="154"/>
                </a:cxn>
                <a:cxn ang="0">
                  <a:pos x="94" y="139"/>
                </a:cxn>
                <a:cxn ang="0">
                  <a:pos x="117" y="124"/>
                </a:cxn>
                <a:cxn ang="0">
                  <a:pos x="144" y="108"/>
                </a:cxn>
                <a:cxn ang="0">
                  <a:pos x="183" y="93"/>
                </a:cxn>
                <a:cxn ang="0">
                  <a:pos x="217" y="82"/>
                </a:cxn>
                <a:cxn ang="0">
                  <a:pos x="239" y="69"/>
                </a:cxn>
                <a:cxn ang="0">
                  <a:pos x="250" y="46"/>
                </a:cxn>
                <a:cxn ang="0">
                  <a:pos x="284" y="20"/>
                </a:cxn>
                <a:cxn ang="0">
                  <a:pos x="328" y="2"/>
                </a:cxn>
                <a:cxn ang="0">
                  <a:pos x="339" y="0"/>
                </a:cxn>
              </a:cxnLst>
              <a:rect l="0" t="0" r="r" b="b"/>
              <a:pathLst>
                <a:path w="467" h="387">
                  <a:moveTo>
                    <a:pt x="339" y="0"/>
                  </a:moveTo>
                  <a:lnTo>
                    <a:pt x="339" y="2"/>
                  </a:lnTo>
                  <a:lnTo>
                    <a:pt x="356" y="10"/>
                  </a:lnTo>
                  <a:lnTo>
                    <a:pt x="373" y="20"/>
                  </a:lnTo>
                  <a:lnTo>
                    <a:pt x="400" y="33"/>
                  </a:lnTo>
                  <a:lnTo>
                    <a:pt x="417" y="46"/>
                  </a:lnTo>
                  <a:lnTo>
                    <a:pt x="439" y="59"/>
                  </a:lnTo>
                  <a:lnTo>
                    <a:pt x="451" y="69"/>
                  </a:lnTo>
                  <a:lnTo>
                    <a:pt x="462" y="77"/>
                  </a:lnTo>
                  <a:lnTo>
                    <a:pt x="451" y="80"/>
                  </a:lnTo>
                  <a:lnTo>
                    <a:pt x="439" y="80"/>
                  </a:lnTo>
                  <a:lnTo>
                    <a:pt x="417" y="74"/>
                  </a:lnTo>
                  <a:lnTo>
                    <a:pt x="395" y="72"/>
                  </a:lnTo>
                  <a:lnTo>
                    <a:pt x="373" y="69"/>
                  </a:lnTo>
                  <a:lnTo>
                    <a:pt x="350" y="67"/>
                  </a:lnTo>
                  <a:lnTo>
                    <a:pt x="339" y="67"/>
                  </a:lnTo>
                  <a:lnTo>
                    <a:pt x="339" y="72"/>
                  </a:lnTo>
                  <a:lnTo>
                    <a:pt x="339" y="77"/>
                  </a:lnTo>
                  <a:lnTo>
                    <a:pt x="356" y="90"/>
                  </a:lnTo>
                  <a:lnTo>
                    <a:pt x="367" y="95"/>
                  </a:lnTo>
                  <a:lnTo>
                    <a:pt x="378" y="103"/>
                  </a:lnTo>
                  <a:lnTo>
                    <a:pt x="389" y="108"/>
                  </a:lnTo>
                  <a:lnTo>
                    <a:pt x="400" y="116"/>
                  </a:lnTo>
                  <a:lnTo>
                    <a:pt x="423" y="129"/>
                  </a:lnTo>
                  <a:lnTo>
                    <a:pt x="445" y="139"/>
                  </a:lnTo>
                  <a:lnTo>
                    <a:pt x="456" y="147"/>
                  </a:lnTo>
                  <a:lnTo>
                    <a:pt x="467" y="152"/>
                  </a:lnTo>
                  <a:lnTo>
                    <a:pt x="445" y="147"/>
                  </a:lnTo>
                  <a:lnTo>
                    <a:pt x="423" y="144"/>
                  </a:lnTo>
                  <a:lnTo>
                    <a:pt x="406" y="144"/>
                  </a:lnTo>
                  <a:lnTo>
                    <a:pt x="378" y="147"/>
                  </a:lnTo>
                  <a:lnTo>
                    <a:pt x="356" y="152"/>
                  </a:lnTo>
                  <a:lnTo>
                    <a:pt x="345" y="154"/>
                  </a:lnTo>
                  <a:lnTo>
                    <a:pt x="334" y="160"/>
                  </a:lnTo>
                  <a:lnTo>
                    <a:pt x="323" y="167"/>
                  </a:lnTo>
                  <a:lnTo>
                    <a:pt x="323" y="175"/>
                  </a:lnTo>
                  <a:lnTo>
                    <a:pt x="311" y="185"/>
                  </a:lnTo>
                  <a:lnTo>
                    <a:pt x="306" y="196"/>
                  </a:lnTo>
                  <a:lnTo>
                    <a:pt x="306" y="209"/>
                  </a:lnTo>
                  <a:lnTo>
                    <a:pt x="306" y="224"/>
                  </a:lnTo>
                  <a:lnTo>
                    <a:pt x="300" y="240"/>
                  </a:lnTo>
                  <a:lnTo>
                    <a:pt x="300" y="255"/>
                  </a:lnTo>
                  <a:lnTo>
                    <a:pt x="300" y="271"/>
                  </a:lnTo>
                  <a:lnTo>
                    <a:pt x="306" y="286"/>
                  </a:lnTo>
                  <a:lnTo>
                    <a:pt x="306" y="302"/>
                  </a:lnTo>
                  <a:lnTo>
                    <a:pt x="306" y="317"/>
                  </a:lnTo>
                  <a:lnTo>
                    <a:pt x="311" y="330"/>
                  </a:lnTo>
                  <a:lnTo>
                    <a:pt x="311" y="346"/>
                  </a:lnTo>
                  <a:lnTo>
                    <a:pt x="311" y="356"/>
                  </a:lnTo>
                  <a:lnTo>
                    <a:pt x="311" y="366"/>
                  </a:lnTo>
                  <a:lnTo>
                    <a:pt x="311" y="374"/>
                  </a:lnTo>
                  <a:lnTo>
                    <a:pt x="311" y="382"/>
                  </a:lnTo>
                  <a:lnTo>
                    <a:pt x="311" y="387"/>
                  </a:lnTo>
                  <a:lnTo>
                    <a:pt x="306" y="384"/>
                  </a:lnTo>
                  <a:lnTo>
                    <a:pt x="295" y="377"/>
                  </a:lnTo>
                  <a:lnTo>
                    <a:pt x="289" y="364"/>
                  </a:lnTo>
                  <a:lnTo>
                    <a:pt x="278" y="358"/>
                  </a:lnTo>
                  <a:lnTo>
                    <a:pt x="272" y="351"/>
                  </a:lnTo>
                  <a:lnTo>
                    <a:pt x="267" y="343"/>
                  </a:lnTo>
                  <a:lnTo>
                    <a:pt x="261" y="338"/>
                  </a:lnTo>
                  <a:lnTo>
                    <a:pt x="250" y="327"/>
                  </a:lnTo>
                  <a:lnTo>
                    <a:pt x="245" y="322"/>
                  </a:lnTo>
                  <a:lnTo>
                    <a:pt x="233" y="320"/>
                  </a:lnTo>
                  <a:lnTo>
                    <a:pt x="228" y="322"/>
                  </a:lnTo>
                  <a:lnTo>
                    <a:pt x="222" y="327"/>
                  </a:lnTo>
                  <a:lnTo>
                    <a:pt x="217" y="335"/>
                  </a:lnTo>
                  <a:lnTo>
                    <a:pt x="206" y="340"/>
                  </a:lnTo>
                  <a:lnTo>
                    <a:pt x="194" y="346"/>
                  </a:lnTo>
                  <a:lnTo>
                    <a:pt x="183" y="351"/>
                  </a:lnTo>
                  <a:lnTo>
                    <a:pt x="167" y="351"/>
                  </a:lnTo>
                  <a:lnTo>
                    <a:pt x="139" y="346"/>
                  </a:lnTo>
                  <a:lnTo>
                    <a:pt x="117" y="335"/>
                  </a:lnTo>
                  <a:lnTo>
                    <a:pt x="94" y="325"/>
                  </a:lnTo>
                  <a:lnTo>
                    <a:pt x="66" y="312"/>
                  </a:lnTo>
                  <a:lnTo>
                    <a:pt x="44" y="299"/>
                  </a:lnTo>
                  <a:lnTo>
                    <a:pt x="22" y="289"/>
                  </a:lnTo>
                  <a:lnTo>
                    <a:pt x="11" y="281"/>
                  </a:lnTo>
                  <a:lnTo>
                    <a:pt x="5" y="278"/>
                  </a:lnTo>
                  <a:lnTo>
                    <a:pt x="0" y="216"/>
                  </a:lnTo>
                  <a:lnTo>
                    <a:pt x="0" y="211"/>
                  </a:lnTo>
                  <a:lnTo>
                    <a:pt x="11" y="206"/>
                  </a:lnTo>
                  <a:lnTo>
                    <a:pt x="16" y="198"/>
                  </a:lnTo>
                  <a:lnTo>
                    <a:pt x="22" y="193"/>
                  </a:lnTo>
                  <a:lnTo>
                    <a:pt x="33" y="185"/>
                  </a:lnTo>
                  <a:lnTo>
                    <a:pt x="44" y="178"/>
                  </a:lnTo>
                  <a:lnTo>
                    <a:pt x="50" y="170"/>
                  </a:lnTo>
                  <a:lnTo>
                    <a:pt x="61" y="162"/>
                  </a:lnTo>
                  <a:lnTo>
                    <a:pt x="72" y="154"/>
                  </a:lnTo>
                  <a:lnTo>
                    <a:pt x="83" y="147"/>
                  </a:lnTo>
                  <a:lnTo>
                    <a:pt x="94" y="139"/>
                  </a:lnTo>
                  <a:lnTo>
                    <a:pt x="105" y="131"/>
                  </a:lnTo>
                  <a:lnTo>
                    <a:pt x="117" y="124"/>
                  </a:lnTo>
                  <a:lnTo>
                    <a:pt x="128" y="121"/>
                  </a:lnTo>
                  <a:lnTo>
                    <a:pt x="144" y="108"/>
                  </a:lnTo>
                  <a:lnTo>
                    <a:pt x="167" y="98"/>
                  </a:lnTo>
                  <a:lnTo>
                    <a:pt x="183" y="93"/>
                  </a:lnTo>
                  <a:lnTo>
                    <a:pt x="200" y="87"/>
                  </a:lnTo>
                  <a:lnTo>
                    <a:pt x="217" y="82"/>
                  </a:lnTo>
                  <a:lnTo>
                    <a:pt x="233" y="77"/>
                  </a:lnTo>
                  <a:lnTo>
                    <a:pt x="239" y="69"/>
                  </a:lnTo>
                  <a:lnTo>
                    <a:pt x="245" y="59"/>
                  </a:lnTo>
                  <a:lnTo>
                    <a:pt x="250" y="46"/>
                  </a:lnTo>
                  <a:lnTo>
                    <a:pt x="267" y="33"/>
                  </a:lnTo>
                  <a:lnTo>
                    <a:pt x="284" y="20"/>
                  </a:lnTo>
                  <a:lnTo>
                    <a:pt x="311" y="10"/>
                  </a:lnTo>
                  <a:lnTo>
                    <a:pt x="328" y="2"/>
                  </a:lnTo>
                  <a:lnTo>
                    <a:pt x="339" y="0"/>
                  </a:lnTo>
                  <a:lnTo>
                    <a:pt x="339" y="0"/>
                  </a:lnTo>
                  <a:close/>
                </a:path>
              </a:pathLst>
            </a:custGeom>
            <a:solidFill>
              <a:srgbClr val="B0C2B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21"/>
            <p:cNvSpPr>
              <a:spLocks/>
            </p:cNvSpPr>
            <p:nvPr/>
          </p:nvSpPr>
          <p:spPr bwMode="auto">
            <a:xfrm>
              <a:off x="4635500" y="2992437"/>
              <a:ext cx="901700" cy="673100"/>
            </a:xfrm>
            <a:custGeom>
              <a:avLst/>
              <a:gdLst/>
              <a:ahLst/>
              <a:cxnLst>
                <a:cxn ang="0">
                  <a:pos x="39" y="148"/>
                </a:cxn>
                <a:cxn ang="0">
                  <a:pos x="6" y="215"/>
                </a:cxn>
                <a:cxn ang="0">
                  <a:pos x="23" y="238"/>
                </a:cxn>
                <a:cxn ang="0">
                  <a:pos x="45" y="264"/>
                </a:cxn>
                <a:cxn ang="0">
                  <a:pos x="62" y="287"/>
                </a:cxn>
                <a:cxn ang="0">
                  <a:pos x="78" y="308"/>
                </a:cxn>
                <a:cxn ang="0">
                  <a:pos x="95" y="326"/>
                </a:cxn>
                <a:cxn ang="0">
                  <a:pos x="117" y="354"/>
                </a:cxn>
                <a:cxn ang="0">
                  <a:pos x="128" y="364"/>
                </a:cxn>
                <a:cxn ang="0">
                  <a:pos x="184" y="375"/>
                </a:cxn>
                <a:cxn ang="0">
                  <a:pos x="223" y="380"/>
                </a:cxn>
                <a:cxn ang="0">
                  <a:pos x="273" y="385"/>
                </a:cxn>
                <a:cxn ang="0">
                  <a:pos x="334" y="393"/>
                </a:cxn>
                <a:cxn ang="0">
                  <a:pos x="401" y="406"/>
                </a:cxn>
                <a:cxn ang="0">
                  <a:pos x="462" y="414"/>
                </a:cxn>
                <a:cxn ang="0">
                  <a:pos x="518" y="421"/>
                </a:cxn>
                <a:cxn ang="0">
                  <a:pos x="557" y="424"/>
                </a:cxn>
                <a:cxn ang="0">
                  <a:pos x="563" y="416"/>
                </a:cxn>
                <a:cxn ang="0">
                  <a:pos x="546" y="385"/>
                </a:cxn>
                <a:cxn ang="0">
                  <a:pos x="540" y="359"/>
                </a:cxn>
                <a:cxn ang="0">
                  <a:pos x="546" y="323"/>
                </a:cxn>
                <a:cxn ang="0">
                  <a:pos x="557" y="282"/>
                </a:cxn>
                <a:cxn ang="0">
                  <a:pos x="568" y="243"/>
                </a:cxn>
                <a:cxn ang="0">
                  <a:pos x="568" y="215"/>
                </a:cxn>
                <a:cxn ang="0">
                  <a:pos x="551" y="197"/>
                </a:cxn>
                <a:cxn ang="0">
                  <a:pos x="507" y="199"/>
                </a:cxn>
                <a:cxn ang="0">
                  <a:pos x="446" y="215"/>
                </a:cxn>
                <a:cxn ang="0">
                  <a:pos x="379" y="241"/>
                </a:cxn>
                <a:cxn ang="0">
                  <a:pos x="312" y="261"/>
                </a:cxn>
                <a:cxn ang="0">
                  <a:pos x="268" y="279"/>
                </a:cxn>
                <a:cxn ang="0">
                  <a:pos x="240" y="277"/>
                </a:cxn>
                <a:cxn ang="0">
                  <a:pos x="240" y="256"/>
                </a:cxn>
                <a:cxn ang="0">
                  <a:pos x="256" y="222"/>
                </a:cxn>
                <a:cxn ang="0">
                  <a:pos x="279" y="186"/>
                </a:cxn>
                <a:cxn ang="0">
                  <a:pos x="301" y="150"/>
                </a:cxn>
                <a:cxn ang="0">
                  <a:pos x="312" y="127"/>
                </a:cxn>
                <a:cxn ang="0">
                  <a:pos x="273" y="119"/>
                </a:cxn>
                <a:cxn ang="0">
                  <a:pos x="206" y="142"/>
                </a:cxn>
                <a:cxn ang="0">
                  <a:pos x="167" y="150"/>
                </a:cxn>
                <a:cxn ang="0">
                  <a:pos x="178" y="130"/>
                </a:cxn>
                <a:cxn ang="0">
                  <a:pos x="190" y="109"/>
                </a:cxn>
                <a:cxn ang="0">
                  <a:pos x="201" y="88"/>
                </a:cxn>
                <a:cxn ang="0">
                  <a:pos x="201" y="68"/>
                </a:cxn>
                <a:cxn ang="0">
                  <a:pos x="201" y="44"/>
                </a:cxn>
                <a:cxn ang="0">
                  <a:pos x="173" y="11"/>
                </a:cxn>
                <a:cxn ang="0">
                  <a:pos x="162" y="0"/>
                </a:cxn>
              </a:cxnLst>
              <a:rect l="0" t="0" r="r" b="b"/>
              <a:pathLst>
                <a:path w="568" h="424">
                  <a:moveTo>
                    <a:pt x="162" y="0"/>
                  </a:moveTo>
                  <a:lnTo>
                    <a:pt x="67" y="104"/>
                  </a:lnTo>
                  <a:lnTo>
                    <a:pt x="39" y="148"/>
                  </a:lnTo>
                  <a:lnTo>
                    <a:pt x="39" y="179"/>
                  </a:lnTo>
                  <a:lnTo>
                    <a:pt x="0" y="210"/>
                  </a:lnTo>
                  <a:lnTo>
                    <a:pt x="6" y="215"/>
                  </a:lnTo>
                  <a:lnTo>
                    <a:pt x="6" y="220"/>
                  </a:lnTo>
                  <a:lnTo>
                    <a:pt x="17" y="230"/>
                  </a:lnTo>
                  <a:lnTo>
                    <a:pt x="23" y="238"/>
                  </a:lnTo>
                  <a:lnTo>
                    <a:pt x="34" y="251"/>
                  </a:lnTo>
                  <a:lnTo>
                    <a:pt x="39" y="256"/>
                  </a:lnTo>
                  <a:lnTo>
                    <a:pt x="45" y="264"/>
                  </a:lnTo>
                  <a:lnTo>
                    <a:pt x="50" y="272"/>
                  </a:lnTo>
                  <a:lnTo>
                    <a:pt x="56" y="279"/>
                  </a:lnTo>
                  <a:lnTo>
                    <a:pt x="62" y="287"/>
                  </a:lnTo>
                  <a:lnTo>
                    <a:pt x="67" y="292"/>
                  </a:lnTo>
                  <a:lnTo>
                    <a:pt x="73" y="300"/>
                  </a:lnTo>
                  <a:lnTo>
                    <a:pt x="78" y="308"/>
                  </a:lnTo>
                  <a:lnTo>
                    <a:pt x="84" y="313"/>
                  </a:lnTo>
                  <a:lnTo>
                    <a:pt x="89" y="321"/>
                  </a:lnTo>
                  <a:lnTo>
                    <a:pt x="95" y="326"/>
                  </a:lnTo>
                  <a:lnTo>
                    <a:pt x="100" y="333"/>
                  </a:lnTo>
                  <a:lnTo>
                    <a:pt x="106" y="344"/>
                  </a:lnTo>
                  <a:lnTo>
                    <a:pt x="117" y="354"/>
                  </a:lnTo>
                  <a:lnTo>
                    <a:pt x="123" y="359"/>
                  </a:lnTo>
                  <a:lnTo>
                    <a:pt x="123" y="362"/>
                  </a:lnTo>
                  <a:lnTo>
                    <a:pt x="128" y="364"/>
                  </a:lnTo>
                  <a:lnTo>
                    <a:pt x="151" y="370"/>
                  </a:lnTo>
                  <a:lnTo>
                    <a:pt x="162" y="372"/>
                  </a:lnTo>
                  <a:lnTo>
                    <a:pt x="184" y="375"/>
                  </a:lnTo>
                  <a:lnTo>
                    <a:pt x="195" y="375"/>
                  </a:lnTo>
                  <a:lnTo>
                    <a:pt x="206" y="377"/>
                  </a:lnTo>
                  <a:lnTo>
                    <a:pt x="223" y="380"/>
                  </a:lnTo>
                  <a:lnTo>
                    <a:pt x="240" y="383"/>
                  </a:lnTo>
                  <a:lnTo>
                    <a:pt x="256" y="383"/>
                  </a:lnTo>
                  <a:lnTo>
                    <a:pt x="273" y="385"/>
                  </a:lnTo>
                  <a:lnTo>
                    <a:pt x="290" y="388"/>
                  </a:lnTo>
                  <a:lnTo>
                    <a:pt x="318" y="390"/>
                  </a:lnTo>
                  <a:lnTo>
                    <a:pt x="334" y="393"/>
                  </a:lnTo>
                  <a:lnTo>
                    <a:pt x="357" y="398"/>
                  </a:lnTo>
                  <a:lnTo>
                    <a:pt x="379" y="401"/>
                  </a:lnTo>
                  <a:lnTo>
                    <a:pt x="401" y="406"/>
                  </a:lnTo>
                  <a:lnTo>
                    <a:pt x="423" y="408"/>
                  </a:lnTo>
                  <a:lnTo>
                    <a:pt x="446" y="411"/>
                  </a:lnTo>
                  <a:lnTo>
                    <a:pt x="462" y="414"/>
                  </a:lnTo>
                  <a:lnTo>
                    <a:pt x="485" y="416"/>
                  </a:lnTo>
                  <a:lnTo>
                    <a:pt x="501" y="419"/>
                  </a:lnTo>
                  <a:lnTo>
                    <a:pt x="518" y="421"/>
                  </a:lnTo>
                  <a:lnTo>
                    <a:pt x="529" y="421"/>
                  </a:lnTo>
                  <a:lnTo>
                    <a:pt x="540" y="424"/>
                  </a:lnTo>
                  <a:lnTo>
                    <a:pt x="557" y="424"/>
                  </a:lnTo>
                  <a:lnTo>
                    <a:pt x="563" y="424"/>
                  </a:lnTo>
                  <a:lnTo>
                    <a:pt x="563" y="421"/>
                  </a:lnTo>
                  <a:lnTo>
                    <a:pt x="563" y="416"/>
                  </a:lnTo>
                  <a:lnTo>
                    <a:pt x="551" y="406"/>
                  </a:lnTo>
                  <a:lnTo>
                    <a:pt x="546" y="393"/>
                  </a:lnTo>
                  <a:lnTo>
                    <a:pt x="546" y="385"/>
                  </a:lnTo>
                  <a:lnTo>
                    <a:pt x="540" y="377"/>
                  </a:lnTo>
                  <a:lnTo>
                    <a:pt x="540" y="367"/>
                  </a:lnTo>
                  <a:lnTo>
                    <a:pt x="540" y="359"/>
                  </a:lnTo>
                  <a:lnTo>
                    <a:pt x="540" y="346"/>
                  </a:lnTo>
                  <a:lnTo>
                    <a:pt x="546" y="336"/>
                  </a:lnTo>
                  <a:lnTo>
                    <a:pt x="546" y="323"/>
                  </a:lnTo>
                  <a:lnTo>
                    <a:pt x="551" y="310"/>
                  </a:lnTo>
                  <a:lnTo>
                    <a:pt x="551" y="295"/>
                  </a:lnTo>
                  <a:lnTo>
                    <a:pt x="557" y="282"/>
                  </a:lnTo>
                  <a:lnTo>
                    <a:pt x="563" y="269"/>
                  </a:lnTo>
                  <a:lnTo>
                    <a:pt x="568" y="256"/>
                  </a:lnTo>
                  <a:lnTo>
                    <a:pt x="568" y="243"/>
                  </a:lnTo>
                  <a:lnTo>
                    <a:pt x="568" y="233"/>
                  </a:lnTo>
                  <a:lnTo>
                    <a:pt x="568" y="222"/>
                  </a:lnTo>
                  <a:lnTo>
                    <a:pt x="568" y="215"/>
                  </a:lnTo>
                  <a:lnTo>
                    <a:pt x="563" y="207"/>
                  </a:lnTo>
                  <a:lnTo>
                    <a:pt x="557" y="202"/>
                  </a:lnTo>
                  <a:lnTo>
                    <a:pt x="551" y="197"/>
                  </a:lnTo>
                  <a:lnTo>
                    <a:pt x="540" y="197"/>
                  </a:lnTo>
                  <a:lnTo>
                    <a:pt x="524" y="194"/>
                  </a:lnTo>
                  <a:lnTo>
                    <a:pt x="507" y="199"/>
                  </a:lnTo>
                  <a:lnTo>
                    <a:pt x="485" y="202"/>
                  </a:lnTo>
                  <a:lnTo>
                    <a:pt x="468" y="210"/>
                  </a:lnTo>
                  <a:lnTo>
                    <a:pt x="446" y="215"/>
                  </a:lnTo>
                  <a:lnTo>
                    <a:pt x="423" y="222"/>
                  </a:lnTo>
                  <a:lnTo>
                    <a:pt x="401" y="233"/>
                  </a:lnTo>
                  <a:lnTo>
                    <a:pt x="379" y="241"/>
                  </a:lnTo>
                  <a:lnTo>
                    <a:pt x="357" y="248"/>
                  </a:lnTo>
                  <a:lnTo>
                    <a:pt x="334" y="256"/>
                  </a:lnTo>
                  <a:lnTo>
                    <a:pt x="312" y="261"/>
                  </a:lnTo>
                  <a:lnTo>
                    <a:pt x="295" y="269"/>
                  </a:lnTo>
                  <a:lnTo>
                    <a:pt x="279" y="274"/>
                  </a:lnTo>
                  <a:lnTo>
                    <a:pt x="268" y="279"/>
                  </a:lnTo>
                  <a:lnTo>
                    <a:pt x="256" y="279"/>
                  </a:lnTo>
                  <a:lnTo>
                    <a:pt x="251" y="279"/>
                  </a:lnTo>
                  <a:lnTo>
                    <a:pt x="240" y="277"/>
                  </a:lnTo>
                  <a:lnTo>
                    <a:pt x="240" y="272"/>
                  </a:lnTo>
                  <a:lnTo>
                    <a:pt x="234" y="264"/>
                  </a:lnTo>
                  <a:lnTo>
                    <a:pt x="240" y="256"/>
                  </a:lnTo>
                  <a:lnTo>
                    <a:pt x="240" y="243"/>
                  </a:lnTo>
                  <a:lnTo>
                    <a:pt x="251" y="235"/>
                  </a:lnTo>
                  <a:lnTo>
                    <a:pt x="256" y="222"/>
                  </a:lnTo>
                  <a:lnTo>
                    <a:pt x="268" y="210"/>
                  </a:lnTo>
                  <a:lnTo>
                    <a:pt x="273" y="197"/>
                  </a:lnTo>
                  <a:lnTo>
                    <a:pt x="279" y="186"/>
                  </a:lnTo>
                  <a:lnTo>
                    <a:pt x="290" y="173"/>
                  </a:lnTo>
                  <a:lnTo>
                    <a:pt x="295" y="161"/>
                  </a:lnTo>
                  <a:lnTo>
                    <a:pt x="301" y="150"/>
                  </a:lnTo>
                  <a:lnTo>
                    <a:pt x="306" y="140"/>
                  </a:lnTo>
                  <a:lnTo>
                    <a:pt x="312" y="132"/>
                  </a:lnTo>
                  <a:lnTo>
                    <a:pt x="312" y="127"/>
                  </a:lnTo>
                  <a:lnTo>
                    <a:pt x="306" y="117"/>
                  </a:lnTo>
                  <a:lnTo>
                    <a:pt x="295" y="117"/>
                  </a:lnTo>
                  <a:lnTo>
                    <a:pt x="273" y="119"/>
                  </a:lnTo>
                  <a:lnTo>
                    <a:pt x="256" y="124"/>
                  </a:lnTo>
                  <a:lnTo>
                    <a:pt x="229" y="132"/>
                  </a:lnTo>
                  <a:lnTo>
                    <a:pt x="206" y="142"/>
                  </a:lnTo>
                  <a:lnTo>
                    <a:pt x="184" y="148"/>
                  </a:lnTo>
                  <a:lnTo>
                    <a:pt x="173" y="150"/>
                  </a:lnTo>
                  <a:lnTo>
                    <a:pt x="167" y="150"/>
                  </a:lnTo>
                  <a:lnTo>
                    <a:pt x="167" y="145"/>
                  </a:lnTo>
                  <a:lnTo>
                    <a:pt x="167" y="140"/>
                  </a:lnTo>
                  <a:lnTo>
                    <a:pt x="178" y="130"/>
                  </a:lnTo>
                  <a:lnTo>
                    <a:pt x="178" y="122"/>
                  </a:lnTo>
                  <a:lnTo>
                    <a:pt x="184" y="117"/>
                  </a:lnTo>
                  <a:lnTo>
                    <a:pt x="190" y="109"/>
                  </a:lnTo>
                  <a:lnTo>
                    <a:pt x="195" y="101"/>
                  </a:lnTo>
                  <a:lnTo>
                    <a:pt x="195" y="93"/>
                  </a:lnTo>
                  <a:lnTo>
                    <a:pt x="201" y="88"/>
                  </a:lnTo>
                  <a:lnTo>
                    <a:pt x="201" y="80"/>
                  </a:lnTo>
                  <a:lnTo>
                    <a:pt x="206" y="75"/>
                  </a:lnTo>
                  <a:lnTo>
                    <a:pt x="201" y="68"/>
                  </a:lnTo>
                  <a:lnTo>
                    <a:pt x="201" y="60"/>
                  </a:lnTo>
                  <a:lnTo>
                    <a:pt x="201" y="52"/>
                  </a:lnTo>
                  <a:lnTo>
                    <a:pt x="201" y="44"/>
                  </a:lnTo>
                  <a:lnTo>
                    <a:pt x="190" y="31"/>
                  </a:lnTo>
                  <a:lnTo>
                    <a:pt x="184" y="21"/>
                  </a:lnTo>
                  <a:lnTo>
                    <a:pt x="173" y="11"/>
                  </a:lnTo>
                  <a:lnTo>
                    <a:pt x="167" y="6"/>
                  </a:lnTo>
                  <a:lnTo>
                    <a:pt x="162" y="0"/>
                  </a:lnTo>
                  <a:lnTo>
                    <a:pt x="162" y="0"/>
                  </a:lnTo>
                  <a:close/>
                </a:path>
              </a:pathLst>
            </a:custGeom>
            <a:solidFill>
              <a:srgbClr val="B0C2B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22"/>
            <p:cNvSpPr>
              <a:spLocks/>
            </p:cNvSpPr>
            <p:nvPr/>
          </p:nvSpPr>
          <p:spPr bwMode="auto">
            <a:xfrm>
              <a:off x="5219700" y="2767012"/>
              <a:ext cx="168275" cy="152400"/>
            </a:xfrm>
            <a:custGeom>
              <a:avLst/>
              <a:gdLst/>
              <a:ahLst/>
              <a:cxnLst>
                <a:cxn ang="0">
                  <a:pos x="33" y="0"/>
                </a:cxn>
                <a:cxn ang="0">
                  <a:pos x="0" y="52"/>
                </a:cxn>
                <a:cxn ang="0">
                  <a:pos x="78" y="96"/>
                </a:cxn>
                <a:cxn ang="0">
                  <a:pos x="106" y="47"/>
                </a:cxn>
                <a:cxn ang="0">
                  <a:pos x="94" y="19"/>
                </a:cxn>
                <a:cxn ang="0">
                  <a:pos x="33" y="0"/>
                </a:cxn>
                <a:cxn ang="0">
                  <a:pos x="33" y="0"/>
                </a:cxn>
              </a:cxnLst>
              <a:rect l="0" t="0" r="r" b="b"/>
              <a:pathLst>
                <a:path w="106" h="96">
                  <a:moveTo>
                    <a:pt x="33" y="0"/>
                  </a:moveTo>
                  <a:lnTo>
                    <a:pt x="0" y="52"/>
                  </a:lnTo>
                  <a:lnTo>
                    <a:pt x="78" y="96"/>
                  </a:lnTo>
                  <a:lnTo>
                    <a:pt x="106" y="47"/>
                  </a:lnTo>
                  <a:lnTo>
                    <a:pt x="94" y="19"/>
                  </a:lnTo>
                  <a:lnTo>
                    <a:pt x="33" y="0"/>
                  </a:lnTo>
                  <a:lnTo>
                    <a:pt x="33" y="0"/>
                  </a:lnTo>
                  <a:close/>
                </a:path>
              </a:pathLst>
            </a:custGeom>
            <a:solidFill>
              <a:srgbClr val="00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23"/>
            <p:cNvSpPr>
              <a:spLocks/>
            </p:cNvSpPr>
            <p:nvPr/>
          </p:nvSpPr>
          <p:spPr bwMode="auto">
            <a:xfrm>
              <a:off x="5183188" y="2870200"/>
              <a:ext cx="371475" cy="906463"/>
            </a:xfrm>
            <a:custGeom>
              <a:avLst/>
              <a:gdLst/>
              <a:ahLst/>
              <a:cxnLst>
                <a:cxn ang="0">
                  <a:pos x="95" y="3"/>
                </a:cxn>
                <a:cxn ang="0">
                  <a:pos x="101" y="23"/>
                </a:cxn>
                <a:cxn ang="0">
                  <a:pos x="123" y="62"/>
                </a:cxn>
                <a:cxn ang="0">
                  <a:pos x="140" y="114"/>
                </a:cxn>
                <a:cxn ang="0">
                  <a:pos x="168" y="173"/>
                </a:cxn>
                <a:cxn ang="0">
                  <a:pos x="190" y="238"/>
                </a:cxn>
                <a:cxn ang="0">
                  <a:pos x="212" y="302"/>
                </a:cxn>
                <a:cxn ang="0">
                  <a:pos x="229" y="361"/>
                </a:cxn>
                <a:cxn ang="0">
                  <a:pos x="234" y="413"/>
                </a:cxn>
                <a:cxn ang="0">
                  <a:pos x="229" y="457"/>
                </a:cxn>
                <a:cxn ang="0">
                  <a:pos x="218" y="493"/>
                </a:cxn>
                <a:cxn ang="0">
                  <a:pos x="201" y="519"/>
                </a:cxn>
                <a:cxn ang="0">
                  <a:pos x="184" y="542"/>
                </a:cxn>
                <a:cxn ang="0">
                  <a:pos x="168" y="555"/>
                </a:cxn>
                <a:cxn ang="0">
                  <a:pos x="151" y="568"/>
                </a:cxn>
                <a:cxn ang="0">
                  <a:pos x="0" y="493"/>
                </a:cxn>
                <a:cxn ang="0">
                  <a:pos x="12" y="485"/>
                </a:cxn>
                <a:cxn ang="0">
                  <a:pos x="17" y="475"/>
                </a:cxn>
                <a:cxn ang="0">
                  <a:pos x="34" y="462"/>
                </a:cxn>
                <a:cxn ang="0">
                  <a:pos x="45" y="447"/>
                </a:cxn>
                <a:cxn ang="0">
                  <a:pos x="62" y="423"/>
                </a:cxn>
                <a:cxn ang="0">
                  <a:pos x="73" y="398"/>
                </a:cxn>
                <a:cxn ang="0">
                  <a:pos x="78" y="367"/>
                </a:cxn>
                <a:cxn ang="0">
                  <a:pos x="78" y="330"/>
                </a:cxn>
                <a:cxn ang="0">
                  <a:pos x="78" y="292"/>
                </a:cxn>
                <a:cxn ang="0">
                  <a:pos x="73" y="250"/>
                </a:cxn>
                <a:cxn ang="0">
                  <a:pos x="67" y="209"/>
                </a:cxn>
                <a:cxn ang="0">
                  <a:pos x="56" y="168"/>
                </a:cxn>
                <a:cxn ang="0">
                  <a:pos x="45" y="132"/>
                </a:cxn>
                <a:cxn ang="0">
                  <a:pos x="39" y="98"/>
                </a:cxn>
                <a:cxn ang="0">
                  <a:pos x="34" y="70"/>
                </a:cxn>
                <a:cxn ang="0">
                  <a:pos x="34" y="46"/>
                </a:cxn>
                <a:cxn ang="0">
                  <a:pos x="45" y="31"/>
                </a:cxn>
                <a:cxn ang="0">
                  <a:pos x="51" y="18"/>
                </a:cxn>
                <a:cxn ang="0">
                  <a:pos x="62" y="10"/>
                </a:cxn>
                <a:cxn ang="0">
                  <a:pos x="84" y="3"/>
                </a:cxn>
                <a:cxn ang="0">
                  <a:pos x="95" y="0"/>
                </a:cxn>
              </a:cxnLst>
              <a:rect l="0" t="0" r="r" b="b"/>
              <a:pathLst>
                <a:path w="234" h="571">
                  <a:moveTo>
                    <a:pt x="95" y="0"/>
                  </a:moveTo>
                  <a:lnTo>
                    <a:pt x="95" y="3"/>
                  </a:lnTo>
                  <a:lnTo>
                    <a:pt x="95" y="10"/>
                  </a:lnTo>
                  <a:lnTo>
                    <a:pt x="101" y="23"/>
                  </a:lnTo>
                  <a:lnTo>
                    <a:pt x="112" y="41"/>
                  </a:lnTo>
                  <a:lnTo>
                    <a:pt x="123" y="62"/>
                  </a:lnTo>
                  <a:lnTo>
                    <a:pt x="129" y="85"/>
                  </a:lnTo>
                  <a:lnTo>
                    <a:pt x="140" y="114"/>
                  </a:lnTo>
                  <a:lnTo>
                    <a:pt x="156" y="142"/>
                  </a:lnTo>
                  <a:lnTo>
                    <a:pt x="168" y="173"/>
                  </a:lnTo>
                  <a:lnTo>
                    <a:pt x="179" y="204"/>
                  </a:lnTo>
                  <a:lnTo>
                    <a:pt x="190" y="238"/>
                  </a:lnTo>
                  <a:lnTo>
                    <a:pt x="201" y="268"/>
                  </a:lnTo>
                  <a:lnTo>
                    <a:pt x="212" y="302"/>
                  </a:lnTo>
                  <a:lnTo>
                    <a:pt x="223" y="333"/>
                  </a:lnTo>
                  <a:lnTo>
                    <a:pt x="229" y="361"/>
                  </a:lnTo>
                  <a:lnTo>
                    <a:pt x="234" y="390"/>
                  </a:lnTo>
                  <a:lnTo>
                    <a:pt x="234" y="413"/>
                  </a:lnTo>
                  <a:lnTo>
                    <a:pt x="234" y="436"/>
                  </a:lnTo>
                  <a:lnTo>
                    <a:pt x="229" y="457"/>
                  </a:lnTo>
                  <a:lnTo>
                    <a:pt x="229" y="475"/>
                  </a:lnTo>
                  <a:lnTo>
                    <a:pt x="218" y="493"/>
                  </a:lnTo>
                  <a:lnTo>
                    <a:pt x="212" y="509"/>
                  </a:lnTo>
                  <a:lnTo>
                    <a:pt x="201" y="519"/>
                  </a:lnTo>
                  <a:lnTo>
                    <a:pt x="195" y="532"/>
                  </a:lnTo>
                  <a:lnTo>
                    <a:pt x="184" y="542"/>
                  </a:lnTo>
                  <a:lnTo>
                    <a:pt x="179" y="550"/>
                  </a:lnTo>
                  <a:lnTo>
                    <a:pt x="168" y="555"/>
                  </a:lnTo>
                  <a:lnTo>
                    <a:pt x="162" y="563"/>
                  </a:lnTo>
                  <a:lnTo>
                    <a:pt x="151" y="568"/>
                  </a:lnTo>
                  <a:lnTo>
                    <a:pt x="145" y="571"/>
                  </a:lnTo>
                  <a:lnTo>
                    <a:pt x="0" y="493"/>
                  </a:lnTo>
                  <a:lnTo>
                    <a:pt x="0" y="491"/>
                  </a:lnTo>
                  <a:lnTo>
                    <a:pt x="12" y="485"/>
                  </a:lnTo>
                  <a:lnTo>
                    <a:pt x="17" y="480"/>
                  </a:lnTo>
                  <a:lnTo>
                    <a:pt x="17" y="475"/>
                  </a:lnTo>
                  <a:lnTo>
                    <a:pt x="28" y="470"/>
                  </a:lnTo>
                  <a:lnTo>
                    <a:pt x="34" y="462"/>
                  </a:lnTo>
                  <a:lnTo>
                    <a:pt x="39" y="454"/>
                  </a:lnTo>
                  <a:lnTo>
                    <a:pt x="45" y="447"/>
                  </a:lnTo>
                  <a:lnTo>
                    <a:pt x="51" y="434"/>
                  </a:lnTo>
                  <a:lnTo>
                    <a:pt x="62" y="423"/>
                  </a:lnTo>
                  <a:lnTo>
                    <a:pt x="67" y="410"/>
                  </a:lnTo>
                  <a:lnTo>
                    <a:pt x="73" y="398"/>
                  </a:lnTo>
                  <a:lnTo>
                    <a:pt x="73" y="382"/>
                  </a:lnTo>
                  <a:lnTo>
                    <a:pt x="78" y="367"/>
                  </a:lnTo>
                  <a:lnTo>
                    <a:pt x="78" y="349"/>
                  </a:lnTo>
                  <a:lnTo>
                    <a:pt x="78" y="330"/>
                  </a:lnTo>
                  <a:lnTo>
                    <a:pt x="78" y="312"/>
                  </a:lnTo>
                  <a:lnTo>
                    <a:pt x="78" y="292"/>
                  </a:lnTo>
                  <a:lnTo>
                    <a:pt x="73" y="271"/>
                  </a:lnTo>
                  <a:lnTo>
                    <a:pt x="73" y="250"/>
                  </a:lnTo>
                  <a:lnTo>
                    <a:pt x="67" y="230"/>
                  </a:lnTo>
                  <a:lnTo>
                    <a:pt x="67" y="209"/>
                  </a:lnTo>
                  <a:lnTo>
                    <a:pt x="56" y="188"/>
                  </a:lnTo>
                  <a:lnTo>
                    <a:pt x="56" y="168"/>
                  </a:lnTo>
                  <a:lnTo>
                    <a:pt x="51" y="150"/>
                  </a:lnTo>
                  <a:lnTo>
                    <a:pt x="45" y="132"/>
                  </a:lnTo>
                  <a:lnTo>
                    <a:pt x="39" y="114"/>
                  </a:lnTo>
                  <a:lnTo>
                    <a:pt x="39" y="98"/>
                  </a:lnTo>
                  <a:lnTo>
                    <a:pt x="34" y="83"/>
                  </a:lnTo>
                  <a:lnTo>
                    <a:pt x="34" y="70"/>
                  </a:lnTo>
                  <a:lnTo>
                    <a:pt x="34" y="57"/>
                  </a:lnTo>
                  <a:lnTo>
                    <a:pt x="34" y="46"/>
                  </a:lnTo>
                  <a:lnTo>
                    <a:pt x="39" y="39"/>
                  </a:lnTo>
                  <a:lnTo>
                    <a:pt x="45" y="31"/>
                  </a:lnTo>
                  <a:lnTo>
                    <a:pt x="45" y="23"/>
                  </a:lnTo>
                  <a:lnTo>
                    <a:pt x="51" y="18"/>
                  </a:lnTo>
                  <a:lnTo>
                    <a:pt x="56" y="13"/>
                  </a:lnTo>
                  <a:lnTo>
                    <a:pt x="62" y="10"/>
                  </a:lnTo>
                  <a:lnTo>
                    <a:pt x="73" y="5"/>
                  </a:lnTo>
                  <a:lnTo>
                    <a:pt x="84" y="3"/>
                  </a:lnTo>
                  <a:lnTo>
                    <a:pt x="90" y="0"/>
                  </a:lnTo>
                  <a:lnTo>
                    <a:pt x="95" y="0"/>
                  </a:lnTo>
                  <a:lnTo>
                    <a:pt x="95" y="0"/>
                  </a:lnTo>
                  <a:close/>
                </a:path>
              </a:pathLst>
            </a:custGeom>
            <a:solidFill>
              <a:srgbClr val="00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24"/>
            <p:cNvSpPr>
              <a:spLocks/>
            </p:cNvSpPr>
            <p:nvPr/>
          </p:nvSpPr>
          <p:spPr bwMode="auto">
            <a:xfrm>
              <a:off x="5794375" y="1435100"/>
              <a:ext cx="839788" cy="881063"/>
            </a:xfrm>
            <a:custGeom>
              <a:avLst/>
              <a:gdLst/>
              <a:ahLst/>
              <a:cxnLst>
                <a:cxn ang="0">
                  <a:pos x="295" y="88"/>
                </a:cxn>
                <a:cxn ang="0">
                  <a:pos x="328" y="117"/>
                </a:cxn>
                <a:cxn ang="0">
                  <a:pos x="345" y="145"/>
                </a:cxn>
                <a:cxn ang="0">
                  <a:pos x="373" y="130"/>
                </a:cxn>
                <a:cxn ang="0">
                  <a:pos x="401" y="117"/>
                </a:cxn>
                <a:cxn ang="0">
                  <a:pos x="440" y="91"/>
                </a:cxn>
                <a:cxn ang="0">
                  <a:pos x="451" y="70"/>
                </a:cxn>
                <a:cxn ang="0">
                  <a:pos x="462" y="47"/>
                </a:cxn>
                <a:cxn ang="0">
                  <a:pos x="478" y="26"/>
                </a:cxn>
                <a:cxn ang="0">
                  <a:pos x="490" y="8"/>
                </a:cxn>
                <a:cxn ang="0">
                  <a:pos x="517" y="3"/>
                </a:cxn>
                <a:cxn ang="0">
                  <a:pos x="506" y="62"/>
                </a:cxn>
                <a:cxn ang="0">
                  <a:pos x="517" y="145"/>
                </a:cxn>
                <a:cxn ang="0">
                  <a:pos x="501" y="166"/>
                </a:cxn>
                <a:cxn ang="0">
                  <a:pos x="456" y="179"/>
                </a:cxn>
                <a:cxn ang="0">
                  <a:pos x="412" y="199"/>
                </a:cxn>
                <a:cxn ang="0">
                  <a:pos x="367" y="225"/>
                </a:cxn>
                <a:cxn ang="0">
                  <a:pos x="362" y="279"/>
                </a:cxn>
                <a:cxn ang="0">
                  <a:pos x="328" y="295"/>
                </a:cxn>
                <a:cxn ang="0">
                  <a:pos x="284" y="321"/>
                </a:cxn>
                <a:cxn ang="0">
                  <a:pos x="239" y="346"/>
                </a:cxn>
                <a:cxn ang="0">
                  <a:pos x="211" y="380"/>
                </a:cxn>
                <a:cxn ang="0">
                  <a:pos x="178" y="408"/>
                </a:cxn>
                <a:cxn ang="0">
                  <a:pos x="150" y="442"/>
                </a:cxn>
                <a:cxn ang="0">
                  <a:pos x="133" y="473"/>
                </a:cxn>
                <a:cxn ang="0">
                  <a:pos x="128" y="504"/>
                </a:cxn>
                <a:cxn ang="0">
                  <a:pos x="122" y="527"/>
                </a:cxn>
                <a:cxn ang="0">
                  <a:pos x="122" y="550"/>
                </a:cxn>
                <a:cxn ang="0">
                  <a:pos x="11" y="506"/>
                </a:cxn>
                <a:cxn ang="0">
                  <a:pos x="0" y="491"/>
                </a:cxn>
                <a:cxn ang="0">
                  <a:pos x="5" y="470"/>
                </a:cxn>
                <a:cxn ang="0">
                  <a:pos x="33" y="442"/>
                </a:cxn>
                <a:cxn ang="0">
                  <a:pos x="78" y="395"/>
                </a:cxn>
                <a:cxn ang="0">
                  <a:pos x="139" y="346"/>
                </a:cxn>
                <a:cxn ang="0">
                  <a:pos x="195" y="300"/>
                </a:cxn>
                <a:cxn ang="0">
                  <a:pos x="250" y="261"/>
                </a:cxn>
                <a:cxn ang="0">
                  <a:pos x="272" y="238"/>
                </a:cxn>
                <a:cxn ang="0">
                  <a:pos x="267" y="230"/>
                </a:cxn>
                <a:cxn ang="0">
                  <a:pos x="256" y="210"/>
                </a:cxn>
                <a:cxn ang="0">
                  <a:pos x="261" y="184"/>
                </a:cxn>
                <a:cxn ang="0">
                  <a:pos x="272" y="155"/>
                </a:cxn>
                <a:cxn ang="0">
                  <a:pos x="284" y="130"/>
                </a:cxn>
                <a:cxn ang="0">
                  <a:pos x="278" y="106"/>
                </a:cxn>
                <a:cxn ang="0">
                  <a:pos x="261" y="91"/>
                </a:cxn>
              </a:cxnLst>
              <a:rect l="0" t="0" r="r" b="b"/>
              <a:pathLst>
                <a:path w="529" h="555">
                  <a:moveTo>
                    <a:pt x="261" y="91"/>
                  </a:moveTo>
                  <a:lnTo>
                    <a:pt x="289" y="86"/>
                  </a:lnTo>
                  <a:lnTo>
                    <a:pt x="295" y="88"/>
                  </a:lnTo>
                  <a:lnTo>
                    <a:pt x="306" y="96"/>
                  </a:lnTo>
                  <a:lnTo>
                    <a:pt x="317" y="106"/>
                  </a:lnTo>
                  <a:lnTo>
                    <a:pt x="328" y="117"/>
                  </a:lnTo>
                  <a:lnTo>
                    <a:pt x="334" y="127"/>
                  </a:lnTo>
                  <a:lnTo>
                    <a:pt x="339" y="137"/>
                  </a:lnTo>
                  <a:lnTo>
                    <a:pt x="345" y="145"/>
                  </a:lnTo>
                  <a:lnTo>
                    <a:pt x="345" y="148"/>
                  </a:lnTo>
                  <a:lnTo>
                    <a:pt x="356" y="119"/>
                  </a:lnTo>
                  <a:lnTo>
                    <a:pt x="373" y="130"/>
                  </a:lnTo>
                  <a:lnTo>
                    <a:pt x="378" y="127"/>
                  </a:lnTo>
                  <a:lnTo>
                    <a:pt x="395" y="122"/>
                  </a:lnTo>
                  <a:lnTo>
                    <a:pt x="401" y="117"/>
                  </a:lnTo>
                  <a:lnTo>
                    <a:pt x="412" y="109"/>
                  </a:lnTo>
                  <a:lnTo>
                    <a:pt x="423" y="101"/>
                  </a:lnTo>
                  <a:lnTo>
                    <a:pt x="440" y="91"/>
                  </a:lnTo>
                  <a:lnTo>
                    <a:pt x="440" y="83"/>
                  </a:lnTo>
                  <a:lnTo>
                    <a:pt x="445" y="78"/>
                  </a:lnTo>
                  <a:lnTo>
                    <a:pt x="451" y="70"/>
                  </a:lnTo>
                  <a:lnTo>
                    <a:pt x="456" y="62"/>
                  </a:lnTo>
                  <a:lnTo>
                    <a:pt x="456" y="55"/>
                  </a:lnTo>
                  <a:lnTo>
                    <a:pt x="462" y="47"/>
                  </a:lnTo>
                  <a:lnTo>
                    <a:pt x="467" y="39"/>
                  </a:lnTo>
                  <a:lnTo>
                    <a:pt x="473" y="34"/>
                  </a:lnTo>
                  <a:lnTo>
                    <a:pt x="478" y="26"/>
                  </a:lnTo>
                  <a:lnTo>
                    <a:pt x="478" y="19"/>
                  </a:lnTo>
                  <a:lnTo>
                    <a:pt x="484" y="13"/>
                  </a:lnTo>
                  <a:lnTo>
                    <a:pt x="490" y="8"/>
                  </a:lnTo>
                  <a:lnTo>
                    <a:pt x="495" y="3"/>
                  </a:lnTo>
                  <a:lnTo>
                    <a:pt x="495" y="0"/>
                  </a:lnTo>
                  <a:lnTo>
                    <a:pt x="517" y="3"/>
                  </a:lnTo>
                  <a:lnTo>
                    <a:pt x="523" y="39"/>
                  </a:lnTo>
                  <a:lnTo>
                    <a:pt x="506" y="44"/>
                  </a:lnTo>
                  <a:lnTo>
                    <a:pt x="506" y="62"/>
                  </a:lnTo>
                  <a:lnTo>
                    <a:pt x="529" y="75"/>
                  </a:lnTo>
                  <a:lnTo>
                    <a:pt x="529" y="132"/>
                  </a:lnTo>
                  <a:lnTo>
                    <a:pt x="517" y="145"/>
                  </a:lnTo>
                  <a:lnTo>
                    <a:pt x="529" y="161"/>
                  </a:lnTo>
                  <a:lnTo>
                    <a:pt x="523" y="161"/>
                  </a:lnTo>
                  <a:lnTo>
                    <a:pt x="501" y="166"/>
                  </a:lnTo>
                  <a:lnTo>
                    <a:pt x="484" y="168"/>
                  </a:lnTo>
                  <a:lnTo>
                    <a:pt x="473" y="173"/>
                  </a:lnTo>
                  <a:lnTo>
                    <a:pt x="456" y="179"/>
                  </a:lnTo>
                  <a:lnTo>
                    <a:pt x="445" y="186"/>
                  </a:lnTo>
                  <a:lnTo>
                    <a:pt x="428" y="191"/>
                  </a:lnTo>
                  <a:lnTo>
                    <a:pt x="412" y="199"/>
                  </a:lnTo>
                  <a:lnTo>
                    <a:pt x="395" y="207"/>
                  </a:lnTo>
                  <a:lnTo>
                    <a:pt x="384" y="215"/>
                  </a:lnTo>
                  <a:lnTo>
                    <a:pt x="367" y="225"/>
                  </a:lnTo>
                  <a:lnTo>
                    <a:pt x="362" y="230"/>
                  </a:lnTo>
                  <a:lnTo>
                    <a:pt x="395" y="238"/>
                  </a:lnTo>
                  <a:lnTo>
                    <a:pt x="362" y="279"/>
                  </a:lnTo>
                  <a:lnTo>
                    <a:pt x="356" y="282"/>
                  </a:lnTo>
                  <a:lnTo>
                    <a:pt x="345" y="287"/>
                  </a:lnTo>
                  <a:lnTo>
                    <a:pt x="328" y="295"/>
                  </a:lnTo>
                  <a:lnTo>
                    <a:pt x="311" y="308"/>
                  </a:lnTo>
                  <a:lnTo>
                    <a:pt x="295" y="313"/>
                  </a:lnTo>
                  <a:lnTo>
                    <a:pt x="284" y="321"/>
                  </a:lnTo>
                  <a:lnTo>
                    <a:pt x="267" y="328"/>
                  </a:lnTo>
                  <a:lnTo>
                    <a:pt x="256" y="339"/>
                  </a:lnTo>
                  <a:lnTo>
                    <a:pt x="239" y="346"/>
                  </a:lnTo>
                  <a:lnTo>
                    <a:pt x="234" y="357"/>
                  </a:lnTo>
                  <a:lnTo>
                    <a:pt x="217" y="367"/>
                  </a:lnTo>
                  <a:lnTo>
                    <a:pt x="211" y="380"/>
                  </a:lnTo>
                  <a:lnTo>
                    <a:pt x="195" y="388"/>
                  </a:lnTo>
                  <a:lnTo>
                    <a:pt x="183" y="398"/>
                  </a:lnTo>
                  <a:lnTo>
                    <a:pt x="178" y="408"/>
                  </a:lnTo>
                  <a:lnTo>
                    <a:pt x="167" y="421"/>
                  </a:lnTo>
                  <a:lnTo>
                    <a:pt x="161" y="432"/>
                  </a:lnTo>
                  <a:lnTo>
                    <a:pt x="150" y="442"/>
                  </a:lnTo>
                  <a:lnTo>
                    <a:pt x="144" y="452"/>
                  </a:lnTo>
                  <a:lnTo>
                    <a:pt x="144" y="465"/>
                  </a:lnTo>
                  <a:lnTo>
                    <a:pt x="133" y="473"/>
                  </a:lnTo>
                  <a:lnTo>
                    <a:pt x="133" y="483"/>
                  </a:lnTo>
                  <a:lnTo>
                    <a:pt x="128" y="494"/>
                  </a:lnTo>
                  <a:lnTo>
                    <a:pt x="128" y="504"/>
                  </a:lnTo>
                  <a:lnTo>
                    <a:pt x="122" y="512"/>
                  </a:lnTo>
                  <a:lnTo>
                    <a:pt x="122" y="519"/>
                  </a:lnTo>
                  <a:lnTo>
                    <a:pt x="122" y="527"/>
                  </a:lnTo>
                  <a:lnTo>
                    <a:pt x="122" y="535"/>
                  </a:lnTo>
                  <a:lnTo>
                    <a:pt x="122" y="543"/>
                  </a:lnTo>
                  <a:lnTo>
                    <a:pt x="122" y="550"/>
                  </a:lnTo>
                  <a:lnTo>
                    <a:pt x="122" y="555"/>
                  </a:lnTo>
                  <a:lnTo>
                    <a:pt x="22" y="506"/>
                  </a:lnTo>
                  <a:lnTo>
                    <a:pt x="11" y="506"/>
                  </a:lnTo>
                  <a:lnTo>
                    <a:pt x="0" y="499"/>
                  </a:lnTo>
                  <a:lnTo>
                    <a:pt x="0" y="494"/>
                  </a:lnTo>
                  <a:lnTo>
                    <a:pt x="0" y="491"/>
                  </a:lnTo>
                  <a:lnTo>
                    <a:pt x="0" y="486"/>
                  </a:lnTo>
                  <a:lnTo>
                    <a:pt x="5" y="481"/>
                  </a:lnTo>
                  <a:lnTo>
                    <a:pt x="5" y="470"/>
                  </a:lnTo>
                  <a:lnTo>
                    <a:pt x="11" y="463"/>
                  </a:lnTo>
                  <a:lnTo>
                    <a:pt x="22" y="452"/>
                  </a:lnTo>
                  <a:lnTo>
                    <a:pt x="33" y="442"/>
                  </a:lnTo>
                  <a:lnTo>
                    <a:pt x="44" y="429"/>
                  </a:lnTo>
                  <a:lnTo>
                    <a:pt x="61" y="413"/>
                  </a:lnTo>
                  <a:lnTo>
                    <a:pt x="78" y="395"/>
                  </a:lnTo>
                  <a:lnTo>
                    <a:pt x="100" y="383"/>
                  </a:lnTo>
                  <a:lnTo>
                    <a:pt x="117" y="364"/>
                  </a:lnTo>
                  <a:lnTo>
                    <a:pt x="139" y="346"/>
                  </a:lnTo>
                  <a:lnTo>
                    <a:pt x="156" y="331"/>
                  </a:lnTo>
                  <a:lnTo>
                    <a:pt x="178" y="315"/>
                  </a:lnTo>
                  <a:lnTo>
                    <a:pt x="195" y="300"/>
                  </a:lnTo>
                  <a:lnTo>
                    <a:pt x="217" y="284"/>
                  </a:lnTo>
                  <a:lnTo>
                    <a:pt x="234" y="272"/>
                  </a:lnTo>
                  <a:lnTo>
                    <a:pt x="250" y="261"/>
                  </a:lnTo>
                  <a:lnTo>
                    <a:pt x="256" y="251"/>
                  </a:lnTo>
                  <a:lnTo>
                    <a:pt x="267" y="243"/>
                  </a:lnTo>
                  <a:lnTo>
                    <a:pt x="272" y="238"/>
                  </a:lnTo>
                  <a:lnTo>
                    <a:pt x="278" y="238"/>
                  </a:lnTo>
                  <a:lnTo>
                    <a:pt x="272" y="235"/>
                  </a:lnTo>
                  <a:lnTo>
                    <a:pt x="267" y="230"/>
                  </a:lnTo>
                  <a:lnTo>
                    <a:pt x="261" y="225"/>
                  </a:lnTo>
                  <a:lnTo>
                    <a:pt x="261" y="217"/>
                  </a:lnTo>
                  <a:lnTo>
                    <a:pt x="256" y="210"/>
                  </a:lnTo>
                  <a:lnTo>
                    <a:pt x="256" y="202"/>
                  </a:lnTo>
                  <a:lnTo>
                    <a:pt x="256" y="191"/>
                  </a:lnTo>
                  <a:lnTo>
                    <a:pt x="261" y="184"/>
                  </a:lnTo>
                  <a:lnTo>
                    <a:pt x="261" y="173"/>
                  </a:lnTo>
                  <a:lnTo>
                    <a:pt x="267" y="166"/>
                  </a:lnTo>
                  <a:lnTo>
                    <a:pt x="272" y="155"/>
                  </a:lnTo>
                  <a:lnTo>
                    <a:pt x="278" y="145"/>
                  </a:lnTo>
                  <a:lnTo>
                    <a:pt x="278" y="137"/>
                  </a:lnTo>
                  <a:lnTo>
                    <a:pt x="284" y="130"/>
                  </a:lnTo>
                  <a:lnTo>
                    <a:pt x="278" y="122"/>
                  </a:lnTo>
                  <a:lnTo>
                    <a:pt x="278" y="114"/>
                  </a:lnTo>
                  <a:lnTo>
                    <a:pt x="278" y="106"/>
                  </a:lnTo>
                  <a:lnTo>
                    <a:pt x="272" y="101"/>
                  </a:lnTo>
                  <a:lnTo>
                    <a:pt x="267" y="93"/>
                  </a:lnTo>
                  <a:lnTo>
                    <a:pt x="261" y="91"/>
                  </a:lnTo>
                  <a:lnTo>
                    <a:pt x="261" y="91"/>
                  </a:lnTo>
                  <a:close/>
                </a:path>
              </a:pathLst>
            </a:custGeom>
            <a:solidFill>
              <a:srgbClr val="FFA6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25"/>
            <p:cNvSpPr>
              <a:spLocks/>
            </p:cNvSpPr>
            <p:nvPr/>
          </p:nvSpPr>
          <p:spPr bwMode="auto">
            <a:xfrm>
              <a:off x="4689475" y="2124075"/>
              <a:ext cx="671513" cy="642938"/>
            </a:xfrm>
            <a:custGeom>
              <a:avLst/>
              <a:gdLst/>
              <a:ahLst/>
              <a:cxnLst>
                <a:cxn ang="0">
                  <a:pos x="384" y="349"/>
                </a:cxn>
                <a:cxn ang="0">
                  <a:pos x="384" y="344"/>
                </a:cxn>
                <a:cxn ang="0">
                  <a:pos x="378" y="338"/>
                </a:cxn>
                <a:cxn ang="0">
                  <a:pos x="378" y="331"/>
                </a:cxn>
                <a:cxn ang="0">
                  <a:pos x="378" y="323"/>
                </a:cxn>
                <a:cxn ang="0">
                  <a:pos x="373" y="315"/>
                </a:cxn>
                <a:cxn ang="0">
                  <a:pos x="367" y="305"/>
                </a:cxn>
                <a:cxn ang="0">
                  <a:pos x="362" y="297"/>
                </a:cxn>
                <a:cxn ang="0">
                  <a:pos x="362" y="289"/>
                </a:cxn>
                <a:cxn ang="0">
                  <a:pos x="350" y="279"/>
                </a:cxn>
                <a:cxn ang="0">
                  <a:pos x="350" y="269"/>
                </a:cxn>
                <a:cxn ang="0">
                  <a:pos x="345" y="261"/>
                </a:cxn>
                <a:cxn ang="0">
                  <a:pos x="339" y="253"/>
                </a:cxn>
                <a:cxn ang="0">
                  <a:pos x="334" y="243"/>
                </a:cxn>
                <a:cxn ang="0">
                  <a:pos x="334" y="240"/>
                </a:cxn>
                <a:cxn ang="0">
                  <a:pos x="423" y="158"/>
                </a:cxn>
                <a:cxn ang="0">
                  <a:pos x="345" y="96"/>
                </a:cxn>
                <a:cxn ang="0">
                  <a:pos x="378" y="70"/>
                </a:cxn>
                <a:cxn ang="0">
                  <a:pos x="311" y="57"/>
                </a:cxn>
                <a:cxn ang="0">
                  <a:pos x="261" y="21"/>
                </a:cxn>
                <a:cxn ang="0">
                  <a:pos x="156" y="0"/>
                </a:cxn>
                <a:cxn ang="0">
                  <a:pos x="0" y="119"/>
                </a:cxn>
                <a:cxn ang="0">
                  <a:pos x="0" y="121"/>
                </a:cxn>
                <a:cxn ang="0">
                  <a:pos x="0" y="127"/>
                </a:cxn>
                <a:cxn ang="0">
                  <a:pos x="5" y="134"/>
                </a:cxn>
                <a:cxn ang="0">
                  <a:pos x="11" y="142"/>
                </a:cxn>
                <a:cxn ang="0">
                  <a:pos x="16" y="150"/>
                </a:cxn>
                <a:cxn ang="0">
                  <a:pos x="28" y="160"/>
                </a:cxn>
                <a:cxn ang="0">
                  <a:pos x="33" y="173"/>
                </a:cxn>
                <a:cxn ang="0">
                  <a:pos x="39" y="186"/>
                </a:cxn>
                <a:cxn ang="0">
                  <a:pos x="44" y="199"/>
                </a:cxn>
                <a:cxn ang="0">
                  <a:pos x="55" y="212"/>
                </a:cxn>
                <a:cxn ang="0">
                  <a:pos x="66" y="225"/>
                </a:cxn>
                <a:cxn ang="0">
                  <a:pos x="72" y="238"/>
                </a:cxn>
                <a:cxn ang="0">
                  <a:pos x="83" y="251"/>
                </a:cxn>
                <a:cxn ang="0">
                  <a:pos x="89" y="263"/>
                </a:cxn>
                <a:cxn ang="0">
                  <a:pos x="100" y="279"/>
                </a:cxn>
                <a:cxn ang="0">
                  <a:pos x="100" y="289"/>
                </a:cxn>
                <a:cxn ang="0">
                  <a:pos x="105" y="297"/>
                </a:cxn>
                <a:cxn ang="0">
                  <a:pos x="111" y="307"/>
                </a:cxn>
                <a:cxn ang="0">
                  <a:pos x="117" y="315"/>
                </a:cxn>
                <a:cxn ang="0">
                  <a:pos x="117" y="323"/>
                </a:cxn>
                <a:cxn ang="0">
                  <a:pos x="117" y="331"/>
                </a:cxn>
                <a:cxn ang="0">
                  <a:pos x="122" y="336"/>
                </a:cxn>
                <a:cxn ang="0">
                  <a:pos x="122" y="344"/>
                </a:cxn>
                <a:cxn ang="0">
                  <a:pos x="122" y="349"/>
                </a:cxn>
                <a:cxn ang="0">
                  <a:pos x="128" y="356"/>
                </a:cxn>
                <a:cxn ang="0">
                  <a:pos x="128" y="359"/>
                </a:cxn>
                <a:cxn ang="0">
                  <a:pos x="128" y="362"/>
                </a:cxn>
                <a:cxn ang="0">
                  <a:pos x="367" y="405"/>
                </a:cxn>
                <a:cxn ang="0">
                  <a:pos x="384" y="349"/>
                </a:cxn>
                <a:cxn ang="0">
                  <a:pos x="384" y="349"/>
                </a:cxn>
              </a:cxnLst>
              <a:rect l="0" t="0" r="r" b="b"/>
              <a:pathLst>
                <a:path w="423" h="405">
                  <a:moveTo>
                    <a:pt x="384" y="349"/>
                  </a:moveTo>
                  <a:lnTo>
                    <a:pt x="384" y="344"/>
                  </a:lnTo>
                  <a:lnTo>
                    <a:pt x="378" y="338"/>
                  </a:lnTo>
                  <a:lnTo>
                    <a:pt x="378" y="331"/>
                  </a:lnTo>
                  <a:lnTo>
                    <a:pt x="378" y="323"/>
                  </a:lnTo>
                  <a:lnTo>
                    <a:pt x="373" y="315"/>
                  </a:lnTo>
                  <a:lnTo>
                    <a:pt x="367" y="305"/>
                  </a:lnTo>
                  <a:lnTo>
                    <a:pt x="362" y="297"/>
                  </a:lnTo>
                  <a:lnTo>
                    <a:pt x="362" y="289"/>
                  </a:lnTo>
                  <a:lnTo>
                    <a:pt x="350" y="279"/>
                  </a:lnTo>
                  <a:lnTo>
                    <a:pt x="350" y="269"/>
                  </a:lnTo>
                  <a:lnTo>
                    <a:pt x="345" y="261"/>
                  </a:lnTo>
                  <a:lnTo>
                    <a:pt x="339" y="253"/>
                  </a:lnTo>
                  <a:lnTo>
                    <a:pt x="334" y="243"/>
                  </a:lnTo>
                  <a:lnTo>
                    <a:pt x="334" y="240"/>
                  </a:lnTo>
                  <a:lnTo>
                    <a:pt x="423" y="158"/>
                  </a:lnTo>
                  <a:lnTo>
                    <a:pt x="345" y="96"/>
                  </a:lnTo>
                  <a:lnTo>
                    <a:pt x="378" y="70"/>
                  </a:lnTo>
                  <a:lnTo>
                    <a:pt x="311" y="57"/>
                  </a:lnTo>
                  <a:lnTo>
                    <a:pt x="261" y="21"/>
                  </a:lnTo>
                  <a:lnTo>
                    <a:pt x="156" y="0"/>
                  </a:lnTo>
                  <a:lnTo>
                    <a:pt x="0" y="119"/>
                  </a:lnTo>
                  <a:lnTo>
                    <a:pt x="0" y="121"/>
                  </a:lnTo>
                  <a:lnTo>
                    <a:pt x="0" y="127"/>
                  </a:lnTo>
                  <a:lnTo>
                    <a:pt x="5" y="134"/>
                  </a:lnTo>
                  <a:lnTo>
                    <a:pt x="11" y="142"/>
                  </a:lnTo>
                  <a:lnTo>
                    <a:pt x="16" y="150"/>
                  </a:lnTo>
                  <a:lnTo>
                    <a:pt x="28" y="160"/>
                  </a:lnTo>
                  <a:lnTo>
                    <a:pt x="33" y="173"/>
                  </a:lnTo>
                  <a:lnTo>
                    <a:pt x="39" y="186"/>
                  </a:lnTo>
                  <a:lnTo>
                    <a:pt x="44" y="199"/>
                  </a:lnTo>
                  <a:lnTo>
                    <a:pt x="55" y="212"/>
                  </a:lnTo>
                  <a:lnTo>
                    <a:pt x="66" y="225"/>
                  </a:lnTo>
                  <a:lnTo>
                    <a:pt x="72" y="238"/>
                  </a:lnTo>
                  <a:lnTo>
                    <a:pt x="83" y="251"/>
                  </a:lnTo>
                  <a:lnTo>
                    <a:pt x="89" y="263"/>
                  </a:lnTo>
                  <a:lnTo>
                    <a:pt x="100" y="279"/>
                  </a:lnTo>
                  <a:lnTo>
                    <a:pt x="100" y="289"/>
                  </a:lnTo>
                  <a:lnTo>
                    <a:pt x="105" y="297"/>
                  </a:lnTo>
                  <a:lnTo>
                    <a:pt x="111" y="307"/>
                  </a:lnTo>
                  <a:lnTo>
                    <a:pt x="117" y="315"/>
                  </a:lnTo>
                  <a:lnTo>
                    <a:pt x="117" y="323"/>
                  </a:lnTo>
                  <a:lnTo>
                    <a:pt x="117" y="331"/>
                  </a:lnTo>
                  <a:lnTo>
                    <a:pt x="122" y="336"/>
                  </a:lnTo>
                  <a:lnTo>
                    <a:pt x="122" y="344"/>
                  </a:lnTo>
                  <a:lnTo>
                    <a:pt x="122" y="349"/>
                  </a:lnTo>
                  <a:lnTo>
                    <a:pt x="128" y="356"/>
                  </a:lnTo>
                  <a:lnTo>
                    <a:pt x="128" y="359"/>
                  </a:lnTo>
                  <a:lnTo>
                    <a:pt x="128" y="362"/>
                  </a:lnTo>
                  <a:lnTo>
                    <a:pt x="367" y="405"/>
                  </a:lnTo>
                  <a:lnTo>
                    <a:pt x="384" y="349"/>
                  </a:lnTo>
                  <a:lnTo>
                    <a:pt x="384" y="349"/>
                  </a:lnTo>
                  <a:close/>
                </a:path>
              </a:pathLst>
            </a:custGeom>
            <a:solidFill>
              <a:srgbClr val="FFCC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26"/>
            <p:cNvSpPr>
              <a:spLocks/>
            </p:cNvSpPr>
            <p:nvPr/>
          </p:nvSpPr>
          <p:spPr bwMode="auto">
            <a:xfrm>
              <a:off x="4689475" y="2136775"/>
              <a:ext cx="582613" cy="611188"/>
            </a:xfrm>
            <a:custGeom>
              <a:avLst/>
              <a:gdLst/>
              <a:ahLst/>
              <a:cxnLst>
                <a:cxn ang="0">
                  <a:pos x="195" y="21"/>
                </a:cxn>
                <a:cxn ang="0">
                  <a:pos x="245" y="57"/>
                </a:cxn>
                <a:cxn ang="0">
                  <a:pos x="195" y="72"/>
                </a:cxn>
                <a:cxn ang="0">
                  <a:pos x="183" y="83"/>
                </a:cxn>
                <a:cxn ang="0">
                  <a:pos x="167" y="95"/>
                </a:cxn>
                <a:cxn ang="0">
                  <a:pos x="156" y="113"/>
                </a:cxn>
                <a:cxn ang="0">
                  <a:pos x="161" y="129"/>
                </a:cxn>
                <a:cxn ang="0">
                  <a:pos x="178" y="147"/>
                </a:cxn>
                <a:cxn ang="0">
                  <a:pos x="206" y="163"/>
                </a:cxn>
                <a:cxn ang="0">
                  <a:pos x="239" y="175"/>
                </a:cxn>
                <a:cxn ang="0">
                  <a:pos x="272" y="178"/>
                </a:cxn>
                <a:cxn ang="0">
                  <a:pos x="306" y="175"/>
                </a:cxn>
                <a:cxn ang="0">
                  <a:pos x="339" y="170"/>
                </a:cxn>
                <a:cxn ang="0">
                  <a:pos x="356" y="168"/>
                </a:cxn>
                <a:cxn ang="0">
                  <a:pos x="362" y="173"/>
                </a:cxn>
                <a:cxn ang="0">
                  <a:pos x="350" y="186"/>
                </a:cxn>
                <a:cxn ang="0">
                  <a:pos x="339" y="201"/>
                </a:cxn>
                <a:cxn ang="0">
                  <a:pos x="328" y="219"/>
                </a:cxn>
                <a:cxn ang="0">
                  <a:pos x="323" y="237"/>
                </a:cxn>
                <a:cxn ang="0">
                  <a:pos x="328" y="253"/>
                </a:cxn>
                <a:cxn ang="0">
                  <a:pos x="345" y="266"/>
                </a:cxn>
                <a:cxn ang="0">
                  <a:pos x="350" y="271"/>
                </a:cxn>
                <a:cxn ang="0">
                  <a:pos x="323" y="279"/>
                </a:cxn>
                <a:cxn ang="0">
                  <a:pos x="284" y="294"/>
                </a:cxn>
                <a:cxn ang="0">
                  <a:pos x="256" y="315"/>
                </a:cxn>
                <a:cxn ang="0">
                  <a:pos x="245" y="336"/>
                </a:cxn>
                <a:cxn ang="0">
                  <a:pos x="261" y="356"/>
                </a:cxn>
                <a:cxn ang="0">
                  <a:pos x="284" y="372"/>
                </a:cxn>
                <a:cxn ang="0">
                  <a:pos x="300" y="385"/>
                </a:cxn>
                <a:cxn ang="0">
                  <a:pos x="122" y="361"/>
                </a:cxn>
                <a:cxn ang="0">
                  <a:pos x="122" y="346"/>
                </a:cxn>
                <a:cxn ang="0">
                  <a:pos x="117" y="333"/>
                </a:cxn>
                <a:cxn ang="0">
                  <a:pos x="117" y="312"/>
                </a:cxn>
                <a:cxn ang="0">
                  <a:pos x="111" y="289"/>
                </a:cxn>
                <a:cxn ang="0">
                  <a:pos x="105" y="266"/>
                </a:cxn>
                <a:cxn ang="0">
                  <a:pos x="100" y="240"/>
                </a:cxn>
                <a:cxn ang="0">
                  <a:pos x="89" y="219"/>
                </a:cxn>
                <a:cxn ang="0">
                  <a:pos x="72" y="194"/>
                </a:cxn>
                <a:cxn ang="0">
                  <a:pos x="61" y="175"/>
                </a:cxn>
                <a:cxn ang="0">
                  <a:pos x="44" y="155"/>
                </a:cxn>
                <a:cxn ang="0">
                  <a:pos x="28" y="139"/>
                </a:cxn>
                <a:cxn ang="0">
                  <a:pos x="16" y="126"/>
                </a:cxn>
                <a:cxn ang="0">
                  <a:pos x="5" y="119"/>
                </a:cxn>
                <a:cxn ang="0">
                  <a:pos x="0" y="111"/>
                </a:cxn>
                <a:cxn ang="0">
                  <a:pos x="133" y="0"/>
                </a:cxn>
              </a:cxnLst>
              <a:rect l="0" t="0" r="r" b="b"/>
              <a:pathLst>
                <a:path w="367" h="385">
                  <a:moveTo>
                    <a:pt x="133" y="0"/>
                  </a:moveTo>
                  <a:lnTo>
                    <a:pt x="195" y="21"/>
                  </a:lnTo>
                  <a:lnTo>
                    <a:pt x="156" y="64"/>
                  </a:lnTo>
                  <a:lnTo>
                    <a:pt x="245" y="57"/>
                  </a:lnTo>
                  <a:lnTo>
                    <a:pt x="200" y="72"/>
                  </a:lnTo>
                  <a:lnTo>
                    <a:pt x="195" y="72"/>
                  </a:lnTo>
                  <a:lnTo>
                    <a:pt x="195" y="77"/>
                  </a:lnTo>
                  <a:lnTo>
                    <a:pt x="183" y="83"/>
                  </a:lnTo>
                  <a:lnTo>
                    <a:pt x="178" y="88"/>
                  </a:lnTo>
                  <a:lnTo>
                    <a:pt x="167" y="95"/>
                  </a:lnTo>
                  <a:lnTo>
                    <a:pt x="161" y="106"/>
                  </a:lnTo>
                  <a:lnTo>
                    <a:pt x="156" y="113"/>
                  </a:lnTo>
                  <a:lnTo>
                    <a:pt x="156" y="121"/>
                  </a:lnTo>
                  <a:lnTo>
                    <a:pt x="161" y="129"/>
                  </a:lnTo>
                  <a:lnTo>
                    <a:pt x="172" y="137"/>
                  </a:lnTo>
                  <a:lnTo>
                    <a:pt x="178" y="147"/>
                  </a:lnTo>
                  <a:lnTo>
                    <a:pt x="195" y="155"/>
                  </a:lnTo>
                  <a:lnTo>
                    <a:pt x="206" y="163"/>
                  </a:lnTo>
                  <a:lnTo>
                    <a:pt x="222" y="170"/>
                  </a:lnTo>
                  <a:lnTo>
                    <a:pt x="239" y="175"/>
                  </a:lnTo>
                  <a:lnTo>
                    <a:pt x="256" y="178"/>
                  </a:lnTo>
                  <a:lnTo>
                    <a:pt x="272" y="178"/>
                  </a:lnTo>
                  <a:lnTo>
                    <a:pt x="289" y="178"/>
                  </a:lnTo>
                  <a:lnTo>
                    <a:pt x="306" y="175"/>
                  </a:lnTo>
                  <a:lnTo>
                    <a:pt x="328" y="173"/>
                  </a:lnTo>
                  <a:lnTo>
                    <a:pt x="339" y="170"/>
                  </a:lnTo>
                  <a:lnTo>
                    <a:pt x="350" y="168"/>
                  </a:lnTo>
                  <a:lnTo>
                    <a:pt x="356" y="168"/>
                  </a:lnTo>
                  <a:lnTo>
                    <a:pt x="367" y="170"/>
                  </a:lnTo>
                  <a:lnTo>
                    <a:pt x="362" y="173"/>
                  </a:lnTo>
                  <a:lnTo>
                    <a:pt x="362" y="178"/>
                  </a:lnTo>
                  <a:lnTo>
                    <a:pt x="350" y="186"/>
                  </a:lnTo>
                  <a:lnTo>
                    <a:pt x="345" y="194"/>
                  </a:lnTo>
                  <a:lnTo>
                    <a:pt x="339" y="201"/>
                  </a:lnTo>
                  <a:lnTo>
                    <a:pt x="328" y="212"/>
                  </a:lnTo>
                  <a:lnTo>
                    <a:pt x="328" y="219"/>
                  </a:lnTo>
                  <a:lnTo>
                    <a:pt x="323" y="230"/>
                  </a:lnTo>
                  <a:lnTo>
                    <a:pt x="323" y="237"/>
                  </a:lnTo>
                  <a:lnTo>
                    <a:pt x="328" y="245"/>
                  </a:lnTo>
                  <a:lnTo>
                    <a:pt x="328" y="253"/>
                  </a:lnTo>
                  <a:lnTo>
                    <a:pt x="334" y="258"/>
                  </a:lnTo>
                  <a:lnTo>
                    <a:pt x="345" y="266"/>
                  </a:lnTo>
                  <a:lnTo>
                    <a:pt x="356" y="271"/>
                  </a:lnTo>
                  <a:lnTo>
                    <a:pt x="350" y="271"/>
                  </a:lnTo>
                  <a:lnTo>
                    <a:pt x="339" y="274"/>
                  </a:lnTo>
                  <a:lnTo>
                    <a:pt x="323" y="279"/>
                  </a:lnTo>
                  <a:lnTo>
                    <a:pt x="306" y="286"/>
                  </a:lnTo>
                  <a:lnTo>
                    <a:pt x="284" y="294"/>
                  </a:lnTo>
                  <a:lnTo>
                    <a:pt x="267" y="305"/>
                  </a:lnTo>
                  <a:lnTo>
                    <a:pt x="256" y="315"/>
                  </a:lnTo>
                  <a:lnTo>
                    <a:pt x="250" y="328"/>
                  </a:lnTo>
                  <a:lnTo>
                    <a:pt x="245" y="336"/>
                  </a:lnTo>
                  <a:lnTo>
                    <a:pt x="256" y="346"/>
                  </a:lnTo>
                  <a:lnTo>
                    <a:pt x="261" y="356"/>
                  </a:lnTo>
                  <a:lnTo>
                    <a:pt x="272" y="366"/>
                  </a:lnTo>
                  <a:lnTo>
                    <a:pt x="284" y="372"/>
                  </a:lnTo>
                  <a:lnTo>
                    <a:pt x="295" y="379"/>
                  </a:lnTo>
                  <a:lnTo>
                    <a:pt x="300" y="385"/>
                  </a:lnTo>
                  <a:lnTo>
                    <a:pt x="306" y="385"/>
                  </a:lnTo>
                  <a:lnTo>
                    <a:pt x="122" y="361"/>
                  </a:lnTo>
                  <a:lnTo>
                    <a:pt x="122" y="356"/>
                  </a:lnTo>
                  <a:lnTo>
                    <a:pt x="122" y="346"/>
                  </a:lnTo>
                  <a:lnTo>
                    <a:pt x="117" y="338"/>
                  </a:lnTo>
                  <a:lnTo>
                    <a:pt x="117" y="333"/>
                  </a:lnTo>
                  <a:lnTo>
                    <a:pt x="117" y="323"/>
                  </a:lnTo>
                  <a:lnTo>
                    <a:pt x="117" y="312"/>
                  </a:lnTo>
                  <a:lnTo>
                    <a:pt x="117" y="302"/>
                  </a:lnTo>
                  <a:lnTo>
                    <a:pt x="111" y="289"/>
                  </a:lnTo>
                  <a:lnTo>
                    <a:pt x="111" y="279"/>
                  </a:lnTo>
                  <a:lnTo>
                    <a:pt x="105" y="266"/>
                  </a:lnTo>
                  <a:lnTo>
                    <a:pt x="100" y="253"/>
                  </a:lnTo>
                  <a:lnTo>
                    <a:pt x="100" y="240"/>
                  </a:lnTo>
                  <a:lnTo>
                    <a:pt x="94" y="230"/>
                  </a:lnTo>
                  <a:lnTo>
                    <a:pt x="89" y="219"/>
                  </a:lnTo>
                  <a:lnTo>
                    <a:pt x="83" y="206"/>
                  </a:lnTo>
                  <a:lnTo>
                    <a:pt x="72" y="194"/>
                  </a:lnTo>
                  <a:lnTo>
                    <a:pt x="66" y="183"/>
                  </a:lnTo>
                  <a:lnTo>
                    <a:pt x="61" y="175"/>
                  </a:lnTo>
                  <a:lnTo>
                    <a:pt x="50" y="163"/>
                  </a:lnTo>
                  <a:lnTo>
                    <a:pt x="44" y="155"/>
                  </a:lnTo>
                  <a:lnTo>
                    <a:pt x="33" y="147"/>
                  </a:lnTo>
                  <a:lnTo>
                    <a:pt x="28" y="139"/>
                  </a:lnTo>
                  <a:lnTo>
                    <a:pt x="22" y="134"/>
                  </a:lnTo>
                  <a:lnTo>
                    <a:pt x="16" y="126"/>
                  </a:lnTo>
                  <a:lnTo>
                    <a:pt x="11" y="121"/>
                  </a:lnTo>
                  <a:lnTo>
                    <a:pt x="5" y="119"/>
                  </a:lnTo>
                  <a:lnTo>
                    <a:pt x="0" y="111"/>
                  </a:lnTo>
                  <a:lnTo>
                    <a:pt x="0" y="111"/>
                  </a:lnTo>
                  <a:lnTo>
                    <a:pt x="133" y="0"/>
                  </a:lnTo>
                  <a:lnTo>
                    <a:pt x="133" y="0"/>
                  </a:lnTo>
                  <a:close/>
                </a:path>
              </a:pathLst>
            </a:custGeom>
            <a:solidFill>
              <a:srgbClr val="FFA6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27"/>
            <p:cNvSpPr>
              <a:spLocks/>
            </p:cNvSpPr>
            <p:nvPr/>
          </p:nvSpPr>
          <p:spPr bwMode="auto">
            <a:xfrm>
              <a:off x="3708400" y="3354387"/>
              <a:ext cx="785813" cy="614363"/>
            </a:xfrm>
            <a:custGeom>
              <a:avLst/>
              <a:gdLst/>
              <a:ahLst/>
              <a:cxnLst>
                <a:cxn ang="0">
                  <a:pos x="490" y="10"/>
                </a:cxn>
                <a:cxn ang="0">
                  <a:pos x="456" y="10"/>
                </a:cxn>
                <a:cxn ang="0">
                  <a:pos x="417" y="23"/>
                </a:cxn>
                <a:cxn ang="0">
                  <a:pos x="384" y="38"/>
                </a:cxn>
                <a:cxn ang="0">
                  <a:pos x="367" y="54"/>
                </a:cxn>
                <a:cxn ang="0">
                  <a:pos x="350" y="74"/>
                </a:cxn>
                <a:cxn ang="0">
                  <a:pos x="334" y="100"/>
                </a:cxn>
                <a:cxn ang="0">
                  <a:pos x="323" y="129"/>
                </a:cxn>
                <a:cxn ang="0">
                  <a:pos x="317" y="157"/>
                </a:cxn>
                <a:cxn ang="0">
                  <a:pos x="311" y="183"/>
                </a:cxn>
                <a:cxn ang="0">
                  <a:pos x="306" y="206"/>
                </a:cxn>
                <a:cxn ang="0">
                  <a:pos x="306" y="224"/>
                </a:cxn>
                <a:cxn ang="0">
                  <a:pos x="306" y="235"/>
                </a:cxn>
                <a:cxn ang="0">
                  <a:pos x="295" y="235"/>
                </a:cxn>
                <a:cxn ang="0">
                  <a:pos x="256" y="229"/>
                </a:cxn>
                <a:cxn ang="0">
                  <a:pos x="222" y="229"/>
                </a:cxn>
                <a:cxn ang="0">
                  <a:pos x="189" y="237"/>
                </a:cxn>
                <a:cxn ang="0">
                  <a:pos x="161" y="247"/>
                </a:cxn>
                <a:cxn ang="0">
                  <a:pos x="133" y="266"/>
                </a:cxn>
                <a:cxn ang="0">
                  <a:pos x="133" y="307"/>
                </a:cxn>
                <a:cxn ang="0">
                  <a:pos x="0" y="374"/>
                </a:cxn>
                <a:cxn ang="0">
                  <a:pos x="0" y="364"/>
                </a:cxn>
                <a:cxn ang="0">
                  <a:pos x="5" y="346"/>
                </a:cxn>
                <a:cxn ang="0">
                  <a:pos x="11" y="330"/>
                </a:cxn>
                <a:cxn ang="0">
                  <a:pos x="22" y="317"/>
                </a:cxn>
                <a:cxn ang="0">
                  <a:pos x="27" y="304"/>
                </a:cxn>
                <a:cxn ang="0">
                  <a:pos x="39" y="291"/>
                </a:cxn>
                <a:cxn ang="0">
                  <a:pos x="61" y="268"/>
                </a:cxn>
                <a:cxn ang="0">
                  <a:pos x="94" y="253"/>
                </a:cxn>
                <a:cxn ang="0">
                  <a:pos x="128" y="240"/>
                </a:cxn>
                <a:cxn ang="0">
                  <a:pos x="156" y="232"/>
                </a:cxn>
                <a:cxn ang="0">
                  <a:pos x="206" y="214"/>
                </a:cxn>
                <a:cxn ang="0">
                  <a:pos x="233" y="206"/>
                </a:cxn>
                <a:cxn ang="0">
                  <a:pos x="233" y="198"/>
                </a:cxn>
                <a:cxn ang="0">
                  <a:pos x="233" y="175"/>
                </a:cxn>
                <a:cxn ang="0">
                  <a:pos x="233" y="149"/>
                </a:cxn>
                <a:cxn ang="0">
                  <a:pos x="239" y="126"/>
                </a:cxn>
                <a:cxn ang="0">
                  <a:pos x="233" y="105"/>
                </a:cxn>
                <a:cxn ang="0">
                  <a:pos x="233" y="90"/>
                </a:cxn>
                <a:cxn ang="0">
                  <a:pos x="233" y="77"/>
                </a:cxn>
                <a:cxn ang="0">
                  <a:pos x="239" y="64"/>
                </a:cxn>
                <a:cxn ang="0">
                  <a:pos x="239" y="49"/>
                </a:cxn>
                <a:cxn ang="0">
                  <a:pos x="250" y="33"/>
                </a:cxn>
                <a:cxn ang="0">
                  <a:pos x="250" y="20"/>
                </a:cxn>
                <a:cxn ang="0">
                  <a:pos x="256" y="18"/>
                </a:cxn>
                <a:cxn ang="0">
                  <a:pos x="428" y="0"/>
                </a:cxn>
                <a:cxn ang="0">
                  <a:pos x="495" y="10"/>
                </a:cxn>
              </a:cxnLst>
              <a:rect l="0" t="0" r="r" b="b"/>
              <a:pathLst>
                <a:path w="495" h="387">
                  <a:moveTo>
                    <a:pt x="495" y="10"/>
                  </a:moveTo>
                  <a:lnTo>
                    <a:pt x="490" y="10"/>
                  </a:lnTo>
                  <a:lnTo>
                    <a:pt x="478" y="10"/>
                  </a:lnTo>
                  <a:lnTo>
                    <a:pt x="456" y="10"/>
                  </a:lnTo>
                  <a:lnTo>
                    <a:pt x="445" y="15"/>
                  </a:lnTo>
                  <a:lnTo>
                    <a:pt x="417" y="23"/>
                  </a:lnTo>
                  <a:lnTo>
                    <a:pt x="395" y="33"/>
                  </a:lnTo>
                  <a:lnTo>
                    <a:pt x="384" y="38"/>
                  </a:lnTo>
                  <a:lnTo>
                    <a:pt x="373" y="46"/>
                  </a:lnTo>
                  <a:lnTo>
                    <a:pt x="367" y="54"/>
                  </a:lnTo>
                  <a:lnTo>
                    <a:pt x="356" y="64"/>
                  </a:lnTo>
                  <a:lnTo>
                    <a:pt x="350" y="74"/>
                  </a:lnTo>
                  <a:lnTo>
                    <a:pt x="345" y="87"/>
                  </a:lnTo>
                  <a:lnTo>
                    <a:pt x="334" y="100"/>
                  </a:lnTo>
                  <a:lnTo>
                    <a:pt x="334" y="116"/>
                  </a:lnTo>
                  <a:lnTo>
                    <a:pt x="323" y="129"/>
                  </a:lnTo>
                  <a:lnTo>
                    <a:pt x="323" y="144"/>
                  </a:lnTo>
                  <a:lnTo>
                    <a:pt x="317" y="157"/>
                  </a:lnTo>
                  <a:lnTo>
                    <a:pt x="317" y="173"/>
                  </a:lnTo>
                  <a:lnTo>
                    <a:pt x="311" y="183"/>
                  </a:lnTo>
                  <a:lnTo>
                    <a:pt x="306" y="196"/>
                  </a:lnTo>
                  <a:lnTo>
                    <a:pt x="306" y="206"/>
                  </a:lnTo>
                  <a:lnTo>
                    <a:pt x="306" y="216"/>
                  </a:lnTo>
                  <a:lnTo>
                    <a:pt x="306" y="224"/>
                  </a:lnTo>
                  <a:lnTo>
                    <a:pt x="306" y="229"/>
                  </a:lnTo>
                  <a:lnTo>
                    <a:pt x="306" y="235"/>
                  </a:lnTo>
                  <a:lnTo>
                    <a:pt x="306" y="237"/>
                  </a:lnTo>
                  <a:lnTo>
                    <a:pt x="295" y="235"/>
                  </a:lnTo>
                  <a:lnTo>
                    <a:pt x="272" y="232"/>
                  </a:lnTo>
                  <a:lnTo>
                    <a:pt x="256" y="229"/>
                  </a:lnTo>
                  <a:lnTo>
                    <a:pt x="239" y="229"/>
                  </a:lnTo>
                  <a:lnTo>
                    <a:pt x="222" y="229"/>
                  </a:lnTo>
                  <a:lnTo>
                    <a:pt x="206" y="235"/>
                  </a:lnTo>
                  <a:lnTo>
                    <a:pt x="189" y="237"/>
                  </a:lnTo>
                  <a:lnTo>
                    <a:pt x="172" y="242"/>
                  </a:lnTo>
                  <a:lnTo>
                    <a:pt x="161" y="247"/>
                  </a:lnTo>
                  <a:lnTo>
                    <a:pt x="150" y="255"/>
                  </a:lnTo>
                  <a:lnTo>
                    <a:pt x="133" y="266"/>
                  </a:lnTo>
                  <a:lnTo>
                    <a:pt x="133" y="271"/>
                  </a:lnTo>
                  <a:lnTo>
                    <a:pt x="133" y="307"/>
                  </a:lnTo>
                  <a:lnTo>
                    <a:pt x="11" y="387"/>
                  </a:lnTo>
                  <a:lnTo>
                    <a:pt x="0" y="374"/>
                  </a:lnTo>
                  <a:lnTo>
                    <a:pt x="0" y="371"/>
                  </a:lnTo>
                  <a:lnTo>
                    <a:pt x="0" y="364"/>
                  </a:lnTo>
                  <a:lnTo>
                    <a:pt x="0" y="356"/>
                  </a:lnTo>
                  <a:lnTo>
                    <a:pt x="5" y="346"/>
                  </a:lnTo>
                  <a:lnTo>
                    <a:pt x="5" y="338"/>
                  </a:lnTo>
                  <a:lnTo>
                    <a:pt x="11" y="330"/>
                  </a:lnTo>
                  <a:lnTo>
                    <a:pt x="16" y="322"/>
                  </a:lnTo>
                  <a:lnTo>
                    <a:pt x="22" y="317"/>
                  </a:lnTo>
                  <a:lnTo>
                    <a:pt x="22" y="309"/>
                  </a:lnTo>
                  <a:lnTo>
                    <a:pt x="27" y="304"/>
                  </a:lnTo>
                  <a:lnTo>
                    <a:pt x="33" y="297"/>
                  </a:lnTo>
                  <a:lnTo>
                    <a:pt x="39" y="291"/>
                  </a:lnTo>
                  <a:lnTo>
                    <a:pt x="50" y="278"/>
                  </a:lnTo>
                  <a:lnTo>
                    <a:pt x="61" y="268"/>
                  </a:lnTo>
                  <a:lnTo>
                    <a:pt x="78" y="260"/>
                  </a:lnTo>
                  <a:lnTo>
                    <a:pt x="94" y="253"/>
                  </a:lnTo>
                  <a:lnTo>
                    <a:pt x="111" y="245"/>
                  </a:lnTo>
                  <a:lnTo>
                    <a:pt x="128" y="240"/>
                  </a:lnTo>
                  <a:lnTo>
                    <a:pt x="144" y="235"/>
                  </a:lnTo>
                  <a:lnTo>
                    <a:pt x="156" y="232"/>
                  </a:lnTo>
                  <a:lnTo>
                    <a:pt x="183" y="219"/>
                  </a:lnTo>
                  <a:lnTo>
                    <a:pt x="206" y="214"/>
                  </a:lnTo>
                  <a:lnTo>
                    <a:pt x="222" y="209"/>
                  </a:lnTo>
                  <a:lnTo>
                    <a:pt x="233" y="206"/>
                  </a:lnTo>
                  <a:lnTo>
                    <a:pt x="233" y="204"/>
                  </a:lnTo>
                  <a:lnTo>
                    <a:pt x="233" y="198"/>
                  </a:lnTo>
                  <a:lnTo>
                    <a:pt x="233" y="188"/>
                  </a:lnTo>
                  <a:lnTo>
                    <a:pt x="233" y="175"/>
                  </a:lnTo>
                  <a:lnTo>
                    <a:pt x="233" y="162"/>
                  </a:lnTo>
                  <a:lnTo>
                    <a:pt x="233" y="149"/>
                  </a:lnTo>
                  <a:lnTo>
                    <a:pt x="233" y="136"/>
                  </a:lnTo>
                  <a:lnTo>
                    <a:pt x="239" y="126"/>
                  </a:lnTo>
                  <a:lnTo>
                    <a:pt x="233" y="113"/>
                  </a:lnTo>
                  <a:lnTo>
                    <a:pt x="233" y="105"/>
                  </a:lnTo>
                  <a:lnTo>
                    <a:pt x="233" y="98"/>
                  </a:lnTo>
                  <a:lnTo>
                    <a:pt x="233" y="90"/>
                  </a:lnTo>
                  <a:lnTo>
                    <a:pt x="233" y="82"/>
                  </a:lnTo>
                  <a:lnTo>
                    <a:pt x="233" y="77"/>
                  </a:lnTo>
                  <a:lnTo>
                    <a:pt x="233" y="72"/>
                  </a:lnTo>
                  <a:lnTo>
                    <a:pt x="239" y="64"/>
                  </a:lnTo>
                  <a:lnTo>
                    <a:pt x="239" y="56"/>
                  </a:lnTo>
                  <a:lnTo>
                    <a:pt x="239" y="49"/>
                  </a:lnTo>
                  <a:lnTo>
                    <a:pt x="239" y="41"/>
                  </a:lnTo>
                  <a:lnTo>
                    <a:pt x="250" y="33"/>
                  </a:lnTo>
                  <a:lnTo>
                    <a:pt x="250" y="25"/>
                  </a:lnTo>
                  <a:lnTo>
                    <a:pt x="250" y="20"/>
                  </a:lnTo>
                  <a:lnTo>
                    <a:pt x="250" y="18"/>
                  </a:lnTo>
                  <a:lnTo>
                    <a:pt x="256" y="18"/>
                  </a:lnTo>
                  <a:lnTo>
                    <a:pt x="367" y="0"/>
                  </a:lnTo>
                  <a:lnTo>
                    <a:pt x="428" y="0"/>
                  </a:lnTo>
                  <a:lnTo>
                    <a:pt x="495" y="10"/>
                  </a:lnTo>
                  <a:lnTo>
                    <a:pt x="495" y="10"/>
                  </a:lnTo>
                  <a:close/>
                </a:path>
              </a:pathLst>
            </a:custGeom>
            <a:solidFill>
              <a:srgbClr val="FFA6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28"/>
            <p:cNvSpPr>
              <a:spLocks/>
            </p:cNvSpPr>
            <p:nvPr/>
          </p:nvSpPr>
          <p:spPr bwMode="auto">
            <a:xfrm>
              <a:off x="4078287" y="3784600"/>
              <a:ext cx="185738" cy="106363"/>
            </a:xfrm>
            <a:custGeom>
              <a:avLst/>
              <a:gdLst/>
              <a:ahLst/>
              <a:cxnLst>
                <a:cxn ang="0">
                  <a:pos x="0" y="36"/>
                </a:cxn>
                <a:cxn ang="0">
                  <a:pos x="84" y="0"/>
                </a:cxn>
                <a:cxn ang="0">
                  <a:pos x="84" y="2"/>
                </a:cxn>
                <a:cxn ang="0">
                  <a:pos x="84" y="10"/>
                </a:cxn>
                <a:cxn ang="0">
                  <a:pos x="84" y="15"/>
                </a:cxn>
                <a:cxn ang="0">
                  <a:pos x="90" y="23"/>
                </a:cxn>
                <a:cxn ang="0">
                  <a:pos x="90" y="31"/>
                </a:cxn>
                <a:cxn ang="0">
                  <a:pos x="95" y="36"/>
                </a:cxn>
                <a:cxn ang="0">
                  <a:pos x="101" y="46"/>
                </a:cxn>
                <a:cxn ang="0">
                  <a:pos x="112" y="54"/>
                </a:cxn>
                <a:cxn ang="0">
                  <a:pos x="112" y="59"/>
                </a:cxn>
                <a:cxn ang="0">
                  <a:pos x="117" y="62"/>
                </a:cxn>
                <a:cxn ang="0">
                  <a:pos x="101" y="67"/>
                </a:cxn>
                <a:cxn ang="0">
                  <a:pos x="51" y="31"/>
                </a:cxn>
                <a:cxn ang="0">
                  <a:pos x="0" y="36"/>
                </a:cxn>
                <a:cxn ang="0">
                  <a:pos x="0" y="36"/>
                </a:cxn>
              </a:cxnLst>
              <a:rect l="0" t="0" r="r" b="b"/>
              <a:pathLst>
                <a:path w="117" h="67">
                  <a:moveTo>
                    <a:pt x="0" y="36"/>
                  </a:moveTo>
                  <a:lnTo>
                    <a:pt x="84" y="0"/>
                  </a:lnTo>
                  <a:lnTo>
                    <a:pt x="84" y="2"/>
                  </a:lnTo>
                  <a:lnTo>
                    <a:pt x="84" y="10"/>
                  </a:lnTo>
                  <a:lnTo>
                    <a:pt x="84" y="15"/>
                  </a:lnTo>
                  <a:lnTo>
                    <a:pt x="90" y="23"/>
                  </a:lnTo>
                  <a:lnTo>
                    <a:pt x="90" y="31"/>
                  </a:lnTo>
                  <a:lnTo>
                    <a:pt x="95" y="36"/>
                  </a:lnTo>
                  <a:lnTo>
                    <a:pt x="101" y="46"/>
                  </a:lnTo>
                  <a:lnTo>
                    <a:pt x="112" y="54"/>
                  </a:lnTo>
                  <a:lnTo>
                    <a:pt x="112" y="59"/>
                  </a:lnTo>
                  <a:lnTo>
                    <a:pt x="117" y="62"/>
                  </a:lnTo>
                  <a:lnTo>
                    <a:pt x="101" y="67"/>
                  </a:lnTo>
                  <a:lnTo>
                    <a:pt x="51" y="31"/>
                  </a:lnTo>
                  <a:lnTo>
                    <a:pt x="0" y="36"/>
                  </a:lnTo>
                  <a:lnTo>
                    <a:pt x="0" y="36"/>
                  </a:lnTo>
                  <a:close/>
                </a:path>
              </a:pathLst>
            </a:custGeom>
            <a:solidFill>
              <a:srgbClr val="FFA6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29"/>
            <p:cNvSpPr>
              <a:spLocks/>
            </p:cNvSpPr>
            <p:nvPr/>
          </p:nvSpPr>
          <p:spPr bwMode="auto">
            <a:xfrm>
              <a:off x="4538662" y="2054225"/>
              <a:ext cx="582613" cy="492125"/>
            </a:xfrm>
            <a:custGeom>
              <a:avLst/>
              <a:gdLst/>
              <a:ahLst/>
              <a:cxnLst>
                <a:cxn ang="0">
                  <a:pos x="362" y="60"/>
                </a:cxn>
                <a:cxn ang="0">
                  <a:pos x="367" y="39"/>
                </a:cxn>
                <a:cxn ang="0">
                  <a:pos x="351" y="21"/>
                </a:cxn>
                <a:cxn ang="0">
                  <a:pos x="329" y="11"/>
                </a:cxn>
                <a:cxn ang="0">
                  <a:pos x="284" y="0"/>
                </a:cxn>
                <a:cxn ang="0">
                  <a:pos x="267" y="0"/>
                </a:cxn>
                <a:cxn ang="0">
                  <a:pos x="223" y="3"/>
                </a:cxn>
                <a:cxn ang="0">
                  <a:pos x="195" y="16"/>
                </a:cxn>
                <a:cxn ang="0">
                  <a:pos x="184" y="26"/>
                </a:cxn>
                <a:cxn ang="0">
                  <a:pos x="167" y="42"/>
                </a:cxn>
                <a:cxn ang="0">
                  <a:pos x="145" y="57"/>
                </a:cxn>
                <a:cxn ang="0">
                  <a:pos x="123" y="78"/>
                </a:cxn>
                <a:cxn ang="0">
                  <a:pos x="89" y="96"/>
                </a:cxn>
                <a:cxn ang="0">
                  <a:pos x="56" y="116"/>
                </a:cxn>
                <a:cxn ang="0">
                  <a:pos x="28" y="137"/>
                </a:cxn>
                <a:cxn ang="0">
                  <a:pos x="11" y="150"/>
                </a:cxn>
                <a:cxn ang="0">
                  <a:pos x="0" y="163"/>
                </a:cxn>
                <a:cxn ang="0">
                  <a:pos x="0" y="176"/>
                </a:cxn>
                <a:cxn ang="0">
                  <a:pos x="17" y="189"/>
                </a:cxn>
                <a:cxn ang="0">
                  <a:pos x="33" y="207"/>
                </a:cxn>
                <a:cxn ang="0">
                  <a:pos x="50" y="230"/>
                </a:cxn>
                <a:cxn ang="0">
                  <a:pos x="72" y="251"/>
                </a:cxn>
                <a:cxn ang="0">
                  <a:pos x="100" y="274"/>
                </a:cxn>
                <a:cxn ang="0">
                  <a:pos x="128" y="287"/>
                </a:cxn>
                <a:cxn ang="0">
                  <a:pos x="156" y="300"/>
                </a:cxn>
                <a:cxn ang="0">
                  <a:pos x="184" y="307"/>
                </a:cxn>
                <a:cxn ang="0">
                  <a:pos x="206" y="238"/>
                </a:cxn>
                <a:cxn ang="0">
                  <a:pos x="173" y="227"/>
                </a:cxn>
                <a:cxn ang="0">
                  <a:pos x="128" y="207"/>
                </a:cxn>
                <a:cxn ang="0">
                  <a:pos x="117" y="189"/>
                </a:cxn>
                <a:cxn ang="0">
                  <a:pos x="128" y="186"/>
                </a:cxn>
                <a:cxn ang="0">
                  <a:pos x="161" y="186"/>
                </a:cxn>
                <a:cxn ang="0">
                  <a:pos x="184" y="189"/>
                </a:cxn>
                <a:cxn ang="0">
                  <a:pos x="189" y="176"/>
                </a:cxn>
                <a:cxn ang="0">
                  <a:pos x="200" y="153"/>
                </a:cxn>
                <a:cxn ang="0">
                  <a:pos x="178" y="135"/>
                </a:cxn>
                <a:cxn ang="0">
                  <a:pos x="167" y="129"/>
                </a:cxn>
                <a:cxn ang="0">
                  <a:pos x="173" y="122"/>
                </a:cxn>
                <a:cxn ang="0">
                  <a:pos x="189" y="106"/>
                </a:cxn>
                <a:cxn ang="0">
                  <a:pos x="206" y="88"/>
                </a:cxn>
                <a:cxn ang="0">
                  <a:pos x="234" y="75"/>
                </a:cxn>
                <a:cxn ang="0">
                  <a:pos x="256" y="62"/>
                </a:cxn>
                <a:cxn ang="0">
                  <a:pos x="278" y="57"/>
                </a:cxn>
                <a:cxn ang="0">
                  <a:pos x="301" y="57"/>
                </a:cxn>
                <a:cxn ang="0">
                  <a:pos x="356" y="65"/>
                </a:cxn>
              </a:cxnLst>
              <a:rect l="0" t="0" r="r" b="b"/>
              <a:pathLst>
                <a:path w="367" h="310">
                  <a:moveTo>
                    <a:pt x="356" y="65"/>
                  </a:moveTo>
                  <a:lnTo>
                    <a:pt x="362" y="60"/>
                  </a:lnTo>
                  <a:lnTo>
                    <a:pt x="367" y="52"/>
                  </a:lnTo>
                  <a:lnTo>
                    <a:pt x="367" y="39"/>
                  </a:lnTo>
                  <a:lnTo>
                    <a:pt x="362" y="29"/>
                  </a:lnTo>
                  <a:lnTo>
                    <a:pt x="351" y="21"/>
                  </a:lnTo>
                  <a:lnTo>
                    <a:pt x="340" y="16"/>
                  </a:lnTo>
                  <a:lnTo>
                    <a:pt x="329" y="11"/>
                  </a:lnTo>
                  <a:lnTo>
                    <a:pt x="312" y="8"/>
                  </a:lnTo>
                  <a:lnTo>
                    <a:pt x="284" y="0"/>
                  </a:lnTo>
                  <a:lnTo>
                    <a:pt x="278" y="0"/>
                  </a:lnTo>
                  <a:lnTo>
                    <a:pt x="267" y="0"/>
                  </a:lnTo>
                  <a:lnTo>
                    <a:pt x="245" y="0"/>
                  </a:lnTo>
                  <a:lnTo>
                    <a:pt x="223" y="3"/>
                  </a:lnTo>
                  <a:lnTo>
                    <a:pt x="206" y="11"/>
                  </a:lnTo>
                  <a:lnTo>
                    <a:pt x="195" y="16"/>
                  </a:lnTo>
                  <a:lnTo>
                    <a:pt x="189" y="21"/>
                  </a:lnTo>
                  <a:lnTo>
                    <a:pt x="184" y="26"/>
                  </a:lnTo>
                  <a:lnTo>
                    <a:pt x="178" y="34"/>
                  </a:lnTo>
                  <a:lnTo>
                    <a:pt x="167" y="42"/>
                  </a:lnTo>
                  <a:lnTo>
                    <a:pt x="156" y="49"/>
                  </a:lnTo>
                  <a:lnTo>
                    <a:pt x="145" y="57"/>
                  </a:lnTo>
                  <a:lnTo>
                    <a:pt x="134" y="67"/>
                  </a:lnTo>
                  <a:lnTo>
                    <a:pt x="123" y="78"/>
                  </a:lnTo>
                  <a:lnTo>
                    <a:pt x="106" y="88"/>
                  </a:lnTo>
                  <a:lnTo>
                    <a:pt x="89" y="96"/>
                  </a:lnTo>
                  <a:lnTo>
                    <a:pt x="72" y="109"/>
                  </a:lnTo>
                  <a:lnTo>
                    <a:pt x="56" y="116"/>
                  </a:lnTo>
                  <a:lnTo>
                    <a:pt x="39" y="127"/>
                  </a:lnTo>
                  <a:lnTo>
                    <a:pt x="28" y="137"/>
                  </a:lnTo>
                  <a:lnTo>
                    <a:pt x="17" y="145"/>
                  </a:lnTo>
                  <a:lnTo>
                    <a:pt x="11" y="150"/>
                  </a:lnTo>
                  <a:lnTo>
                    <a:pt x="0" y="158"/>
                  </a:lnTo>
                  <a:lnTo>
                    <a:pt x="0" y="163"/>
                  </a:lnTo>
                  <a:lnTo>
                    <a:pt x="0" y="171"/>
                  </a:lnTo>
                  <a:lnTo>
                    <a:pt x="0" y="176"/>
                  </a:lnTo>
                  <a:lnTo>
                    <a:pt x="11" y="184"/>
                  </a:lnTo>
                  <a:lnTo>
                    <a:pt x="17" y="189"/>
                  </a:lnTo>
                  <a:lnTo>
                    <a:pt x="28" y="199"/>
                  </a:lnTo>
                  <a:lnTo>
                    <a:pt x="33" y="207"/>
                  </a:lnTo>
                  <a:lnTo>
                    <a:pt x="39" y="220"/>
                  </a:lnTo>
                  <a:lnTo>
                    <a:pt x="50" y="230"/>
                  </a:lnTo>
                  <a:lnTo>
                    <a:pt x="61" y="243"/>
                  </a:lnTo>
                  <a:lnTo>
                    <a:pt x="72" y="251"/>
                  </a:lnTo>
                  <a:lnTo>
                    <a:pt x="89" y="264"/>
                  </a:lnTo>
                  <a:lnTo>
                    <a:pt x="100" y="274"/>
                  </a:lnTo>
                  <a:lnTo>
                    <a:pt x="117" y="282"/>
                  </a:lnTo>
                  <a:lnTo>
                    <a:pt x="128" y="287"/>
                  </a:lnTo>
                  <a:lnTo>
                    <a:pt x="145" y="295"/>
                  </a:lnTo>
                  <a:lnTo>
                    <a:pt x="156" y="300"/>
                  </a:lnTo>
                  <a:lnTo>
                    <a:pt x="167" y="305"/>
                  </a:lnTo>
                  <a:lnTo>
                    <a:pt x="184" y="307"/>
                  </a:lnTo>
                  <a:lnTo>
                    <a:pt x="195" y="310"/>
                  </a:lnTo>
                  <a:lnTo>
                    <a:pt x="206" y="238"/>
                  </a:lnTo>
                  <a:lnTo>
                    <a:pt x="195" y="235"/>
                  </a:lnTo>
                  <a:lnTo>
                    <a:pt x="173" y="227"/>
                  </a:lnTo>
                  <a:lnTo>
                    <a:pt x="150" y="217"/>
                  </a:lnTo>
                  <a:lnTo>
                    <a:pt x="128" y="207"/>
                  </a:lnTo>
                  <a:lnTo>
                    <a:pt x="117" y="196"/>
                  </a:lnTo>
                  <a:lnTo>
                    <a:pt x="117" y="189"/>
                  </a:lnTo>
                  <a:lnTo>
                    <a:pt x="117" y="186"/>
                  </a:lnTo>
                  <a:lnTo>
                    <a:pt x="128" y="186"/>
                  </a:lnTo>
                  <a:lnTo>
                    <a:pt x="145" y="184"/>
                  </a:lnTo>
                  <a:lnTo>
                    <a:pt x="161" y="186"/>
                  </a:lnTo>
                  <a:lnTo>
                    <a:pt x="178" y="186"/>
                  </a:lnTo>
                  <a:lnTo>
                    <a:pt x="184" y="189"/>
                  </a:lnTo>
                  <a:lnTo>
                    <a:pt x="184" y="184"/>
                  </a:lnTo>
                  <a:lnTo>
                    <a:pt x="189" y="176"/>
                  </a:lnTo>
                  <a:lnTo>
                    <a:pt x="195" y="163"/>
                  </a:lnTo>
                  <a:lnTo>
                    <a:pt x="200" y="153"/>
                  </a:lnTo>
                  <a:lnTo>
                    <a:pt x="189" y="142"/>
                  </a:lnTo>
                  <a:lnTo>
                    <a:pt x="178" y="135"/>
                  </a:lnTo>
                  <a:lnTo>
                    <a:pt x="173" y="129"/>
                  </a:lnTo>
                  <a:lnTo>
                    <a:pt x="167" y="129"/>
                  </a:lnTo>
                  <a:lnTo>
                    <a:pt x="167" y="127"/>
                  </a:lnTo>
                  <a:lnTo>
                    <a:pt x="173" y="122"/>
                  </a:lnTo>
                  <a:lnTo>
                    <a:pt x="178" y="114"/>
                  </a:lnTo>
                  <a:lnTo>
                    <a:pt x="189" y="106"/>
                  </a:lnTo>
                  <a:lnTo>
                    <a:pt x="195" y="96"/>
                  </a:lnTo>
                  <a:lnTo>
                    <a:pt x="206" y="88"/>
                  </a:lnTo>
                  <a:lnTo>
                    <a:pt x="217" y="80"/>
                  </a:lnTo>
                  <a:lnTo>
                    <a:pt x="234" y="75"/>
                  </a:lnTo>
                  <a:lnTo>
                    <a:pt x="245" y="67"/>
                  </a:lnTo>
                  <a:lnTo>
                    <a:pt x="256" y="62"/>
                  </a:lnTo>
                  <a:lnTo>
                    <a:pt x="267" y="57"/>
                  </a:lnTo>
                  <a:lnTo>
                    <a:pt x="278" y="57"/>
                  </a:lnTo>
                  <a:lnTo>
                    <a:pt x="295" y="54"/>
                  </a:lnTo>
                  <a:lnTo>
                    <a:pt x="301" y="57"/>
                  </a:lnTo>
                  <a:lnTo>
                    <a:pt x="356" y="65"/>
                  </a:lnTo>
                  <a:lnTo>
                    <a:pt x="356" y="65"/>
                  </a:lnTo>
                  <a:close/>
                </a:path>
              </a:pathLst>
            </a:custGeom>
            <a:solidFill>
              <a:srgbClr val="CC855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30"/>
            <p:cNvSpPr>
              <a:spLocks/>
            </p:cNvSpPr>
            <p:nvPr/>
          </p:nvSpPr>
          <p:spPr bwMode="auto">
            <a:xfrm>
              <a:off x="4052887" y="2678112"/>
              <a:ext cx="1077913" cy="712788"/>
            </a:xfrm>
            <a:custGeom>
              <a:avLst/>
              <a:gdLst/>
              <a:ahLst/>
              <a:cxnLst>
                <a:cxn ang="0">
                  <a:pos x="55" y="444"/>
                </a:cxn>
                <a:cxn ang="0">
                  <a:pos x="106" y="436"/>
                </a:cxn>
                <a:cxn ang="0">
                  <a:pos x="178" y="431"/>
                </a:cxn>
                <a:cxn ang="0">
                  <a:pos x="228" y="428"/>
                </a:cxn>
                <a:cxn ang="0">
                  <a:pos x="161" y="418"/>
                </a:cxn>
                <a:cxn ang="0">
                  <a:pos x="122" y="405"/>
                </a:cxn>
                <a:cxn ang="0">
                  <a:pos x="161" y="397"/>
                </a:cxn>
                <a:cxn ang="0">
                  <a:pos x="206" y="392"/>
                </a:cxn>
                <a:cxn ang="0">
                  <a:pos x="250" y="389"/>
                </a:cxn>
                <a:cxn ang="0">
                  <a:pos x="306" y="384"/>
                </a:cxn>
                <a:cxn ang="0">
                  <a:pos x="317" y="377"/>
                </a:cxn>
                <a:cxn ang="0">
                  <a:pos x="273" y="361"/>
                </a:cxn>
                <a:cxn ang="0">
                  <a:pos x="234" y="346"/>
                </a:cxn>
                <a:cxn ang="0">
                  <a:pos x="261" y="320"/>
                </a:cxn>
                <a:cxn ang="0">
                  <a:pos x="295" y="294"/>
                </a:cxn>
                <a:cxn ang="0">
                  <a:pos x="295" y="273"/>
                </a:cxn>
                <a:cxn ang="0">
                  <a:pos x="295" y="253"/>
                </a:cxn>
                <a:cxn ang="0">
                  <a:pos x="295" y="232"/>
                </a:cxn>
                <a:cxn ang="0">
                  <a:pos x="300" y="209"/>
                </a:cxn>
                <a:cxn ang="0">
                  <a:pos x="328" y="173"/>
                </a:cxn>
                <a:cxn ang="0">
                  <a:pos x="395" y="149"/>
                </a:cxn>
                <a:cxn ang="0">
                  <a:pos x="445" y="131"/>
                </a:cxn>
                <a:cxn ang="0">
                  <a:pos x="440" y="108"/>
                </a:cxn>
                <a:cxn ang="0">
                  <a:pos x="390" y="82"/>
                </a:cxn>
                <a:cxn ang="0">
                  <a:pos x="351" y="59"/>
                </a:cxn>
                <a:cxn ang="0">
                  <a:pos x="373" y="36"/>
                </a:cxn>
                <a:cxn ang="0">
                  <a:pos x="429" y="33"/>
                </a:cxn>
                <a:cxn ang="0">
                  <a:pos x="501" y="36"/>
                </a:cxn>
                <a:cxn ang="0">
                  <a:pos x="573" y="51"/>
                </a:cxn>
                <a:cxn ang="0">
                  <a:pos x="629" y="77"/>
                </a:cxn>
                <a:cxn ang="0">
                  <a:pos x="662" y="111"/>
                </a:cxn>
                <a:cxn ang="0">
                  <a:pos x="679" y="134"/>
                </a:cxn>
                <a:cxn ang="0">
                  <a:pos x="545" y="5"/>
                </a:cxn>
                <a:cxn ang="0">
                  <a:pos x="479" y="0"/>
                </a:cxn>
                <a:cxn ang="0">
                  <a:pos x="412" y="5"/>
                </a:cxn>
                <a:cxn ang="0">
                  <a:pos x="339" y="25"/>
                </a:cxn>
                <a:cxn ang="0">
                  <a:pos x="284" y="51"/>
                </a:cxn>
                <a:cxn ang="0">
                  <a:pos x="261" y="75"/>
                </a:cxn>
                <a:cxn ang="0">
                  <a:pos x="234" y="98"/>
                </a:cxn>
                <a:cxn ang="0">
                  <a:pos x="211" y="126"/>
                </a:cxn>
                <a:cxn ang="0">
                  <a:pos x="195" y="157"/>
                </a:cxn>
                <a:cxn ang="0">
                  <a:pos x="184" y="188"/>
                </a:cxn>
                <a:cxn ang="0">
                  <a:pos x="167" y="222"/>
                </a:cxn>
                <a:cxn ang="0">
                  <a:pos x="150" y="253"/>
                </a:cxn>
                <a:cxn ang="0">
                  <a:pos x="133" y="284"/>
                </a:cxn>
                <a:cxn ang="0">
                  <a:pos x="117" y="309"/>
                </a:cxn>
                <a:cxn ang="0">
                  <a:pos x="94" y="330"/>
                </a:cxn>
                <a:cxn ang="0">
                  <a:pos x="61" y="356"/>
                </a:cxn>
                <a:cxn ang="0">
                  <a:pos x="22" y="374"/>
                </a:cxn>
                <a:cxn ang="0">
                  <a:pos x="0" y="397"/>
                </a:cxn>
                <a:cxn ang="0">
                  <a:pos x="22" y="428"/>
                </a:cxn>
                <a:cxn ang="0">
                  <a:pos x="44" y="449"/>
                </a:cxn>
              </a:cxnLst>
              <a:rect l="0" t="0" r="r" b="b"/>
              <a:pathLst>
                <a:path w="679" h="449">
                  <a:moveTo>
                    <a:pt x="44" y="449"/>
                  </a:moveTo>
                  <a:lnTo>
                    <a:pt x="44" y="446"/>
                  </a:lnTo>
                  <a:lnTo>
                    <a:pt x="55" y="444"/>
                  </a:lnTo>
                  <a:lnTo>
                    <a:pt x="67" y="441"/>
                  </a:lnTo>
                  <a:lnTo>
                    <a:pt x="89" y="439"/>
                  </a:lnTo>
                  <a:lnTo>
                    <a:pt x="106" y="436"/>
                  </a:lnTo>
                  <a:lnTo>
                    <a:pt x="128" y="433"/>
                  </a:lnTo>
                  <a:lnTo>
                    <a:pt x="156" y="431"/>
                  </a:lnTo>
                  <a:lnTo>
                    <a:pt x="178" y="431"/>
                  </a:lnTo>
                  <a:lnTo>
                    <a:pt x="195" y="428"/>
                  </a:lnTo>
                  <a:lnTo>
                    <a:pt x="217" y="428"/>
                  </a:lnTo>
                  <a:lnTo>
                    <a:pt x="228" y="428"/>
                  </a:lnTo>
                  <a:lnTo>
                    <a:pt x="211" y="426"/>
                  </a:lnTo>
                  <a:lnTo>
                    <a:pt x="184" y="420"/>
                  </a:lnTo>
                  <a:lnTo>
                    <a:pt x="161" y="418"/>
                  </a:lnTo>
                  <a:lnTo>
                    <a:pt x="139" y="413"/>
                  </a:lnTo>
                  <a:lnTo>
                    <a:pt x="128" y="410"/>
                  </a:lnTo>
                  <a:lnTo>
                    <a:pt x="122" y="405"/>
                  </a:lnTo>
                  <a:lnTo>
                    <a:pt x="128" y="402"/>
                  </a:lnTo>
                  <a:lnTo>
                    <a:pt x="139" y="400"/>
                  </a:lnTo>
                  <a:lnTo>
                    <a:pt x="161" y="397"/>
                  </a:lnTo>
                  <a:lnTo>
                    <a:pt x="172" y="395"/>
                  </a:lnTo>
                  <a:lnTo>
                    <a:pt x="189" y="395"/>
                  </a:lnTo>
                  <a:lnTo>
                    <a:pt x="206" y="392"/>
                  </a:lnTo>
                  <a:lnTo>
                    <a:pt x="222" y="392"/>
                  </a:lnTo>
                  <a:lnTo>
                    <a:pt x="234" y="389"/>
                  </a:lnTo>
                  <a:lnTo>
                    <a:pt x="250" y="389"/>
                  </a:lnTo>
                  <a:lnTo>
                    <a:pt x="261" y="389"/>
                  </a:lnTo>
                  <a:lnTo>
                    <a:pt x="278" y="389"/>
                  </a:lnTo>
                  <a:lnTo>
                    <a:pt x="306" y="384"/>
                  </a:lnTo>
                  <a:lnTo>
                    <a:pt x="323" y="384"/>
                  </a:lnTo>
                  <a:lnTo>
                    <a:pt x="323" y="379"/>
                  </a:lnTo>
                  <a:lnTo>
                    <a:pt x="317" y="377"/>
                  </a:lnTo>
                  <a:lnTo>
                    <a:pt x="306" y="371"/>
                  </a:lnTo>
                  <a:lnTo>
                    <a:pt x="295" y="366"/>
                  </a:lnTo>
                  <a:lnTo>
                    <a:pt x="273" y="361"/>
                  </a:lnTo>
                  <a:lnTo>
                    <a:pt x="256" y="356"/>
                  </a:lnTo>
                  <a:lnTo>
                    <a:pt x="239" y="351"/>
                  </a:lnTo>
                  <a:lnTo>
                    <a:pt x="234" y="346"/>
                  </a:lnTo>
                  <a:lnTo>
                    <a:pt x="234" y="338"/>
                  </a:lnTo>
                  <a:lnTo>
                    <a:pt x="250" y="328"/>
                  </a:lnTo>
                  <a:lnTo>
                    <a:pt x="261" y="320"/>
                  </a:lnTo>
                  <a:lnTo>
                    <a:pt x="273" y="312"/>
                  </a:lnTo>
                  <a:lnTo>
                    <a:pt x="284" y="304"/>
                  </a:lnTo>
                  <a:lnTo>
                    <a:pt x="295" y="294"/>
                  </a:lnTo>
                  <a:lnTo>
                    <a:pt x="295" y="286"/>
                  </a:lnTo>
                  <a:lnTo>
                    <a:pt x="295" y="281"/>
                  </a:lnTo>
                  <a:lnTo>
                    <a:pt x="295" y="273"/>
                  </a:lnTo>
                  <a:lnTo>
                    <a:pt x="295" y="268"/>
                  </a:lnTo>
                  <a:lnTo>
                    <a:pt x="295" y="260"/>
                  </a:lnTo>
                  <a:lnTo>
                    <a:pt x="295" y="253"/>
                  </a:lnTo>
                  <a:lnTo>
                    <a:pt x="295" y="245"/>
                  </a:lnTo>
                  <a:lnTo>
                    <a:pt x="295" y="240"/>
                  </a:lnTo>
                  <a:lnTo>
                    <a:pt x="295" y="232"/>
                  </a:lnTo>
                  <a:lnTo>
                    <a:pt x="295" y="224"/>
                  </a:lnTo>
                  <a:lnTo>
                    <a:pt x="295" y="217"/>
                  </a:lnTo>
                  <a:lnTo>
                    <a:pt x="300" y="209"/>
                  </a:lnTo>
                  <a:lnTo>
                    <a:pt x="306" y="196"/>
                  </a:lnTo>
                  <a:lnTo>
                    <a:pt x="317" y="186"/>
                  </a:lnTo>
                  <a:lnTo>
                    <a:pt x="328" y="173"/>
                  </a:lnTo>
                  <a:lnTo>
                    <a:pt x="351" y="165"/>
                  </a:lnTo>
                  <a:lnTo>
                    <a:pt x="373" y="157"/>
                  </a:lnTo>
                  <a:lnTo>
                    <a:pt x="395" y="149"/>
                  </a:lnTo>
                  <a:lnTo>
                    <a:pt x="417" y="142"/>
                  </a:lnTo>
                  <a:lnTo>
                    <a:pt x="434" y="139"/>
                  </a:lnTo>
                  <a:lnTo>
                    <a:pt x="445" y="131"/>
                  </a:lnTo>
                  <a:lnTo>
                    <a:pt x="456" y="126"/>
                  </a:lnTo>
                  <a:lnTo>
                    <a:pt x="451" y="116"/>
                  </a:lnTo>
                  <a:lnTo>
                    <a:pt x="440" y="108"/>
                  </a:lnTo>
                  <a:lnTo>
                    <a:pt x="429" y="100"/>
                  </a:lnTo>
                  <a:lnTo>
                    <a:pt x="412" y="93"/>
                  </a:lnTo>
                  <a:lnTo>
                    <a:pt x="390" y="82"/>
                  </a:lnTo>
                  <a:lnTo>
                    <a:pt x="373" y="75"/>
                  </a:lnTo>
                  <a:lnTo>
                    <a:pt x="356" y="67"/>
                  </a:lnTo>
                  <a:lnTo>
                    <a:pt x="351" y="59"/>
                  </a:lnTo>
                  <a:lnTo>
                    <a:pt x="345" y="46"/>
                  </a:lnTo>
                  <a:lnTo>
                    <a:pt x="362" y="41"/>
                  </a:lnTo>
                  <a:lnTo>
                    <a:pt x="373" y="36"/>
                  </a:lnTo>
                  <a:lnTo>
                    <a:pt x="390" y="36"/>
                  </a:lnTo>
                  <a:lnTo>
                    <a:pt x="406" y="33"/>
                  </a:lnTo>
                  <a:lnTo>
                    <a:pt x="429" y="33"/>
                  </a:lnTo>
                  <a:lnTo>
                    <a:pt x="451" y="33"/>
                  </a:lnTo>
                  <a:lnTo>
                    <a:pt x="479" y="36"/>
                  </a:lnTo>
                  <a:lnTo>
                    <a:pt x="501" y="36"/>
                  </a:lnTo>
                  <a:lnTo>
                    <a:pt x="529" y="41"/>
                  </a:lnTo>
                  <a:lnTo>
                    <a:pt x="545" y="44"/>
                  </a:lnTo>
                  <a:lnTo>
                    <a:pt x="573" y="51"/>
                  </a:lnTo>
                  <a:lnTo>
                    <a:pt x="596" y="56"/>
                  </a:lnTo>
                  <a:lnTo>
                    <a:pt x="618" y="67"/>
                  </a:lnTo>
                  <a:lnTo>
                    <a:pt x="629" y="77"/>
                  </a:lnTo>
                  <a:lnTo>
                    <a:pt x="640" y="90"/>
                  </a:lnTo>
                  <a:lnTo>
                    <a:pt x="651" y="100"/>
                  </a:lnTo>
                  <a:lnTo>
                    <a:pt x="662" y="111"/>
                  </a:lnTo>
                  <a:lnTo>
                    <a:pt x="668" y="121"/>
                  </a:lnTo>
                  <a:lnTo>
                    <a:pt x="673" y="129"/>
                  </a:lnTo>
                  <a:lnTo>
                    <a:pt x="679" y="134"/>
                  </a:lnTo>
                  <a:lnTo>
                    <a:pt x="679" y="136"/>
                  </a:lnTo>
                  <a:lnTo>
                    <a:pt x="679" y="44"/>
                  </a:lnTo>
                  <a:lnTo>
                    <a:pt x="545" y="5"/>
                  </a:lnTo>
                  <a:lnTo>
                    <a:pt x="501" y="0"/>
                  </a:lnTo>
                  <a:lnTo>
                    <a:pt x="495" y="0"/>
                  </a:lnTo>
                  <a:lnTo>
                    <a:pt x="479" y="0"/>
                  </a:lnTo>
                  <a:lnTo>
                    <a:pt x="462" y="0"/>
                  </a:lnTo>
                  <a:lnTo>
                    <a:pt x="440" y="2"/>
                  </a:lnTo>
                  <a:lnTo>
                    <a:pt x="412" y="5"/>
                  </a:lnTo>
                  <a:lnTo>
                    <a:pt x="390" y="10"/>
                  </a:lnTo>
                  <a:lnTo>
                    <a:pt x="362" y="15"/>
                  </a:lnTo>
                  <a:lnTo>
                    <a:pt x="339" y="25"/>
                  </a:lnTo>
                  <a:lnTo>
                    <a:pt x="317" y="33"/>
                  </a:lnTo>
                  <a:lnTo>
                    <a:pt x="295" y="46"/>
                  </a:lnTo>
                  <a:lnTo>
                    <a:pt x="284" y="51"/>
                  </a:lnTo>
                  <a:lnTo>
                    <a:pt x="278" y="59"/>
                  </a:lnTo>
                  <a:lnTo>
                    <a:pt x="267" y="67"/>
                  </a:lnTo>
                  <a:lnTo>
                    <a:pt x="261" y="75"/>
                  </a:lnTo>
                  <a:lnTo>
                    <a:pt x="250" y="82"/>
                  </a:lnTo>
                  <a:lnTo>
                    <a:pt x="239" y="90"/>
                  </a:lnTo>
                  <a:lnTo>
                    <a:pt x="234" y="98"/>
                  </a:lnTo>
                  <a:lnTo>
                    <a:pt x="228" y="108"/>
                  </a:lnTo>
                  <a:lnTo>
                    <a:pt x="217" y="116"/>
                  </a:lnTo>
                  <a:lnTo>
                    <a:pt x="211" y="126"/>
                  </a:lnTo>
                  <a:lnTo>
                    <a:pt x="206" y="136"/>
                  </a:lnTo>
                  <a:lnTo>
                    <a:pt x="206" y="147"/>
                  </a:lnTo>
                  <a:lnTo>
                    <a:pt x="195" y="157"/>
                  </a:lnTo>
                  <a:lnTo>
                    <a:pt x="189" y="167"/>
                  </a:lnTo>
                  <a:lnTo>
                    <a:pt x="184" y="178"/>
                  </a:lnTo>
                  <a:lnTo>
                    <a:pt x="184" y="188"/>
                  </a:lnTo>
                  <a:lnTo>
                    <a:pt x="172" y="198"/>
                  </a:lnTo>
                  <a:lnTo>
                    <a:pt x="172" y="211"/>
                  </a:lnTo>
                  <a:lnTo>
                    <a:pt x="167" y="222"/>
                  </a:lnTo>
                  <a:lnTo>
                    <a:pt x="161" y="232"/>
                  </a:lnTo>
                  <a:lnTo>
                    <a:pt x="156" y="242"/>
                  </a:lnTo>
                  <a:lnTo>
                    <a:pt x="150" y="253"/>
                  </a:lnTo>
                  <a:lnTo>
                    <a:pt x="145" y="263"/>
                  </a:lnTo>
                  <a:lnTo>
                    <a:pt x="139" y="273"/>
                  </a:lnTo>
                  <a:lnTo>
                    <a:pt x="133" y="284"/>
                  </a:lnTo>
                  <a:lnTo>
                    <a:pt x="128" y="291"/>
                  </a:lnTo>
                  <a:lnTo>
                    <a:pt x="122" y="299"/>
                  </a:lnTo>
                  <a:lnTo>
                    <a:pt x="117" y="309"/>
                  </a:lnTo>
                  <a:lnTo>
                    <a:pt x="111" y="317"/>
                  </a:lnTo>
                  <a:lnTo>
                    <a:pt x="100" y="325"/>
                  </a:lnTo>
                  <a:lnTo>
                    <a:pt x="94" y="330"/>
                  </a:lnTo>
                  <a:lnTo>
                    <a:pt x="89" y="338"/>
                  </a:lnTo>
                  <a:lnTo>
                    <a:pt x="72" y="346"/>
                  </a:lnTo>
                  <a:lnTo>
                    <a:pt x="61" y="356"/>
                  </a:lnTo>
                  <a:lnTo>
                    <a:pt x="44" y="361"/>
                  </a:lnTo>
                  <a:lnTo>
                    <a:pt x="33" y="369"/>
                  </a:lnTo>
                  <a:lnTo>
                    <a:pt x="22" y="374"/>
                  </a:lnTo>
                  <a:lnTo>
                    <a:pt x="16" y="382"/>
                  </a:lnTo>
                  <a:lnTo>
                    <a:pt x="0" y="389"/>
                  </a:lnTo>
                  <a:lnTo>
                    <a:pt x="0" y="397"/>
                  </a:lnTo>
                  <a:lnTo>
                    <a:pt x="5" y="408"/>
                  </a:lnTo>
                  <a:lnTo>
                    <a:pt x="16" y="418"/>
                  </a:lnTo>
                  <a:lnTo>
                    <a:pt x="22" y="428"/>
                  </a:lnTo>
                  <a:lnTo>
                    <a:pt x="33" y="436"/>
                  </a:lnTo>
                  <a:lnTo>
                    <a:pt x="39" y="444"/>
                  </a:lnTo>
                  <a:lnTo>
                    <a:pt x="44" y="449"/>
                  </a:lnTo>
                  <a:lnTo>
                    <a:pt x="44" y="449"/>
                  </a:lnTo>
                  <a:close/>
                </a:path>
              </a:pathLst>
            </a:custGeom>
            <a:solidFill>
              <a:srgbClr val="B0C2B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1"/>
            <p:cNvSpPr>
              <a:spLocks/>
            </p:cNvSpPr>
            <p:nvPr/>
          </p:nvSpPr>
          <p:spPr bwMode="auto">
            <a:xfrm>
              <a:off x="5272088" y="5656263"/>
              <a:ext cx="423863" cy="361950"/>
            </a:xfrm>
            <a:custGeom>
              <a:avLst/>
              <a:gdLst/>
              <a:ahLst/>
              <a:cxnLst>
                <a:cxn ang="0">
                  <a:pos x="267" y="11"/>
                </a:cxn>
                <a:cxn ang="0">
                  <a:pos x="267" y="8"/>
                </a:cxn>
                <a:cxn ang="0">
                  <a:pos x="256" y="8"/>
                </a:cxn>
                <a:cxn ang="0">
                  <a:pos x="240" y="6"/>
                </a:cxn>
                <a:cxn ang="0">
                  <a:pos x="223" y="3"/>
                </a:cxn>
                <a:cxn ang="0">
                  <a:pos x="201" y="0"/>
                </a:cxn>
                <a:cxn ang="0">
                  <a:pos x="178" y="0"/>
                </a:cxn>
                <a:cxn ang="0">
                  <a:pos x="162" y="0"/>
                </a:cxn>
                <a:cxn ang="0">
                  <a:pos x="139" y="6"/>
                </a:cxn>
                <a:cxn ang="0">
                  <a:pos x="123" y="11"/>
                </a:cxn>
                <a:cxn ang="0">
                  <a:pos x="106" y="19"/>
                </a:cxn>
                <a:cxn ang="0">
                  <a:pos x="89" y="26"/>
                </a:cxn>
                <a:cxn ang="0">
                  <a:pos x="78" y="34"/>
                </a:cxn>
                <a:cxn ang="0">
                  <a:pos x="67" y="39"/>
                </a:cxn>
                <a:cxn ang="0">
                  <a:pos x="61" y="47"/>
                </a:cxn>
                <a:cxn ang="0">
                  <a:pos x="56" y="52"/>
                </a:cxn>
                <a:cxn ang="0">
                  <a:pos x="56" y="55"/>
                </a:cxn>
                <a:cxn ang="0">
                  <a:pos x="73" y="75"/>
                </a:cxn>
                <a:cxn ang="0">
                  <a:pos x="67" y="75"/>
                </a:cxn>
                <a:cxn ang="0">
                  <a:pos x="67" y="81"/>
                </a:cxn>
                <a:cxn ang="0">
                  <a:pos x="61" y="86"/>
                </a:cxn>
                <a:cxn ang="0">
                  <a:pos x="56" y="96"/>
                </a:cxn>
                <a:cxn ang="0">
                  <a:pos x="45" y="104"/>
                </a:cxn>
                <a:cxn ang="0">
                  <a:pos x="34" y="117"/>
                </a:cxn>
                <a:cxn ang="0">
                  <a:pos x="28" y="122"/>
                </a:cxn>
                <a:cxn ang="0">
                  <a:pos x="22" y="130"/>
                </a:cxn>
                <a:cxn ang="0">
                  <a:pos x="17" y="135"/>
                </a:cxn>
                <a:cxn ang="0">
                  <a:pos x="11" y="142"/>
                </a:cxn>
                <a:cxn ang="0">
                  <a:pos x="6" y="150"/>
                </a:cxn>
                <a:cxn ang="0">
                  <a:pos x="0" y="155"/>
                </a:cxn>
                <a:cxn ang="0">
                  <a:pos x="0" y="163"/>
                </a:cxn>
                <a:cxn ang="0">
                  <a:pos x="0" y="171"/>
                </a:cxn>
                <a:cxn ang="0">
                  <a:pos x="0" y="179"/>
                </a:cxn>
                <a:cxn ang="0">
                  <a:pos x="0" y="184"/>
                </a:cxn>
                <a:cxn ang="0">
                  <a:pos x="0" y="189"/>
                </a:cxn>
                <a:cxn ang="0">
                  <a:pos x="6" y="197"/>
                </a:cxn>
                <a:cxn ang="0">
                  <a:pos x="11" y="207"/>
                </a:cxn>
                <a:cxn ang="0">
                  <a:pos x="22" y="217"/>
                </a:cxn>
                <a:cxn ang="0">
                  <a:pos x="22" y="225"/>
                </a:cxn>
                <a:cxn ang="0">
                  <a:pos x="28" y="228"/>
                </a:cxn>
                <a:cxn ang="0">
                  <a:pos x="162" y="189"/>
                </a:cxn>
                <a:cxn ang="0">
                  <a:pos x="162" y="186"/>
                </a:cxn>
                <a:cxn ang="0">
                  <a:pos x="167" y="181"/>
                </a:cxn>
                <a:cxn ang="0">
                  <a:pos x="173" y="173"/>
                </a:cxn>
                <a:cxn ang="0">
                  <a:pos x="178" y="166"/>
                </a:cxn>
                <a:cxn ang="0">
                  <a:pos x="184" y="153"/>
                </a:cxn>
                <a:cxn ang="0">
                  <a:pos x="201" y="142"/>
                </a:cxn>
                <a:cxn ang="0">
                  <a:pos x="206" y="132"/>
                </a:cxn>
                <a:cxn ang="0">
                  <a:pos x="223" y="124"/>
                </a:cxn>
                <a:cxn ang="0">
                  <a:pos x="228" y="111"/>
                </a:cxn>
                <a:cxn ang="0">
                  <a:pos x="234" y="104"/>
                </a:cxn>
                <a:cxn ang="0">
                  <a:pos x="240" y="96"/>
                </a:cxn>
                <a:cxn ang="0">
                  <a:pos x="245" y="91"/>
                </a:cxn>
                <a:cxn ang="0">
                  <a:pos x="256" y="83"/>
                </a:cxn>
                <a:cxn ang="0">
                  <a:pos x="256" y="81"/>
                </a:cxn>
                <a:cxn ang="0">
                  <a:pos x="267" y="11"/>
                </a:cxn>
                <a:cxn ang="0">
                  <a:pos x="267" y="11"/>
                </a:cxn>
              </a:cxnLst>
              <a:rect l="0" t="0" r="r" b="b"/>
              <a:pathLst>
                <a:path w="267" h="228">
                  <a:moveTo>
                    <a:pt x="267" y="11"/>
                  </a:moveTo>
                  <a:lnTo>
                    <a:pt x="267" y="8"/>
                  </a:lnTo>
                  <a:lnTo>
                    <a:pt x="256" y="8"/>
                  </a:lnTo>
                  <a:lnTo>
                    <a:pt x="240" y="6"/>
                  </a:lnTo>
                  <a:lnTo>
                    <a:pt x="223" y="3"/>
                  </a:lnTo>
                  <a:lnTo>
                    <a:pt x="201" y="0"/>
                  </a:lnTo>
                  <a:lnTo>
                    <a:pt x="178" y="0"/>
                  </a:lnTo>
                  <a:lnTo>
                    <a:pt x="162" y="0"/>
                  </a:lnTo>
                  <a:lnTo>
                    <a:pt x="139" y="6"/>
                  </a:lnTo>
                  <a:lnTo>
                    <a:pt x="123" y="11"/>
                  </a:lnTo>
                  <a:lnTo>
                    <a:pt x="106" y="19"/>
                  </a:lnTo>
                  <a:lnTo>
                    <a:pt x="89" y="26"/>
                  </a:lnTo>
                  <a:lnTo>
                    <a:pt x="78" y="34"/>
                  </a:lnTo>
                  <a:lnTo>
                    <a:pt x="67" y="39"/>
                  </a:lnTo>
                  <a:lnTo>
                    <a:pt x="61" y="47"/>
                  </a:lnTo>
                  <a:lnTo>
                    <a:pt x="56" y="52"/>
                  </a:lnTo>
                  <a:lnTo>
                    <a:pt x="56" y="55"/>
                  </a:lnTo>
                  <a:lnTo>
                    <a:pt x="73" y="75"/>
                  </a:lnTo>
                  <a:lnTo>
                    <a:pt x="67" y="75"/>
                  </a:lnTo>
                  <a:lnTo>
                    <a:pt x="67" y="81"/>
                  </a:lnTo>
                  <a:lnTo>
                    <a:pt x="61" y="86"/>
                  </a:lnTo>
                  <a:lnTo>
                    <a:pt x="56" y="96"/>
                  </a:lnTo>
                  <a:lnTo>
                    <a:pt x="45" y="104"/>
                  </a:lnTo>
                  <a:lnTo>
                    <a:pt x="34" y="117"/>
                  </a:lnTo>
                  <a:lnTo>
                    <a:pt x="28" y="122"/>
                  </a:lnTo>
                  <a:lnTo>
                    <a:pt x="22" y="130"/>
                  </a:lnTo>
                  <a:lnTo>
                    <a:pt x="17" y="135"/>
                  </a:lnTo>
                  <a:lnTo>
                    <a:pt x="11" y="142"/>
                  </a:lnTo>
                  <a:lnTo>
                    <a:pt x="6" y="150"/>
                  </a:lnTo>
                  <a:lnTo>
                    <a:pt x="0" y="155"/>
                  </a:lnTo>
                  <a:lnTo>
                    <a:pt x="0" y="163"/>
                  </a:lnTo>
                  <a:lnTo>
                    <a:pt x="0" y="171"/>
                  </a:lnTo>
                  <a:lnTo>
                    <a:pt x="0" y="179"/>
                  </a:lnTo>
                  <a:lnTo>
                    <a:pt x="0" y="184"/>
                  </a:lnTo>
                  <a:lnTo>
                    <a:pt x="0" y="189"/>
                  </a:lnTo>
                  <a:lnTo>
                    <a:pt x="6" y="197"/>
                  </a:lnTo>
                  <a:lnTo>
                    <a:pt x="11" y="207"/>
                  </a:lnTo>
                  <a:lnTo>
                    <a:pt x="22" y="217"/>
                  </a:lnTo>
                  <a:lnTo>
                    <a:pt x="22" y="225"/>
                  </a:lnTo>
                  <a:lnTo>
                    <a:pt x="28" y="228"/>
                  </a:lnTo>
                  <a:lnTo>
                    <a:pt x="162" y="189"/>
                  </a:lnTo>
                  <a:lnTo>
                    <a:pt x="162" y="186"/>
                  </a:lnTo>
                  <a:lnTo>
                    <a:pt x="167" y="181"/>
                  </a:lnTo>
                  <a:lnTo>
                    <a:pt x="173" y="173"/>
                  </a:lnTo>
                  <a:lnTo>
                    <a:pt x="178" y="166"/>
                  </a:lnTo>
                  <a:lnTo>
                    <a:pt x="184" y="153"/>
                  </a:lnTo>
                  <a:lnTo>
                    <a:pt x="201" y="142"/>
                  </a:lnTo>
                  <a:lnTo>
                    <a:pt x="206" y="132"/>
                  </a:lnTo>
                  <a:lnTo>
                    <a:pt x="223" y="124"/>
                  </a:lnTo>
                  <a:lnTo>
                    <a:pt x="228" y="111"/>
                  </a:lnTo>
                  <a:lnTo>
                    <a:pt x="234" y="104"/>
                  </a:lnTo>
                  <a:lnTo>
                    <a:pt x="240" y="96"/>
                  </a:lnTo>
                  <a:lnTo>
                    <a:pt x="245" y="91"/>
                  </a:lnTo>
                  <a:lnTo>
                    <a:pt x="256" y="83"/>
                  </a:lnTo>
                  <a:lnTo>
                    <a:pt x="256" y="81"/>
                  </a:lnTo>
                  <a:lnTo>
                    <a:pt x="267" y="11"/>
                  </a:lnTo>
                  <a:lnTo>
                    <a:pt x="267" y="11"/>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32"/>
            <p:cNvSpPr>
              <a:spLocks/>
            </p:cNvSpPr>
            <p:nvPr/>
          </p:nvSpPr>
          <p:spPr bwMode="auto">
            <a:xfrm>
              <a:off x="3629025" y="4899025"/>
              <a:ext cx="3763963" cy="1135063"/>
            </a:xfrm>
            <a:custGeom>
              <a:avLst/>
              <a:gdLst/>
              <a:ahLst/>
              <a:cxnLst>
                <a:cxn ang="0">
                  <a:pos x="1430" y="5"/>
                </a:cxn>
                <a:cxn ang="0">
                  <a:pos x="1364" y="13"/>
                </a:cxn>
                <a:cxn ang="0">
                  <a:pos x="1269" y="31"/>
                </a:cxn>
                <a:cxn ang="0">
                  <a:pos x="1185" y="57"/>
                </a:cxn>
                <a:cxn ang="0">
                  <a:pos x="1124" y="90"/>
                </a:cxn>
                <a:cxn ang="0">
                  <a:pos x="1052" y="147"/>
                </a:cxn>
                <a:cxn ang="0">
                  <a:pos x="946" y="219"/>
                </a:cxn>
                <a:cxn ang="0">
                  <a:pos x="829" y="292"/>
                </a:cxn>
                <a:cxn ang="0">
                  <a:pos x="746" y="343"/>
                </a:cxn>
                <a:cxn ang="0">
                  <a:pos x="723" y="361"/>
                </a:cxn>
                <a:cxn ang="0">
                  <a:pos x="690" y="387"/>
                </a:cxn>
                <a:cxn ang="0">
                  <a:pos x="651" y="423"/>
                </a:cxn>
                <a:cxn ang="0">
                  <a:pos x="612" y="472"/>
                </a:cxn>
                <a:cxn ang="0">
                  <a:pos x="540" y="467"/>
                </a:cxn>
                <a:cxn ang="0">
                  <a:pos x="456" y="447"/>
                </a:cxn>
                <a:cxn ang="0">
                  <a:pos x="389" y="431"/>
                </a:cxn>
                <a:cxn ang="0">
                  <a:pos x="322" y="431"/>
                </a:cxn>
                <a:cxn ang="0">
                  <a:pos x="233" y="454"/>
                </a:cxn>
                <a:cxn ang="0">
                  <a:pos x="155" y="483"/>
                </a:cxn>
                <a:cxn ang="0">
                  <a:pos x="66" y="511"/>
                </a:cxn>
                <a:cxn ang="0">
                  <a:pos x="0" y="529"/>
                </a:cxn>
                <a:cxn ang="0">
                  <a:pos x="55" y="542"/>
                </a:cxn>
                <a:cxn ang="0">
                  <a:pos x="100" y="542"/>
                </a:cxn>
                <a:cxn ang="0">
                  <a:pos x="178" y="542"/>
                </a:cxn>
                <a:cxn ang="0">
                  <a:pos x="278" y="547"/>
                </a:cxn>
                <a:cxn ang="0">
                  <a:pos x="384" y="563"/>
                </a:cxn>
                <a:cxn ang="0">
                  <a:pos x="495" y="596"/>
                </a:cxn>
                <a:cxn ang="0">
                  <a:pos x="601" y="622"/>
                </a:cxn>
                <a:cxn ang="0">
                  <a:pos x="701" y="625"/>
                </a:cxn>
                <a:cxn ang="0">
                  <a:pos x="807" y="596"/>
                </a:cxn>
                <a:cxn ang="0">
                  <a:pos x="902" y="547"/>
                </a:cxn>
                <a:cxn ang="0">
                  <a:pos x="968" y="501"/>
                </a:cxn>
                <a:cxn ang="0">
                  <a:pos x="991" y="480"/>
                </a:cxn>
                <a:cxn ang="0">
                  <a:pos x="1603" y="454"/>
                </a:cxn>
                <a:cxn ang="0">
                  <a:pos x="1520" y="444"/>
                </a:cxn>
                <a:cxn ang="0">
                  <a:pos x="1464" y="441"/>
                </a:cxn>
                <a:cxn ang="0">
                  <a:pos x="1397" y="439"/>
                </a:cxn>
                <a:cxn ang="0">
                  <a:pos x="1336" y="439"/>
                </a:cxn>
                <a:cxn ang="0">
                  <a:pos x="1275" y="441"/>
                </a:cxn>
                <a:cxn ang="0">
                  <a:pos x="1280" y="467"/>
                </a:cxn>
                <a:cxn ang="0">
                  <a:pos x="1247" y="496"/>
                </a:cxn>
                <a:cxn ang="0">
                  <a:pos x="1208" y="532"/>
                </a:cxn>
                <a:cxn ang="0">
                  <a:pos x="1169" y="570"/>
                </a:cxn>
                <a:cxn ang="0">
                  <a:pos x="1141" y="604"/>
                </a:cxn>
                <a:cxn ang="0">
                  <a:pos x="2360" y="643"/>
                </a:cxn>
                <a:cxn ang="0">
                  <a:pos x="2338" y="612"/>
                </a:cxn>
                <a:cxn ang="0">
                  <a:pos x="2310" y="570"/>
                </a:cxn>
                <a:cxn ang="0">
                  <a:pos x="2271" y="527"/>
                </a:cxn>
                <a:cxn ang="0">
                  <a:pos x="2199" y="467"/>
                </a:cxn>
                <a:cxn ang="0">
                  <a:pos x="2087" y="400"/>
                </a:cxn>
                <a:cxn ang="0">
                  <a:pos x="1987" y="341"/>
                </a:cxn>
                <a:cxn ang="0">
                  <a:pos x="1636" y="199"/>
                </a:cxn>
                <a:cxn ang="0">
                  <a:pos x="1592" y="168"/>
                </a:cxn>
                <a:cxn ang="0">
                  <a:pos x="1536" y="124"/>
                </a:cxn>
                <a:cxn ang="0">
                  <a:pos x="1492" y="80"/>
                </a:cxn>
                <a:cxn ang="0">
                  <a:pos x="1464" y="41"/>
                </a:cxn>
                <a:cxn ang="0">
                  <a:pos x="1458" y="10"/>
                </a:cxn>
              </a:cxnLst>
              <a:rect l="0" t="0" r="r" b="b"/>
              <a:pathLst>
                <a:path w="2371" h="715">
                  <a:moveTo>
                    <a:pt x="1475" y="0"/>
                  </a:moveTo>
                  <a:lnTo>
                    <a:pt x="1469" y="0"/>
                  </a:lnTo>
                  <a:lnTo>
                    <a:pt x="1453" y="2"/>
                  </a:lnTo>
                  <a:lnTo>
                    <a:pt x="1430" y="5"/>
                  </a:lnTo>
                  <a:lnTo>
                    <a:pt x="1408" y="8"/>
                  </a:lnTo>
                  <a:lnTo>
                    <a:pt x="1397" y="10"/>
                  </a:lnTo>
                  <a:lnTo>
                    <a:pt x="1380" y="13"/>
                  </a:lnTo>
                  <a:lnTo>
                    <a:pt x="1364" y="13"/>
                  </a:lnTo>
                  <a:lnTo>
                    <a:pt x="1353" y="15"/>
                  </a:lnTo>
                  <a:lnTo>
                    <a:pt x="1319" y="21"/>
                  </a:lnTo>
                  <a:lnTo>
                    <a:pt x="1297" y="26"/>
                  </a:lnTo>
                  <a:lnTo>
                    <a:pt x="1269" y="31"/>
                  </a:lnTo>
                  <a:lnTo>
                    <a:pt x="1241" y="36"/>
                  </a:lnTo>
                  <a:lnTo>
                    <a:pt x="1219" y="41"/>
                  </a:lnTo>
                  <a:lnTo>
                    <a:pt x="1197" y="52"/>
                  </a:lnTo>
                  <a:lnTo>
                    <a:pt x="1185" y="57"/>
                  </a:lnTo>
                  <a:lnTo>
                    <a:pt x="1169" y="64"/>
                  </a:lnTo>
                  <a:lnTo>
                    <a:pt x="1158" y="70"/>
                  </a:lnTo>
                  <a:lnTo>
                    <a:pt x="1141" y="80"/>
                  </a:lnTo>
                  <a:lnTo>
                    <a:pt x="1124" y="90"/>
                  </a:lnTo>
                  <a:lnTo>
                    <a:pt x="1108" y="103"/>
                  </a:lnTo>
                  <a:lnTo>
                    <a:pt x="1096" y="116"/>
                  </a:lnTo>
                  <a:lnTo>
                    <a:pt x="1080" y="132"/>
                  </a:lnTo>
                  <a:lnTo>
                    <a:pt x="1052" y="147"/>
                  </a:lnTo>
                  <a:lnTo>
                    <a:pt x="1030" y="165"/>
                  </a:lnTo>
                  <a:lnTo>
                    <a:pt x="1002" y="183"/>
                  </a:lnTo>
                  <a:lnTo>
                    <a:pt x="974" y="201"/>
                  </a:lnTo>
                  <a:lnTo>
                    <a:pt x="946" y="219"/>
                  </a:lnTo>
                  <a:lnTo>
                    <a:pt x="913" y="240"/>
                  </a:lnTo>
                  <a:lnTo>
                    <a:pt x="885" y="258"/>
                  </a:lnTo>
                  <a:lnTo>
                    <a:pt x="863" y="276"/>
                  </a:lnTo>
                  <a:lnTo>
                    <a:pt x="829" y="292"/>
                  </a:lnTo>
                  <a:lnTo>
                    <a:pt x="807" y="310"/>
                  </a:lnTo>
                  <a:lnTo>
                    <a:pt x="785" y="323"/>
                  </a:lnTo>
                  <a:lnTo>
                    <a:pt x="768" y="335"/>
                  </a:lnTo>
                  <a:lnTo>
                    <a:pt x="746" y="343"/>
                  </a:lnTo>
                  <a:lnTo>
                    <a:pt x="734" y="351"/>
                  </a:lnTo>
                  <a:lnTo>
                    <a:pt x="729" y="356"/>
                  </a:lnTo>
                  <a:lnTo>
                    <a:pt x="729" y="359"/>
                  </a:lnTo>
                  <a:lnTo>
                    <a:pt x="723" y="361"/>
                  </a:lnTo>
                  <a:lnTo>
                    <a:pt x="712" y="369"/>
                  </a:lnTo>
                  <a:lnTo>
                    <a:pt x="701" y="372"/>
                  </a:lnTo>
                  <a:lnTo>
                    <a:pt x="696" y="379"/>
                  </a:lnTo>
                  <a:lnTo>
                    <a:pt x="690" y="387"/>
                  </a:lnTo>
                  <a:lnTo>
                    <a:pt x="684" y="395"/>
                  </a:lnTo>
                  <a:lnTo>
                    <a:pt x="673" y="403"/>
                  </a:lnTo>
                  <a:lnTo>
                    <a:pt x="662" y="413"/>
                  </a:lnTo>
                  <a:lnTo>
                    <a:pt x="651" y="423"/>
                  </a:lnTo>
                  <a:lnTo>
                    <a:pt x="640" y="436"/>
                  </a:lnTo>
                  <a:lnTo>
                    <a:pt x="629" y="447"/>
                  </a:lnTo>
                  <a:lnTo>
                    <a:pt x="623" y="459"/>
                  </a:lnTo>
                  <a:lnTo>
                    <a:pt x="612" y="472"/>
                  </a:lnTo>
                  <a:lnTo>
                    <a:pt x="606" y="488"/>
                  </a:lnTo>
                  <a:lnTo>
                    <a:pt x="584" y="480"/>
                  </a:lnTo>
                  <a:lnTo>
                    <a:pt x="562" y="472"/>
                  </a:lnTo>
                  <a:lnTo>
                    <a:pt x="540" y="467"/>
                  </a:lnTo>
                  <a:lnTo>
                    <a:pt x="517" y="462"/>
                  </a:lnTo>
                  <a:lnTo>
                    <a:pt x="495" y="457"/>
                  </a:lnTo>
                  <a:lnTo>
                    <a:pt x="478" y="452"/>
                  </a:lnTo>
                  <a:lnTo>
                    <a:pt x="456" y="447"/>
                  </a:lnTo>
                  <a:lnTo>
                    <a:pt x="439" y="441"/>
                  </a:lnTo>
                  <a:lnTo>
                    <a:pt x="423" y="436"/>
                  </a:lnTo>
                  <a:lnTo>
                    <a:pt x="400" y="434"/>
                  </a:lnTo>
                  <a:lnTo>
                    <a:pt x="389" y="431"/>
                  </a:lnTo>
                  <a:lnTo>
                    <a:pt x="373" y="431"/>
                  </a:lnTo>
                  <a:lnTo>
                    <a:pt x="356" y="428"/>
                  </a:lnTo>
                  <a:lnTo>
                    <a:pt x="339" y="431"/>
                  </a:lnTo>
                  <a:lnTo>
                    <a:pt x="322" y="431"/>
                  </a:lnTo>
                  <a:lnTo>
                    <a:pt x="311" y="436"/>
                  </a:lnTo>
                  <a:lnTo>
                    <a:pt x="283" y="441"/>
                  </a:lnTo>
                  <a:lnTo>
                    <a:pt x="261" y="447"/>
                  </a:lnTo>
                  <a:lnTo>
                    <a:pt x="233" y="454"/>
                  </a:lnTo>
                  <a:lnTo>
                    <a:pt x="217" y="462"/>
                  </a:lnTo>
                  <a:lnTo>
                    <a:pt x="194" y="467"/>
                  </a:lnTo>
                  <a:lnTo>
                    <a:pt x="178" y="475"/>
                  </a:lnTo>
                  <a:lnTo>
                    <a:pt x="155" y="483"/>
                  </a:lnTo>
                  <a:lnTo>
                    <a:pt x="133" y="490"/>
                  </a:lnTo>
                  <a:lnTo>
                    <a:pt x="111" y="496"/>
                  </a:lnTo>
                  <a:lnTo>
                    <a:pt x="89" y="503"/>
                  </a:lnTo>
                  <a:lnTo>
                    <a:pt x="66" y="511"/>
                  </a:lnTo>
                  <a:lnTo>
                    <a:pt x="44" y="516"/>
                  </a:lnTo>
                  <a:lnTo>
                    <a:pt x="22" y="521"/>
                  </a:lnTo>
                  <a:lnTo>
                    <a:pt x="11" y="527"/>
                  </a:lnTo>
                  <a:lnTo>
                    <a:pt x="0" y="529"/>
                  </a:lnTo>
                  <a:lnTo>
                    <a:pt x="0" y="529"/>
                  </a:lnTo>
                  <a:lnTo>
                    <a:pt x="44" y="545"/>
                  </a:lnTo>
                  <a:lnTo>
                    <a:pt x="44" y="542"/>
                  </a:lnTo>
                  <a:lnTo>
                    <a:pt x="55" y="542"/>
                  </a:lnTo>
                  <a:lnTo>
                    <a:pt x="66" y="542"/>
                  </a:lnTo>
                  <a:lnTo>
                    <a:pt x="77" y="542"/>
                  </a:lnTo>
                  <a:lnTo>
                    <a:pt x="89" y="542"/>
                  </a:lnTo>
                  <a:lnTo>
                    <a:pt x="100" y="542"/>
                  </a:lnTo>
                  <a:lnTo>
                    <a:pt x="116" y="542"/>
                  </a:lnTo>
                  <a:lnTo>
                    <a:pt x="133" y="542"/>
                  </a:lnTo>
                  <a:lnTo>
                    <a:pt x="150" y="542"/>
                  </a:lnTo>
                  <a:lnTo>
                    <a:pt x="178" y="542"/>
                  </a:lnTo>
                  <a:lnTo>
                    <a:pt x="194" y="542"/>
                  </a:lnTo>
                  <a:lnTo>
                    <a:pt x="222" y="542"/>
                  </a:lnTo>
                  <a:lnTo>
                    <a:pt x="245" y="545"/>
                  </a:lnTo>
                  <a:lnTo>
                    <a:pt x="278" y="547"/>
                  </a:lnTo>
                  <a:lnTo>
                    <a:pt x="300" y="547"/>
                  </a:lnTo>
                  <a:lnTo>
                    <a:pt x="328" y="552"/>
                  </a:lnTo>
                  <a:lnTo>
                    <a:pt x="356" y="558"/>
                  </a:lnTo>
                  <a:lnTo>
                    <a:pt x="384" y="563"/>
                  </a:lnTo>
                  <a:lnTo>
                    <a:pt x="412" y="570"/>
                  </a:lnTo>
                  <a:lnTo>
                    <a:pt x="439" y="578"/>
                  </a:lnTo>
                  <a:lnTo>
                    <a:pt x="467" y="588"/>
                  </a:lnTo>
                  <a:lnTo>
                    <a:pt x="495" y="596"/>
                  </a:lnTo>
                  <a:lnTo>
                    <a:pt x="517" y="604"/>
                  </a:lnTo>
                  <a:lnTo>
                    <a:pt x="545" y="612"/>
                  </a:lnTo>
                  <a:lnTo>
                    <a:pt x="573" y="617"/>
                  </a:lnTo>
                  <a:lnTo>
                    <a:pt x="601" y="622"/>
                  </a:lnTo>
                  <a:lnTo>
                    <a:pt x="623" y="625"/>
                  </a:lnTo>
                  <a:lnTo>
                    <a:pt x="651" y="627"/>
                  </a:lnTo>
                  <a:lnTo>
                    <a:pt x="679" y="627"/>
                  </a:lnTo>
                  <a:lnTo>
                    <a:pt x="701" y="625"/>
                  </a:lnTo>
                  <a:lnTo>
                    <a:pt x="729" y="619"/>
                  </a:lnTo>
                  <a:lnTo>
                    <a:pt x="757" y="612"/>
                  </a:lnTo>
                  <a:lnTo>
                    <a:pt x="785" y="604"/>
                  </a:lnTo>
                  <a:lnTo>
                    <a:pt x="807" y="596"/>
                  </a:lnTo>
                  <a:lnTo>
                    <a:pt x="829" y="583"/>
                  </a:lnTo>
                  <a:lnTo>
                    <a:pt x="857" y="570"/>
                  </a:lnTo>
                  <a:lnTo>
                    <a:pt x="879" y="558"/>
                  </a:lnTo>
                  <a:lnTo>
                    <a:pt x="902" y="547"/>
                  </a:lnTo>
                  <a:lnTo>
                    <a:pt x="918" y="532"/>
                  </a:lnTo>
                  <a:lnTo>
                    <a:pt x="935" y="521"/>
                  </a:lnTo>
                  <a:lnTo>
                    <a:pt x="952" y="508"/>
                  </a:lnTo>
                  <a:lnTo>
                    <a:pt x="968" y="501"/>
                  </a:lnTo>
                  <a:lnTo>
                    <a:pt x="974" y="490"/>
                  </a:lnTo>
                  <a:lnTo>
                    <a:pt x="985" y="485"/>
                  </a:lnTo>
                  <a:lnTo>
                    <a:pt x="991" y="480"/>
                  </a:lnTo>
                  <a:lnTo>
                    <a:pt x="991" y="480"/>
                  </a:lnTo>
                  <a:lnTo>
                    <a:pt x="1386" y="330"/>
                  </a:lnTo>
                  <a:lnTo>
                    <a:pt x="1614" y="457"/>
                  </a:lnTo>
                  <a:lnTo>
                    <a:pt x="1614" y="454"/>
                  </a:lnTo>
                  <a:lnTo>
                    <a:pt x="1603" y="454"/>
                  </a:lnTo>
                  <a:lnTo>
                    <a:pt x="1586" y="452"/>
                  </a:lnTo>
                  <a:lnTo>
                    <a:pt x="1570" y="449"/>
                  </a:lnTo>
                  <a:lnTo>
                    <a:pt x="1547" y="447"/>
                  </a:lnTo>
                  <a:lnTo>
                    <a:pt x="1520" y="444"/>
                  </a:lnTo>
                  <a:lnTo>
                    <a:pt x="1508" y="444"/>
                  </a:lnTo>
                  <a:lnTo>
                    <a:pt x="1492" y="441"/>
                  </a:lnTo>
                  <a:lnTo>
                    <a:pt x="1475" y="441"/>
                  </a:lnTo>
                  <a:lnTo>
                    <a:pt x="1464" y="441"/>
                  </a:lnTo>
                  <a:lnTo>
                    <a:pt x="1442" y="439"/>
                  </a:lnTo>
                  <a:lnTo>
                    <a:pt x="1425" y="439"/>
                  </a:lnTo>
                  <a:lnTo>
                    <a:pt x="1408" y="439"/>
                  </a:lnTo>
                  <a:lnTo>
                    <a:pt x="1397" y="439"/>
                  </a:lnTo>
                  <a:lnTo>
                    <a:pt x="1380" y="439"/>
                  </a:lnTo>
                  <a:lnTo>
                    <a:pt x="1364" y="439"/>
                  </a:lnTo>
                  <a:lnTo>
                    <a:pt x="1347" y="439"/>
                  </a:lnTo>
                  <a:lnTo>
                    <a:pt x="1336" y="439"/>
                  </a:lnTo>
                  <a:lnTo>
                    <a:pt x="1308" y="439"/>
                  </a:lnTo>
                  <a:lnTo>
                    <a:pt x="1291" y="439"/>
                  </a:lnTo>
                  <a:lnTo>
                    <a:pt x="1275" y="439"/>
                  </a:lnTo>
                  <a:lnTo>
                    <a:pt x="1275" y="441"/>
                  </a:lnTo>
                  <a:lnTo>
                    <a:pt x="1275" y="444"/>
                  </a:lnTo>
                  <a:lnTo>
                    <a:pt x="1280" y="452"/>
                  </a:lnTo>
                  <a:lnTo>
                    <a:pt x="1280" y="457"/>
                  </a:lnTo>
                  <a:lnTo>
                    <a:pt x="1280" y="467"/>
                  </a:lnTo>
                  <a:lnTo>
                    <a:pt x="1275" y="472"/>
                  </a:lnTo>
                  <a:lnTo>
                    <a:pt x="1269" y="483"/>
                  </a:lnTo>
                  <a:lnTo>
                    <a:pt x="1258" y="488"/>
                  </a:lnTo>
                  <a:lnTo>
                    <a:pt x="1247" y="496"/>
                  </a:lnTo>
                  <a:lnTo>
                    <a:pt x="1236" y="503"/>
                  </a:lnTo>
                  <a:lnTo>
                    <a:pt x="1230" y="514"/>
                  </a:lnTo>
                  <a:lnTo>
                    <a:pt x="1219" y="521"/>
                  </a:lnTo>
                  <a:lnTo>
                    <a:pt x="1208" y="532"/>
                  </a:lnTo>
                  <a:lnTo>
                    <a:pt x="1197" y="542"/>
                  </a:lnTo>
                  <a:lnTo>
                    <a:pt x="1191" y="555"/>
                  </a:lnTo>
                  <a:lnTo>
                    <a:pt x="1180" y="563"/>
                  </a:lnTo>
                  <a:lnTo>
                    <a:pt x="1169" y="570"/>
                  </a:lnTo>
                  <a:lnTo>
                    <a:pt x="1158" y="578"/>
                  </a:lnTo>
                  <a:lnTo>
                    <a:pt x="1152" y="588"/>
                  </a:lnTo>
                  <a:lnTo>
                    <a:pt x="1141" y="599"/>
                  </a:lnTo>
                  <a:lnTo>
                    <a:pt x="1141" y="604"/>
                  </a:lnTo>
                  <a:lnTo>
                    <a:pt x="2138" y="715"/>
                  </a:lnTo>
                  <a:lnTo>
                    <a:pt x="2371" y="656"/>
                  </a:lnTo>
                  <a:lnTo>
                    <a:pt x="2366" y="650"/>
                  </a:lnTo>
                  <a:lnTo>
                    <a:pt x="2360" y="643"/>
                  </a:lnTo>
                  <a:lnTo>
                    <a:pt x="2355" y="635"/>
                  </a:lnTo>
                  <a:lnTo>
                    <a:pt x="2349" y="627"/>
                  </a:lnTo>
                  <a:lnTo>
                    <a:pt x="2344" y="619"/>
                  </a:lnTo>
                  <a:lnTo>
                    <a:pt x="2338" y="612"/>
                  </a:lnTo>
                  <a:lnTo>
                    <a:pt x="2327" y="601"/>
                  </a:lnTo>
                  <a:lnTo>
                    <a:pt x="2321" y="591"/>
                  </a:lnTo>
                  <a:lnTo>
                    <a:pt x="2316" y="581"/>
                  </a:lnTo>
                  <a:lnTo>
                    <a:pt x="2310" y="570"/>
                  </a:lnTo>
                  <a:lnTo>
                    <a:pt x="2299" y="560"/>
                  </a:lnTo>
                  <a:lnTo>
                    <a:pt x="2288" y="547"/>
                  </a:lnTo>
                  <a:lnTo>
                    <a:pt x="2282" y="537"/>
                  </a:lnTo>
                  <a:lnTo>
                    <a:pt x="2271" y="527"/>
                  </a:lnTo>
                  <a:lnTo>
                    <a:pt x="2255" y="514"/>
                  </a:lnTo>
                  <a:lnTo>
                    <a:pt x="2243" y="498"/>
                  </a:lnTo>
                  <a:lnTo>
                    <a:pt x="2221" y="483"/>
                  </a:lnTo>
                  <a:lnTo>
                    <a:pt x="2199" y="467"/>
                  </a:lnTo>
                  <a:lnTo>
                    <a:pt x="2171" y="452"/>
                  </a:lnTo>
                  <a:lnTo>
                    <a:pt x="2143" y="434"/>
                  </a:lnTo>
                  <a:lnTo>
                    <a:pt x="2115" y="416"/>
                  </a:lnTo>
                  <a:lnTo>
                    <a:pt x="2087" y="400"/>
                  </a:lnTo>
                  <a:lnTo>
                    <a:pt x="2060" y="382"/>
                  </a:lnTo>
                  <a:lnTo>
                    <a:pt x="2032" y="366"/>
                  </a:lnTo>
                  <a:lnTo>
                    <a:pt x="2010" y="354"/>
                  </a:lnTo>
                  <a:lnTo>
                    <a:pt x="1987" y="341"/>
                  </a:lnTo>
                  <a:lnTo>
                    <a:pt x="1965" y="330"/>
                  </a:lnTo>
                  <a:lnTo>
                    <a:pt x="1954" y="323"/>
                  </a:lnTo>
                  <a:lnTo>
                    <a:pt x="1943" y="320"/>
                  </a:lnTo>
                  <a:lnTo>
                    <a:pt x="1636" y="199"/>
                  </a:lnTo>
                  <a:lnTo>
                    <a:pt x="1625" y="194"/>
                  </a:lnTo>
                  <a:lnTo>
                    <a:pt x="1614" y="183"/>
                  </a:lnTo>
                  <a:lnTo>
                    <a:pt x="1603" y="175"/>
                  </a:lnTo>
                  <a:lnTo>
                    <a:pt x="1592" y="168"/>
                  </a:lnTo>
                  <a:lnTo>
                    <a:pt x="1581" y="157"/>
                  </a:lnTo>
                  <a:lnTo>
                    <a:pt x="1570" y="147"/>
                  </a:lnTo>
                  <a:lnTo>
                    <a:pt x="1553" y="137"/>
                  </a:lnTo>
                  <a:lnTo>
                    <a:pt x="1536" y="124"/>
                  </a:lnTo>
                  <a:lnTo>
                    <a:pt x="1525" y="113"/>
                  </a:lnTo>
                  <a:lnTo>
                    <a:pt x="1514" y="103"/>
                  </a:lnTo>
                  <a:lnTo>
                    <a:pt x="1503" y="90"/>
                  </a:lnTo>
                  <a:lnTo>
                    <a:pt x="1492" y="80"/>
                  </a:lnTo>
                  <a:lnTo>
                    <a:pt x="1481" y="70"/>
                  </a:lnTo>
                  <a:lnTo>
                    <a:pt x="1475" y="59"/>
                  </a:lnTo>
                  <a:lnTo>
                    <a:pt x="1469" y="49"/>
                  </a:lnTo>
                  <a:lnTo>
                    <a:pt x="1464" y="41"/>
                  </a:lnTo>
                  <a:lnTo>
                    <a:pt x="1458" y="33"/>
                  </a:lnTo>
                  <a:lnTo>
                    <a:pt x="1458" y="28"/>
                  </a:lnTo>
                  <a:lnTo>
                    <a:pt x="1453" y="18"/>
                  </a:lnTo>
                  <a:lnTo>
                    <a:pt x="1458" y="10"/>
                  </a:lnTo>
                  <a:lnTo>
                    <a:pt x="1469" y="2"/>
                  </a:lnTo>
                  <a:lnTo>
                    <a:pt x="1475" y="0"/>
                  </a:lnTo>
                  <a:lnTo>
                    <a:pt x="1475"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33"/>
            <p:cNvSpPr>
              <a:spLocks/>
            </p:cNvSpPr>
            <p:nvPr/>
          </p:nvSpPr>
          <p:spPr bwMode="auto">
            <a:xfrm>
              <a:off x="3770312" y="4956175"/>
              <a:ext cx="3128963" cy="1028700"/>
            </a:xfrm>
            <a:custGeom>
              <a:avLst/>
              <a:gdLst/>
              <a:ahLst/>
              <a:cxnLst>
                <a:cxn ang="0">
                  <a:pos x="1341" y="26"/>
                </a:cxn>
                <a:cxn ang="0">
                  <a:pos x="1319" y="80"/>
                </a:cxn>
                <a:cxn ang="0">
                  <a:pos x="1319" y="142"/>
                </a:cxn>
                <a:cxn ang="0">
                  <a:pos x="1319" y="188"/>
                </a:cxn>
                <a:cxn ang="0">
                  <a:pos x="1286" y="152"/>
                </a:cxn>
                <a:cxn ang="0">
                  <a:pos x="1230" y="90"/>
                </a:cxn>
                <a:cxn ang="0">
                  <a:pos x="1174" y="54"/>
                </a:cxn>
                <a:cxn ang="0">
                  <a:pos x="1147" y="93"/>
                </a:cxn>
                <a:cxn ang="0">
                  <a:pos x="1147" y="150"/>
                </a:cxn>
                <a:cxn ang="0">
                  <a:pos x="1169" y="196"/>
                </a:cxn>
                <a:cxn ang="0">
                  <a:pos x="1169" y="245"/>
                </a:cxn>
                <a:cxn ang="0">
                  <a:pos x="1119" y="287"/>
                </a:cxn>
                <a:cxn ang="0">
                  <a:pos x="1024" y="338"/>
                </a:cxn>
                <a:cxn ang="0">
                  <a:pos x="907" y="395"/>
                </a:cxn>
                <a:cxn ang="0">
                  <a:pos x="807" y="447"/>
                </a:cxn>
                <a:cxn ang="0">
                  <a:pos x="712" y="496"/>
                </a:cxn>
                <a:cxn ang="0">
                  <a:pos x="623" y="516"/>
                </a:cxn>
                <a:cxn ang="0">
                  <a:pos x="478" y="527"/>
                </a:cxn>
                <a:cxn ang="0">
                  <a:pos x="261" y="522"/>
                </a:cxn>
                <a:cxn ang="0">
                  <a:pos x="66" y="506"/>
                </a:cxn>
                <a:cxn ang="0">
                  <a:pos x="16" y="506"/>
                </a:cxn>
                <a:cxn ang="0">
                  <a:pos x="194" y="568"/>
                </a:cxn>
                <a:cxn ang="0">
                  <a:pos x="451" y="630"/>
                </a:cxn>
                <a:cxn ang="0">
                  <a:pos x="634" y="640"/>
                </a:cxn>
                <a:cxn ang="0">
                  <a:pos x="712" y="645"/>
                </a:cxn>
                <a:cxn ang="0">
                  <a:pos x="757" y="604"/>
                </a:cxn>
                <a:cxn ang="0">
                  <a:pos x="907" y="496"/>
                </a:cxn>
                <a:cxn ang="0">
                  <a:pos x="1074" y="411"/>
                </a:cxn>
                <a:cxn ang="0">
                  <a:pos x="1225" y="349"/>
                </a:cxn>
                <a:cxn ang="0">
                  <a:pos x="1325" y="305"/>
                </a:cxn>
                <a:cxn ang="0">
                  <a:pos x="1408" y="323"/>
                </a:cxn>
                <a:cxn ang="0">
                  <a:pos x="1503" y="356"/>
                </a:cxn>
                <a:cxn ang="0">
                  <a:pos x="1620" y="398"/>
                </a:cxn>
                <a:cxn ang="0">
                  <a:pos x="1726" y="434"/>
                </a:cxn>
                <a:cxn ang="0">
                  <a:pos x="1726" y="467"/>
                </a:cxn>
                <a:cxn ang="0">
                  <a:pos x="1620" y="465"/>
                </a:cxn>
                <a:cxn ang="0">
                  <a:pos x="1509" y="454"/>
                </a:cxn>
                <a:cxn ang="0">
                  <a:pos x="1408" y="449"/>
                </a:cxn>
                <a:cxn ang="0">
                  <a:pos x="1291" y="472"/>
                </a:cxn>
                <a:cxn ang="0">
                  <a:pos x="1141" y="527"/>
                </a:cxn>
                <a:cxn ang="0">
                  <a:pos x="1052" y="565"/>
                </a:cxn>
                <a:cxn ang="0">
                  <a:pos x="1843" y="617"/>
                </a:cxn>
                <a:cxn ang="0">
                  <a:pos x="1870" y="529"/>
                </a:cxn>
                <a:cxn ang="0">
                  <a:pos x="1887" y="457"/>
                </a:cxn>
                <a:cxn ang="0">
                  <a:pos x="1909" y="413"/>
                </a:cxn>
                <a:cxn ang="0">
                  <a:pos x="1971" y="374"/>
                </a:cxn>
                <a:cxn ang="0">
                  <a:pos x="1937" y="325"/>
                </a:cxn>
                <a:cxn ang="0">
                  <a:pos x="1848" y="276"/>
                </a:cxn>
                <a:cxn ang="0">
                  <a:pos x="1720" y="230"/>
                </a:cxn>
                <a:cxn ang="0">
                  <a:pos x="1620" y="196"/>
                </a:cxn>
                <a:cxn ang="0">
                  <a:pos x="1542" y="163"/>
                </a:cxn>
                <a:cxn ang="0">
                  <a:pos x="1458" y="106"/>
                </a:cxn>
                <a:cxn ang="0">
                  <a:pos x="1414" y="62"/>
                </a:cxn>
                <a:cxn ang="0">
                  <a:pos x="1380" y="0"/>
                </a:cxn>
              </a:cxnLst>
              <a:rect l="0" t="0" r="r" b="b"/>
              <a:pathLst>
                <a:path w="1971" h="648">
                  <a:moveTo>
                    <a:pt x="1380" y="0"/>
                  </a:moveTo>
                  <a:lnTo>
                    <a:pt x="1375" y="0"/>
                  </a:lnTo>
                  <a:lnTo>
                    <a:pt x="1369" y="5"/>
                  </a:lnTo>
                  <a:lnTo>
                    <a:pt x="1364" y="8"/>
                  </a:lnTo>
                  <a:lnTo>
                    <a:pt x="1353" y="18"/>
                  </a:lnTo>
                  <a:lnTo>
                    <a:pt x="1341" y="26"/>
                  </a:lnTo>
                  <a:lnTo>
                    <a:pt x="1330" y="39"/>
                  </a:lnTo>
                  <a:lnTo>
                    <a:pt x="1325" y="44"/>
                  </a:lnTo>
                  <a:lnTo>
                    <a:pt x="1325" y="54"/>
                  </a:lnTo>
                  <a:lnTo>
                    <a:pt x="1319" y="62"/>
                  </a:lnTo>
                  <a:lnTo>
                    <a:pt x="1319" y="72"/>
                  </a:lnTo>
                  <a:lnTo>
                    <a:pt x="1319" y="80"/>
                  </a:lnTo>
                  <a:lnTo>
                    <a:pt x="1319" y="90"/>
                  </a:lnTo>
                  <a:lnTo>
                    <a:pt x="1319" y="101"/>
                  </a:lnTo>
                  <a:lnTo>
                    <a:pt x="1319" y="111"/>
                  </a:lnTo>
                  <a:lnTo>
                    <a:pt x="1319" y="121"/>
                  </a:lnTo>
                  <a:lnTo>
                    <a:pt x="1319" y="132"/>
                  </a:lnTo>
                  <a:lnTo>
                    <a:pt x="1319" y="142"/>
                  </a:lnTo>
                  <a:lnTo>
                    <a:pt x="1319" y="152"/>
                  </a:lnTo>
                  <a:lnTo>
                    <a:pt x="1319" y="160"/>
                  </a:lnTo>
                  <a:lnTo>
                    <a:pt x="1319" y="168"/>
                  </a:lnTo>
                  <a:lnTo>
                    <a:pt x="1319" y="176"/>
                  </a:lnTo>
                  <a:lnTo>
                    <a:pt x="1325" y="181"/>
                  </a:lnTo>
                  <a:lnTo>
                    <a:pt x="1319" y="188"/>
                  </a:lnTo>
                  <a:lnTo>
                    <a:pt x="1319" y="186"/>
                  </a:lnTo>
                  <a:lnTo>
                    <a:pt x="1314" y="181"/>
                  </a:lnTo>
                  <a:lnTo>
                    <a:pt x="1308" y="176"/>
                  </a:lnTo>
                  <a:lnTo>
                    <a:pt x="1302" y="168"/>
                  </a:lnTo>
                  <a:lnTo>
                    <a:pt x="1297" y="163"/>
                  </a:lnTo>
                  <a:lnTo>
                    <a:pt x="1286" y="152"/>
                  </a:lnTo>
                  <a:lnTo>
                    <a:pt x="1275" y="142"/>
                  </a:lnTo>
                  <a:lnTo>
                    <a:pt x="1269" y="134"/>
                  </a:lnTo>
                  <a:lnTo>
                    <a:pt x="1258" y="124"/>
                  </a:lnTo>
                  <a:lnTo>
                    <a:pt x="1247" y="111"/>
                  </a:lnTo>
                  <a:lnTo>
                    <a:pt x="1236" y="101"/>
                  </a:lnTo>
                  <a:lnTo>
                    <a:pt x="1230" y="90"/>
                  </a:lnTo>
                  <a:lnTo>
                    <a:pt x="1225" y="83"/>
                  </a:lnTo>
                  <a:lnTo>
                    <a:pt x="1213" y="75"/>
                  </a:lnTo>
                  <a:lnTo>
                    <a:pt x="1208" y="67"/>
                  </a:lnTo>
                  <a:lnTo>
                    <a:pt x="1197" y="59"/>
                  </a:lnTo>
                  <a:lnTo>
                    <a:pt x="1191" y="57"/>
                  </a:lnTo>
                  <a:lnTo>
                    <a:pt x="1174" y="54"/>
                  </a:lnTo>
                  <a:lnTo>
                    <a:pt x="1169" y="59"/>
                  </a:lnTo>
                  <a:lnTo>
                    <a:pt x="1158" y="65"/>
                  </a:lnTo>
                  <a:lnTo>
                    <a:pt x="1158" y="72"/>
                  </a:lnTo>
                  <a:lnTo>
                    <a:pt x="1152" y="77"/>
                  </a:lnTo>
                  <a:lnTo>
                    <a:pt x="1152" y="85"/>
                  </a:lnTo>
                  <a:lnTo>
                    <a:pt x="1147" y="93"/>
                  </a:lnTo>
                  <a:lnTo>
                    <a:pt x="1147" y="103"/>
                  </a:lnTo>
                  <a:lnTo>
                    <a:pt x="1147" y="111"/>
                  </a:lnTo>
                  <a:lnTo>
                    <a:pt x="1147" y="124"/>
                  </a:lnTo>
                  <a:lnTo>
                    <a:pt x="1147" y="132"/>
                  </a:lnTo>
                  <a:lnTo>
                    <a:pt x="1147" y="142"/>
                  </a:lnTo>
                  <a:lnTo>
                    <a:pt x="1147" y="150"/>
                  </a:lnTo>
                  <a:lnTo>
                    <a:pt x="1152" y="160"/>
                  </a:lnTo>
                  <a:lnTo>
                    <a:pt x="1152" y="168"/>
                  </a:lnTo>
                  <a:lnTo>
                    <a:pt x="1158" y="176"/>
                  </a:lnTo>
                  <a:lnTo>
                    <a:pt x="1158" y="183"/>
                  </a:lnTo>
                  <a:lnTo>
                    <a:pt x="1163" y="188"/>
                  </a:lnTo>
                  <a:lnTo>
                    <a:pt x="1169" y="196"/>
                  </a:lnTo>
                  <a:lnTo>
                    <a:pt x="1169" y="201"/>
                  </a:lnTo>
                  <a:lnTo>
                    <a:pt x="1174" y="209"/>
                  </a:lnTo>
                  <a:lnTo>
                    <a:pt x="1174" y="217"/>
                  </a:lnTo>
                  <a:lnTo>
                    <a:pt x="1174" y="227"/>
                  </a:lnTo>
                  <a:lnTo>
                    <a:pt x="1174" y="240"/>
                  </a:lnTo>
                  <a:lnTo>
                    <a:pt x="1169" y="245"/>
                  </a:lnTo>
                  <a:lnTo>
                    <a:pt x="1169" y="250"/>
                  </a:lnTo>
                  <a:lnTo>
                    <a:pt x="1158" y="258"/>
                  </a:lnTo>
                  <a:lnTo>
                    <a:pt x="1152" y="266"/>
                  </a:lnTo>
                  <a:lnTo>
                    <a:pt x="1141" y="274"/>
                  </a:lnTo>
                  <a:lnTo>
                    <a:pt x="1130" y="279"/>
                  </a:lnTo>
                  <a:lnTo>
                    <a:pt x="1119" y="287"/>
                  </a:lnTo>
                  <a:lnTo>
                    <a:pt x="1108" y="294"/>
                  </a:lnTo>
                  <a:lnTo>
                    <a:pt x="1091" y="302"/>
                  </a:lnTo>
                  <a:lnTo>
                    <a:pt x="1074" y="312"/>
                  </a:lnTo>
                  <a:lnTo>
                    <a:pt x="1058" y="320"/>
                  </a:lnTo>
                  <a:lnTo>
                    <a:pt x="1041" y="330"/>
                  </a:lnTo>
                  <a:lnTo>
                    <a:pt x="1024" y="338"/>
                  </a:lnTo>
                  <a:lnTo>
                    <a:pt x="1007" y="349"/>
                  </a:lnTo>
                  <a:lnTo>
                    <a:pt x="985" y="356"/>
                  </a:lnTo>
                  <a:lnTo>
                    <a:pt x="968" y="367"/>
                  </a:lnTo>
                  <a:lnTo>
                    <a:pt x="946" y="377"/>
                  </a:lnTo>
                  <a:lnTo>
                    <a:pt x="929" y="385"/>
                  </a:lnTo>
                  <a:lnTo>
                    <a:pt x="907" y="395"/>
                  </a:lnTo>
                  <a:lnTo>
                    <a:pt x="890" y="405"/>
                  </a:lnTo>
                  <a:lnTo>
                    <a:pt x="874" y="413"/>
                  </a:lnTo>
                  <a:lnTo>
                    <a:pt x="851" y="423"/>
                  </a:lnTo>
                  <a:lnTo>
                    <a:pt x="835" y="431"/>
                  </a:lnTo>
                  <a:lnTo>
                    <a:pt x="818" y="439"/>
                  </a:lnTo>
                  <a:lnTo>
                    <a:pt x="807" y="447"/>
                  </a:lnTo>
                  <a:lnTo>
                    <a:pt x="790" y="454"/>
                  </a:lnTo>
                  <a:lnTo>
                    <a:pt x="774" y="462"/>
                  </a:lnTo>
                  <a:lnTo>
                    <a:pt x="762" y="470"/>
                  </a:lnTo>
                  <a:lnTo>
                    <a:pt x="735" y="480"/>
                  </a:lnTo>
                  <a:lnTo>
                    <a:pt x="718" y="491"/>
                  </a:lnTo>
                  <a:lnTo>
                    <a:pt x="712" y="496"/>
                  </a:lnTo>
                  <a:lnTo>
                    <a:pt x="707" y="498"/>
                  </a:lnTo>
                  <a:lnTo>
                    <a:pt x="701" y="498"/>
                  </a:lnTo>
                  <a:lnTo>
                    <a:pt x="690" y="503"/>
                  </a:lnTo>
                  <a:lnTo>
                    <a:pt x="668" y="506"/>
                  </a:lnTo>
                  <a:lnTo>
                    <a:pt x="645" y="514"/>
                  </a:lnTo>
                  <a:lnTo>
                    <a:pt x="623" y="516"/>
                  </a:lnTo>
                  <a:lnTo>
                    <a:pt x="607" y="519"/>
                  </a:lnTo>
                  <a:lnTo>
                    <a:pt x="584" y="522"/>
                  </a:lnTo>
                  <a:lnTo>
                    <a:pt x="562" y="524"/>
                  </a:lnTo>
                  <a:lnTo>
                    <a:pt x="534" y="524"/>
                  </a:lnTo>
                  <a:lnTo>
                    <a:pt x="512" y="527"/>
                  </a:lnTo>
                  <a:lnTo>
                    <a:pt x="478" y="527"/>
                  </a:lnTo>
                  <a:lnTo>
                    <a:pt x="451" y="527"/>
                  </a:lnTo>
                  <a:lnTo>
                    <a:pt x="412" y="527"/>
                  </a:lnTo>
                  <a:lnTo>
                    <a:pt x="378" y="527"/>
                  </a:lnTo>
                  <a:lnTo>
                    <a:pt x="339" y="524"/>
                  </a:lnTo>
                  <a:lnTo>
                    <a:pt x="306" y="524"/>
                  </a:lnTo>
                  <a:lnTo>
                    <a:pt x="261" y="522"/>
                  </a:lnTo>
                  <a:lnTo>
                    <a:pt x="222" y="519"/>
                  </a:lnTo>
                  <a:lnTo>
                    <a:pt x="189" y="516"/>
                  </a:lnTo>
                  <a:lnTo>
                    <a:pt x="156" y="514"/>
                  </a:lnTo>
                  <a:lnTo>
                    <a:pt x="122" y="511"/>
                  </a:lnTo>
                  <a:lnTo>
                    <a:pt x="94" y="509"/>
                  </a:lnTo>
                  <a:lnTo>
                    <a:pt x="66" y="506"/>
                  </a:lnTo>
                  <a:lnTo>
                    <a:pt x="44" y="506"/>
                  </a:lnTo>
                  <a:lnTo>
                    <a:pt x="27" y="503"/>
                  </a:lnTo>
                  <a:lnTo>
                    <a:pt x="11" y="501"/>
                  </a:lnTo>
                  <a:lnTo>
                    <a:pt x="0" y="501"/>
                  </a:lnTo>
                  <a:lnTo>
                    <a:pt x="5" y="501"/>
                  </a:lnTo>
                  <a:lnTo>
                    <a:pt x="16" y="506"/>
                  </a:lnTo>
                  <a:lnTo>
                    <a:pt x="33" y="514"/>
                  </a:lnTo>
                  <a:lnTo>
                    <a:pt x="55" y="522"/>
                  </a:lnTo>
                  <a:lnTo>
                    <a:pt x="83" y="529"/>
                  </a:lnTo>
                  <a:lnTo>
                    <a:pt x="117" y="542"/>
                  </a:lnTo>
                  <a:lnTo>
                    <a:pt x="150" y="555"/>
                  </a:lnTo>
                  <a:lnTo>
                    <a:pt x="194" y="568"/>
                  </a:lnTo>
                  <a:lnTo>
                    <a:pt x="233" y="578"/>
                  </a:lnTo>
                  <a:lnTo>
                    <a:pt x="278" y="591"/>
                  </a:lnTo>
                  <a:lnTo>
                    <a:pt x="317" y="604"/>
                  </a:lnTo>
                  <a:lnTo>
                    <a:pt x="362" y="614"/>
                  </a:lnTo>
                  <a:lnTo>
                    <a:pt x="406" y="625"/>
                  </a:lnTo>
                  <a:lnTo>
                    <a:pt x="451" y="630"/>
                  </a:lnTo>
                  <a:lnTo>
                    <a:pt x="490" y="635"/>
                  </a:lnTo>
                  <a:lnTo>
                    <a:pt x="529" y="638"/>
                  </a:lnTo>
                  <a:lnTo>
                    <a:pt x="556" y="638"/>
                  </a:lnTo>
                  <a:lnTo>
                    <a:pt x="590" y="640"/>
                  </a:lnTo>
                  <a:lnTo>
                    <a:pt x="612" y="640"/>
                  </a:lnTo>
                  <a:lnTo>
                    <a:pt x="634" y="640"/>
                  </a:lnTo>
                  <a:lnTo>
                    <a:pt x="651" y="640"/>
                  </a:lnTo>
                  <a:lnTo>
                    <a:pt x="668" y="643"/>
                  </a:lnTo>
                  <a:lnTo>
                    <a:pt x="679" y="643"/>
                  </a:lnTo>
                  <a:lnTo>
                    <a:pt x="690" y="645"/>
                  </a:lnTo>
                  <a:lnTo>
                    <a:pt x="701" y="645"/>
                  </a:lnTo>
                  <a:lnTo>
                    <a:pt x="712" y="645"/>
                  </a:lnTo>
                  <a:lnTo>
                    <a:pt x="712" y="648"/>
                  </a:lnTo>
                  <a:lnTo>
                    <a:pt x="712" y="645"/>
                  </a:lnTo>
                  <a:lnTo>
                    <a:pt x="718" y="638"/>
                  </a:lnTo>
                  <a:lnTo>
                    <a:pt x="729" y="630"/>
                  </a:lnTo>
                  <a:lnTo>
                    <a:pt x="746" y="620"/>
                  </a:lnTo>
                  <a:lnTo>
                    <a:pt x="757" y="604"/>
                  </a:lnTo>
                  <a:lnTo>
                    <a:pt x="779" y="589"/>
                  </a:lnTo>
                  <a:lnTo>
                    <a:pt x="801" y="573"/>
                  </a:lnTo>
                  <a:lnTo>
                    <a:pt x="829" y="555"/>
                  </a:lnTo>
                  <a:lnTo>
                    <a:pt x="851" y="534"/>
                  </a:lnTo>
                  <a:lnTo>
                    <a:pt x="879" y="516"/>
                  </a:lnTo>
                  <a:lnTo>
                    <a:pt x="907" y="496"/>
                  </a:lnTo>
                  <a:lnTo>
                    <a:pt x="935" y="480"/>
                  </a:lnTo>
                  <a:lnTo>
                    <a:pt x="963" y="462"/>
                  </a:lnTo>
                  <a:lnTo>
                    <a:pt x="996" y="447"/>
                  </a:lnTo>
                  <a:lnTo>
                    <a:pt x="1019" y="431"/>
                  </a:lnTo>
                  <a:lnTo>
                    <a:pt x="1052" y="423"/>
                  </a:lnTo>
                  <a:lnTo>
                    <a:pt x="1074" y="411"/>
                  </a:lnTo>
                  <a:lnTo>
                    <a:pt x="1102" y="400"/>
                  </a:lnTo>
                  <a:lnTo>
                    <a:pt x="1124" y="390"/>
                  </a:lnTo>
                  <a:lnTo>
                    <a:pt x="1152" y="380"/>
                  </a:lnTo>
                  <a:lnTo>
                    <a:pt x="1174" y="369"/>
                  </a:lnTo>
                  <a:lnTo>
                    <a:pt x="1202" y="359"/>
                  </a:lnTo>
                  <a:lnTo>
                    <a:pt x="1225" y="349"/>
                  </a:lnTo>
                  <a:lnTo>
                    <a:pt x="1241" y="341"/>
                  </a:lnTo>
                  <a:lnTo>
                    <a:pt x="1258" y="333"/>
                  </a:lnTo>
                  <a:lnTo>
                    <a:pt x="1280" y="325"/>
                  </a:lnTo>
                  <a:lnTo>
                    <a:pt x="1291" y="318"/>
                  </a:lnTo>
                  <a:lnTo>
                    <a:pt x="1308" y="312"/>
                  </a:lnTo>
                  <a:lnTo>
                    <a:pt x="1325" y="305"/>
                  </a:lnTo>
                  <a:lnTo>
                    <a:pt x="1330" y="302"/>
                  </a:lnTo>
                  <a:lnTo>
                    <a:pt x="1336" y="302"/>
                  </a:lnTo>
                  <a:lnTo>
                    <a:pt x="1347" y="307"/>
                  </a:lnTo>
                  <a:lnTo>
                    <a:pt x="1369" y="310"/>
                  </a:lnTo>
                  <a:lnTo>
                    <a:pt x="1397" y="318"/>
                  </a:lnTo>
                  <a:lnTo>
                    <a:pt x="1408" y="323"/>
                  </a:lnTo>
                  <a:lnTo>
                    <a:pt x="1419" y="325"/>
                  </a:lnTo>
                  <a:lnTo>
                    <a:pt x="1436" y="330"/>
                  </a:lnTo>
                  <a:lnTo>
                    <a:pt x="1453" y="336"/>
                  </a:lnTo>
                  <a:lnTo>
                    <a:pt x="1470" y="341"/>
                  </a:lnTo>
                  <a:lnTo>
                    <a:pt x="1486" y="349"/>
                  </a:lnTo>
                  <a:lnTo>
                    <a:pt x="1503" y="356"/>
                  </a:lnTo>
                  <a:lnTo>
                    <a:pt x="1525" y="364"/>
                  </a:lnTo>
                  <a:lnTo>
                    <a:pt x="1536" y="369"/>
                  </a:lnTo>
                  <a:lnTo>
                    <a:pt x="1559" y="377"/>
                  </a:lnTo>
                  <a:lnTo>
                    <a:pt x="1575" y="382"/>
                  </a:lnTo>
                  <a:lnTo>
                    <a:pt x="1598" y="390"/>
                  </a:lnTo>
                  <a:lnTo>
                    <a:pt x="1620" y="398"/>
                  </a:lnTo>
                  <a:lnTo>
                    <a:pt x="1637" y="405"/>
                  </a:lnTo>
                  <a:lnTo>
                    <a:pt x="1653" y="411"/>
                  </a:lnTo>
                  <a:lnTo>
                    <a:pt x="1676" y="418"/>
                  </a:lnTo>
                  <a:lnTo>
                    <a:pt x="1692" y="423"/>
                  </a:lnTo>
                  <a:lnTo>
                    <a:pt x="1709" y="431"/>
                  </a:lnTo>
                  <a:lnTo>
                    <a:pt x="1726" y="434"/>
                  </a:lnTo>
                  <a:lnTo>
                    <a:pt x="1737" y="441"/>
                  </a:lnTo>
                  <a:lnTo>
                    <a:pt x="1759" y="449"/>
                  </a:lnTo>
                  <a:lnTo>
                    <a:pt x="1765" y="460"/>
                  </a:lnTo>
                  <a:lnTo>
                    <a:pt x="1759" y="462"/>
                  </a:lnTo>
                  <a:lnTo>
                    <a:pt x="1737" y="467"/>
                  </a:lnTo>
                  <a:lnTo>
                    <a:pt x="1726" y="467"/>
                  </a:lnTo>
                  <a:lnTo>
                    <a:pt x="1715" y="467"/>
                  </a:lnTo>
                  <a:lnTo>
                    <a:pt x="1698" y="467"/>
                  </a:lnTo>
                  <a:lnTo>
                    <a:pt x="1681" y="467"/>
                  </a:lnTo>
                  <a:lnTo>
                    <a:pt x="1659" y="467"/>
                  </a:lnTo>
                  <a:lnTo>
                    <a:pt x="1637" y="467"/>
                  </a:lnTo>
                  <a:lnTo>
                    <a:pt x="1620" y="465"/>
                  </a:lnTo>
                  <a:lnTo>
                    <a:pt x="1603" y="465"/>
                  </a:lnTo>
                  <a:lnTo>
                    <a:pt x="1581" y="462"/>
                  </a:lnTo>
                  <a:lnTo>
                    <a:pt x="1564" y="462"/>
                  </a:lnTo>
                  <a:lnTo>
                    <a:pt x="1547" y="460"/>
                  </a:lnTo>
                  <a:lnTo>
                    <a:pt x="1531" y="460"/>
                  </a:lnTo>
                  <a:lnTo>
                    <a:pt x="1509" y="454"/>
                  </a:lnTo>
                  <a:lnTo>
                    <a:pt x="1486" y="452"/>
                  </a:lnTo>
                  <a:lnTo>
                    <a:pt x="1470" y="449"/>
                  </a:lnTo>
                  <a:lnTo>
                    <a:pt x="1453" y="449"/>
                  </a:lnTo>
                  <a:lnTo>
                    <a:pt x="1436" y="447"/>
                  </a:lnTo>
                  <a:lnTo>
                    <a:pt x="1419" y="449"/>
                  </a:lnTo>
                  <a:lnTo>
                    <a:pt x="1408" y="449"/>
                  </a:lnTo>
                  <a:lnTo>
                    <a:pt x="1392" y="452"/>
                  </a:lnTo>
                  <a:lnTo>
                    <a:pt x="1375" y="452"/>
                  </a:lnTo>
                  <a:lnTo>
                    <a:pt x="1364" y="457"/>
                  </a:lnTo>
                  <a:lnTo>
                    <a:pt x="1336" y="460"/>
                  </a:lnTo>
                  <a:lnTo>
                    <a:pt x="1319" y="465"/>
                  </a:lnTo>
                  <a:lnTo>
                    <a:pt x="1291" y="472"/>
                  </a:lnTo>
                  <a:lnTo>
                    <a:pt x="1269" y="480"/>
                  </a:lnTo>
                  <a:lnTo>
                    <a:pt x="1241" y="488"/>
                  </a:lnTo>
                  <a:lnTo>
                    <a:pt x="1213" y="498"/>
                  </a:lnTo>
                  <a:lnTo>
                    <a:pt x="1191" y="509"/>
                  </a:lnTo>
                  <a:lnTo>
                    <a:pt x="1163" y="519"/>
                  </a:lnTo>
                  <a:lnTo>
                    <a:pt x="1141" y="527"/>
                  </a:lnTo>
                  <a:lnTo>
                    <a:pt x="1119" y="534"/>
                  </a:lnTo>
                  <a:lnTo>
                    <a:pt x="1102" y="542"/>
                  </a:lnTo>
                  <a:lnTo>
                    <a:pt x="1085" y="552"/>
                  </a:lnTo>
                  <a:lnTo>
                    <a:pt x="1069" y="558"/>
                  </a:lnTo>
                  <a:lnTo>
                    <a:pt x="1058" y="563"/>
                  </a:lnTo>
                  <a:lnTo>
                    <a:pt x="1052" y="565"/>
                  </a:lnTo>
                  <a:lnTo>
                    <a:pt x="1052" y="568"/>
                  </a:lnTo>
                  <a:lnTo>
                    <a:pt x="1831" y="640"/>
                  </a:lnTo>
                  <a:lnTo>
                    <a:pt x="1831" y="638"/>
                  </a:lnTo>
                  <a:lnTo>
                    <a:pt x="1831" y="633"/>
                  </a:lnTo>
                  <a:lnTo>
                    <a:pt x="1837" y="625"/>
                  </a:lnTo>
                  <a:lnTo>
                    <a:pt x="1843" y="617"/>
                  </a:lnTo>
                  <a:lnTo>
                    <a:pt x="1843" y="604"/>
                  </a:lnTo>
                  <a:lnTo>
                    <a:pt x="1848" y="591"/>
                  </a:lnTo>
                  <a:lnTo>
                    <a:pt x="1854" y="576"/>
                  </a:lnTo>
                  <a:lnTo>
                    <a:pt x="1865" y="563"/>
                  </a:lnTo>
                  <a:lnTo>
                    <a:pt x="1865" y="545"/>
                  </a:lnTo>
                  <a:lnTo>
                    <a:pt x="1870" y="529"/>
                  </a:lnTo>
                  <a:lnTo>
                    <a:pt x="1876" y="514"/>
                  </a:lnTo>
                  <a:lnTo>
                    <a:pt x="1882" y="501"/>
                  </a:lnTo>
                  <a:lnTo>
                    <a:pt x="1887" y="485"/>
                  </a:lnTo>
                  <a:lnTo>
                    <a:pt x="1887" y="475"/>
                  </a:lnTo>
                  <a:lnTo>
                    <a:pt x="1887" y="462"/>
                  </a:lnTo>
                  <a:lnTo>
                    <a:pt x="1887" y="457"/>
                  </a:lnTo>
                  <a:lnTo>
                    <a:pt x="1887" y="449"/>
                  </a:lnTo>
                  <a:lnTo>
                    <a:pt x="1887" y="441"/>
                  </a:lnTo>
                  <a:lnTo>
                    <a:pt x="1887" y="434"/>
                  </a:lnTo>
                  <a:lnTo>
                    <a:pt x="1893" y="429"/>
                  </a:lnTo>
                  <a:lnTo>
                    <a:pt x="1898" y="421"/>
                  </a:lnTo>
                  <a:lnTo>
                    <a:pt x="1909" y="413"/>
                  </a:lnTo>
                  <a:lnTo>
                    <a:pt x="1915" y="408"/>
                  </a:lnTo>
                  <a:lnTo>
                    <a:pt x="1921" y="403"/>
                  </a:lnTo>
                  <a:lnTo>
                    <a:pt x="1937" y="390"/>
                  </a:lnTo>
                  <a:lnTo>
                    <a:pt x="1954" y="382"/>
                  </a:lnTo>
                  <a:lnTo>
                    <a:pt x="1965" y="377"/>
                  </a:lnTo>
                  <a:lnTo>
                    <a:pt x="1971" y="374"/>
                  </a:lnTo>
                  <a:lnTo>
                    <a:pt x="1971" y="372"/>
                  </a:lnTo>
                  <a:lnTo>
                    <a:pt x="1971" y="369"/>
                  </a:lnTo>
                  <a:lnTo>
                    <a:pt x="1965" y="359"/>
                  </a:lnTo>
                  <a:lnTo>
                    <a:pt x="1960" y="351"/>
                  </a:lnTo>
                  <a:lnTo>
                    <a:pt x="1948" y="338"/>
                  </a:lnTo>
                  <a:lnTo>
                    <a:pt x="1937" y="325"/>
                  </a:lnTo>
                  <a:lnTo>
                    <a:pt x="1926" y="318"/>
                  </a:lnTo>
                  <a:lnTo>
                    <a:pt x="1915" y="310"/>
                  </a:lnTo>
                  <a:lnTo>
                    <a:pt x="1904" y="302"/>
                  </a:lnTo>
                  <a:lnTo>
                    <a:pt x="1887" y="294"/>
                  </a:lnTo>
                  <a:lnTo>
                    <a:pt x="1870" y="284"/>
                  </a:lnTo>
                  <a:lnTo>
                    <a:pt x="1848" y="276"/>
                  </a:lnTo>
                  <a:lnTo>
                    <a:pt x="1826" y="269"/>
                  </a:lnTo>
                  <a:lnTo>
                    <a:pt x="1809" y="261"/>
                  </a:lnTo>
                  <a:lnTo>
                    <a:pt x="1787" y="250"/>
                  </a:lnTo>
                  <a:lnTo>
                    <a:pt x="1765" y="243"/>
                  </a:lnTo>
                  <a:lnTo>
                    <a:pt x="1737" y="235"/>
                  </a:lnTo>
                  <a:lnTo>
                    <a:pt x="1720" y="230"/>
                  </a:lnTo>
                  <a:lnTo>
                    <a:pt x="1698" y="222"/>
                  </a:lnTo>
                  <a:lnTo>
                    <a:pt x="1681" y="214"/>
                  </a:lnTo>
                  <a:lnTo>
                    <a:pt x="1664" y="209"/>
                  </a:lnTo>
                  <a:lnTo>
                    <a:pt x="1648" y="204"/>
                  </a:lnTo>
                  <a:lnTo>
                    <a:pt x="1625" y="199"/>
                  </a:lnTo>
                  <a:lnTo>
                    <a:pt x="1620" y="196"/>
                  </a:lnTo>
                  <a:lnTo>
                    <a:pt x="1614" y="194"/>
                  </a:lnTo>
                  <a:lnTo>
                    <a:pt x="1609" y="191"/>
                  </a:lnTo>
                  <a:lnTo>
                    <a:pt x="1598" y="188"/>
                  </a:lnTo>
                  <a:lnTo>
                    <a:pt x="1581" y="181"/>
                  </a:lnTo>
                  <a:lnTo>
                    <a:pt x="1559" y="173"/>
                  </a:lnTo>
                  <a:lnTo>
                    <a:pt x="1542" y="163"/>
                  </a:lnTo>
                  <a:lnTo>
                    <a:pt x="1525" y="150"/>
                  </a:lnTo>
                  <a:lnTo>
                    <a:pt x="1503" y="137"/>
                  </a:lnTo>
                  <a:lnTo>
                    <a:pt x="1492" y="129"/>
                  </a:lnTo>
                  <a:lnTo>
                    <a:pt x="1481" y="121"/>
                  </a:lnTo>
                  <a:lnTo>
                    <a:pt x="1470" y="114"/>
                  </a:lnTo>
                  <a:lnTo>
                    <a:pt x="1458" y="106"/>
                  </a:lnTo>
                  <a:lnTo>
                    <a:pt x="1447" y="96"/>
                  </a:lnTo>
                  <a:lnTo>
                    <a:pt x="1442" y="88"/>
                  </a:lnTo>
                  <a:lnTo>
                    <a:pt x="1431" y="83"/>
                  </a:lnTo>
                  <a:lnTo>
                    <a:pt x="1425" y="75"/>
                  </a:lnTo>
                  <a:lnTo>
                    <a:pt x="1419" y="67"/>
                  </a:lnTo>
                  <a:lnTo>
                    <a:pt x="1414" y="62"/>
                  </a:lnTo>
                  <a:lnTo>
                    <a:pt x="1403" y="54"/>
                  </a:lnTo>
                  <a:lnTo>
                    <a:pt x="1403" y="52"/>
                  </a:lnTo>
                  <a:lnTo>
                    <a:pt x="1392" y="44"/>
                  </a:lnTo>
                  <a:lnTo>
                    <a:pt x="1392" y="44"/>
                  </a:lnTo>
                  <a:lnTo>
                    <a:pt x="1380" y="0"/>
                  </a:lnTo>
                  <a:lnTo>
                    <a:pt x="1380" y="0"/>
                  </a:lnTo>
                  <a:close/>
                </a:path>
              </a:pathLst>
            </a:custGeom>
            <a:solidFill>
              <a:srgbClr val="5C5C7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34"/>
            <p:cNvSpPr>
              <a:spLocks/>
            </p:cNvSpPr>
            <p:nvPr/>
          </p:nvSpPr>
          <p:spPr bwMode="auto">
            <a:xfrm>
              <a:off x="5688013" y="5341938"/>
              <a:ext cx="1201738" cy="450850"/>
            </a:xfrm>
            <a:custGeom>
              <a:avLst/>
              <a:gdLst/>
              <a:ahLst/>
              <a:cxnLst>
                <a:cxn ang="0">
                  <a:pos x="752" y="2"/>
                </a:cxn>
                <a:cxn ang="0">
                  <a:pos x="740" y="15"/>
                </a:cxn>
                <a:cxn ang="0">
                  <a:pos x="718" y="33"/>
                </a:cxn>
                <a:cxn ang="0">
                  <a:pos x="707" y="49"/>
                </a:cxn>
                <a:cxn ang="0">
                  <a:pos x="685" y="69"/>
                </a:cxn>
                <a:cxn ang="0">
                  <a:pos x="662" y="90"/>
                </a:cxn>
                <a:cxn ang="0">
                  <a:pos x="635" y="118"/>
                </a:cxn>
                <a:cxn ang="0">
                  <a:pos x="601" y="147"/>
                </a:cxn>
                <a:cxn ang="0">
                  <a:pos x="568" y="175"/>
                </a:cxn>
                <a:cxn ang="0">
                  <a:pos x="534" y="204"/>
                </a:cxn>
                <a:cxn ang="0">
                  <a:pos x="507" y="229"/>
                </a:cxn>
                <a:cxn ang="0">
                  <a:pos x="484" y="250"/>
                </a:cxn>
                <a:cxn ang="0">
                  <a:pos x="462" y="268"/>
                </a:cxn>
                <a:cxn ang="0">
                  <a:pos x="456" y="276"/>
                </a:cxn>
                <a:cxn ang="0">
                  <a:pos x="451" y="279"/>
                </a:cxn>
                <a:cxn ang="0">
                  <a:pos x="423" y="281"/>
                </a:cxn>
                <a:cxn ang="0">
                  <a:pos x="390" y="281"/>
                </a:cxn>
                <a:cxn ang="0">
                  <a:pos x="356" y="281"/>
                </a:cxn>
                <a:cxn ang="0">
                  <a:pos x="323" y="284"/>
                </a:cxn>
                <a:cxn ang="0">
                  <a:pos x="289" y="284"/>
                </a:cxn>
                <a:cxn ang="0">
                  <a:pos x="245" y="284"/>
                </a:cxn>
                <a:cxn ang="0">
                  <a:pos x="200" y="284"/>
                </a:cxn>
                <a:cxn ang="0">
                  <a:pos x="156" y="281"/>
                </a:cxn>
                <a:cxn ang="0">
                  <a:pos x="111" y="281"/>
                </a:cxn>
                <a:cxn ang="0">
                  <a:pos x="72" y="281"/>
                </a:cxn>
                <a:cxn ang="0">
                  <a:pos x="33" y="279"/>
                </a:cxn>
                <a:cxn ang="0">
                  <a:pos x="5" y="279"/>
                </a:cxn>
                <a:cxn ang="0">
                  <a:pos x="50" y="253"/>
                </a:cxn>
                <a:cxn ang="0">
                  <a:pos x="61" y="248"/>
                </a:cxn>
                <a:cxn ang="0">
                  <a:pos x="89" y="235"/>
                </a:cxn>
                <a:cxn ang="0">
                  <a:pos x="133" y="219"/>
                </a:cxn>
                <a:cxn ang="0">
                  <a:pos x="184" y="211"/>
                </a:cxn>
                <a:cxn ang="0">
                  <a:pos x="228" y="209"/>
                </a:cxn>
                <a:cxn ang="0">
                  <a:pos x="273" y="214"/>
                </a:cxn>
                <a:cxn ang="0">
                  <a:pos x="301" y="222"/>
                </a:cxn>
                <a:cxn ang="0">
                  <a:pos x="317" y="227"/>
                </a:cxn>
                <a:cxn ang="0">
                  <a:pos x="323" y="217"/>
                </a:cxn>
                <a:cxn ang="0">
                  <a:pos x="339" y="198"/>
                </a:cxn>
                <a:cxn ang="0">
                  <a:pos x="351" y="188"/>
                </a:cxn>
                <a:cxn ang="0">
                  <a:pos x="362" y="170"/>
                </a:cxn>
                <a:cxn ang="0">
                  <a:pos x="373" y="147"/>
                </a:cxn>
                <a:cxn ang="0">
                  <a:pos x="384" y="124"/>
                </a:cxn>
                <a:cxn ang="0">
                  <a:pos x="395" y="95"/>
                </a:cxn>
                <a:cxn ang="0">
                  <a:pos x="406" y="72"/>
                </a:cxn>
                <a:cxn ang="0">
                  <a:pos x="412" y="49"/>
                </a:cxn>
                <a:cxn ang="0">
                  <a:pos x="423" y="31"/>
                </a:cxn>
                <a:cxn ang="0">
                  <a:pos x="429" y="18"/>
                </a:cxn>
                <a:cxn ang="0">
                  <a:pos x="434" y="15"/>
                </a:cxn>
                <a:cxn ang="0">
                  <a:pos x="757" y="0"/>
                </a:cxn>
              </a:cxnLst>
              <a:rect l="0" t="0" r="r" b="b"/>
              <a:pathLst>
                <a:path w="757" h="284">
                  <a:moveTo>
                    <a:pt x="757" y="0"/>
                  </a:moveTo>
                  <a:lnTo>
                    <a:pt x="752" y="2"/>
                  </a:lnTo>
                  <a:lnTo>
                    <a:pt x="746" y="7"/>
                  </a:lnTo>
                  <a:lnTo>
                    <a:pt x="740" y="15"/>
                  </a:lnTo>
                  <a:lnTo>
                    <a:pt x="729" y="28"/>
                  </a:lnTo>
                  <a:lnTo>
                    <a:pt x="718" y="33"/>
                  </a:lnTo>
                  <a:lnTo>
                    <a:pt x="713" y="41"/>
                  </a:lnTo>
                  <a:lnTo>
                    <a:pt x="707" y="49"/>
                  </a:lnTo>
                  <a:lnTo>
                    <a:pt x="696" y="59"/>
                  </a:lnTo>
                  <a:lnTo>
                    <a:pt x="685" y="69"/>
                  </a:lnTo>
                  <a:lnTo>
                    <a:pt x="674" y="80"/>
                  </a:lnTo>
                  <a:lnTo>
                    <a:pt x="662" y="90"/>
                  </a:lnTo>
                  <a:lnTo>
                    <a:pt x="651" y="106"/>
                  </a:lnTo>
                  <a:lnTo>
                    <a:pt x="635" y="118"/>
                  </a:lnTo>
                  <a:lnTo>
                    <a:pt x="618" y="131"/>
                  </a:lnTo>
                  <a:lnTo>
                    <a:pt x="601" y="147"/>
                  </a:lnTo>
                  <a:lnTo>
                    <a:pt x="584" y="162"/>
                  </a:lnTo>
                  <a:lnTo>
                    <a:pt x="568" y="175"/>
                  </a:lnTo>
                  <a:lnTo>
                    <a:pt x="551" y="191"/>
                  </a:lnTo>
                  <a:lnTo>
                    <a:pt x="534" y="204"/>
                  </a:lnTo>
                  <a:lnTo>
                    <a:pt x="523" y="219"/>
                  </a:lnTo>
                  <a:lnTo>
                    <a:pt x="507" y="229"/>
                  </a:lnTo>
                  <a:lnTo>
                    <a:pt x="495" y="240"/>
                  </a:lnTo>
                  <a:lnTo>
                    <a:pt x="484" y="250"/>
                  </a:lnTo>
                  <a:lnTo>
                    <a:pt x="473" y="260"/>
                  </a:lnTo>
                  <a:lnTo>
                    <a:pt x="462" y="268"/>
                  </a:lnTo>
                  <a:lnTo>
                    <a:pt x="456" y="273"/>
                  </a:lnTo>
                  <a:lnTo>
                    <a:pt x="456" y="276"/>
                  </a:lnTo>
                  <a:lnTo>
                    <a:pt x="456" y="279"/>
                  </a:lnTo>
                  <a:lnTo>
                    <a:pt x="451" y="279"/>
                  </a:lnTo>
                  <a:lnTo>
                    <a:pt x="440" y="279"/>
                  </a:lnTo>
                  <a:lnTo>
                    <a:pt x="423" y="281"/>
                  </a:lnTo>
                  <a:lnTo>
                    <a:pt x="406" y="281"/>
                  </a:lnTo>
                  <a:lnTo>
                    <a:pt x="390" y="281"/>
                  </a:lnTo>
                  <a:lnTo>
                    <a:pt x="373" y="281"/>
                  </a:lnTo>
                  <a:lnTo>
                    <a:pt x="356" y="281"/>
                  </a:lnTo>
                  <a:lnTo>
                    <a:pt x="345" y="284"/>
                  </a:lnTo>
                  <a:lnTo>
                    <a:pt x="323" y="284"/>
                  </a:lnTo>
                  <a:lnTo>
                    <a:pt x="306" y="284"/>
                  </a:lnTo>
                  <a:lnTo>
                    <a:pt x="289" y="284"/>
                  </a:lnTo>
                  <a:lnTo>
                    <a:pt x="273" y="284"/>
                  </a:lnTo>
                  <a:lnTo>
                    <a:pt x="245" y="284"/>
                  </a:lnTo>
                  <a:lnTo>
                    <a:pt x="223" y="284"/>
                  </a:lnTo>
                  <a:lnTo>
                    <a:pt x="200" y="284"/>
                  </a:lnTo>
                  <a:lnTo>
                    <a:pt x="178" y="284"/>
                  </a:lnTo>
                  <a:lnTo>
                    <a:pt x="156" y="281"/>
                  </a:lnTo>
                  <a:lnTo>
                    <a:pt x="133" y="281"/>
                  </a:lnTo>
                  <a:lnTo>
                    <a:pt x="111" y="281"/>
                  </a:lnTo>
                  <a:lnTo>
                    <a:pt x="94" y="281"/>
                  </a:lnTo>
                  <a:lnTo>
                    <a:pt x="72" y="281"/>
                  </a:lnTo>
                  <a:lnTo>
                    <a:pt x="56" y="281"/>
                  </a:lnTo>
                  <a:lnTo>
                    <a:pt x="33" y="279"/>
                  </a:lnTo>
                  <a:lnTo>
                    <a:pt x="22" y="279"/>
                  </a:lnTo>
                  <a:lnTo>
                    <a:pt x="5" y="279"/>
                  </a:lnTo>
                  <a:lnTo>
                    <a:pt x="0" y="279"/>
                  </a:lnTo>
                  <a:lnTo>
                    <a:pt x="50" y="253"/>
                  </a:lnTo>
                  <a:lnTo>
                    <a:pt x="50" y="250"/>
                  </a:lnTo>
                  <a:lnTo>
                    <a:pt x="61" y="248"/>
                  </a:lnTo>
                  <a:lnTo>
                    <a:pt x="72" y="240"/>
                  </a:lnTo>
                  <a:lnTo>
                    <a:pt x="89" y="235"/>
                  </a:lnTo>
                  <a:lnTo>
                    <a:pt x="111" y="227"/>
                  </a:lnTo>
                  <a:lnTo>
                    <a:pt x="133" y="219"/>
                  </a:lnTo>
                  <a:lnTo>
                    <a:pt x="156" y="214"/>
                  </a:lnTo>
                  <a:lnTo>
                    <a:pt x="184" y="211"/>
                  </a:lnTo>
                  <a:lnTo>
                    <a:pt x="206" y="206"/>
                  </a:lnTo>
                  <a:lnTo>
                    <a:pt x="228" y="209"/>
                  </a:lnTo>
                  <a:lnTo>
                    <a:pt x="250" y="211"/>
                  </a:lnTo>
                  <a:lnTo>
                    <a:pt x="273" y="214"/>
                  </a:lnTo>
                  <a:lnTo>
                    <a:pt x="289" y="219"/>
                  </a:lnTo>
                  <a:lnTo>
                    <a:pt x="301" y="222"/>
                  </a:lnTo>
                  <a:lnTo>
                    <a:pt x="306" y="224"/>
                  </a:lnTo>
                  <a:lnTo>
                    <a:pt x="317" y="227"/>
                  </a:lnTo>
                  <a:lnTo>
                    <a:pt x="317" y="224"/>
                  </a:lnTo>
                  <a:lnTo>
                    <a:pt x="323" y="217"/>
                  </a:lnTo>
                  <a:lnTo>
                    <a:pt x="328" y="209"/>
                  </a:lnTo>
                  <a:lnTo>
                    <a:pt x="339" y="198"/>
                  </a:lnTo>
                  <a:lnTo>
                    <a:pt x="345" y="193"/>
                  </a:lnTo>
                  <a:lnTo>
                    <a:pt x="351" y="188"/>
                  </a:lnTo>
                  <a:lnTo>
                    <a:pt x="356" y="178"/>
                  </a:lnTo>
                  <a:lnTo>
                    <a:pt x="362" y="170"/>
                  </a:lnTo>
                  <a:lnTo>
                    <a:pt x="367" y="157"/>
                  </a:lnTo>
                  <a:lnTo>
                    <a:pt x="373" y="147"/>
                  </a:lnTo>
                  <a:lnTo>
                    <a:pt x="373" y="134"/>
                  </a:lnTo>
                  <a:lnTo>
                    <a:pt x="384" y="124"/>
                  </a:lnTo>
                  <a:lnTo>
                    <a:pt x="390" y="108"/>
                  </a:lnTo>
                  <a:lnTo>
                    <a:pt x="395" y="95"/>
                  </a:lnTo>
                  <a:lnTo>
                    <a:pt x="401" y="82"/>
                  </a:lnTo>
                  <a:lnTo>
                    <a:pt x="406" y="72"/>
                  </a:lnTo>
                  <a:lnTo>
                    <a:pt x="412" y="59"/>
                  </a:lnTo>
                  <a:lnTo>
                    <a:pt x="412" y="49"/>
                  </a:lnTo>
                  <a:lnTo>
                    <a:pt x="417" y="38"/>
                  </a:lnTo>
                  <a:lnTo>
                    <a:pt x="423" y="31"/>
                  </a:lnTo>
                  <a:lnTo>
                    <a:pt x="429" y="23"/>
                  </a:lnTo>
                  <a:lnTo>
                    <a:pt x="429" y="18"/>
                  </a:lnTo>
                  <a:lnTo>
                    <a:pt x="434" y="15"/>
                  </a:lnTo>
                  <a:lnTo>
                    <a:pt x="434" y="15"/>
                  </a:lnTo>
                  <a:lnTo>
                    <a:pt x="757" y="0"/>
                  </a:lnTo>
                  <a:lnTo>
                    <a:pt x="757" y="0"/>
                  </a:lnTo>
                  <a:close/>
                </a:path>
              </a:pathLst>
            </a:custGeom>
            <a:solidFill>
              <a:srgbClr val="FFCC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5"/>
            <p:cNvSpPr>
              <a:spLocks/>
            </p:cNvSpPr>
            <p:nvPr/>
          </p:nvSpPr>
          <p:spPr bwMode="auto">
            <a:xfrm>
              <a:off x="5767388" y="4751388"/>
              <a:ext cx="2828925" cy="720725"/>
            </a:xfrm>
            <a:custGeom>
              <a:avLst/>
              <a:gdLst/>
              <a:ahLst/>
              <a:cxnLst>
                <a:cxn ang="0">
                  <a:pos x="17" y="101"/>
                </a:cxn>
                <a:cxn ang="0">
                  <a:pos x="56" y="75"/>
                </a:cxn>
                <a:cxn ang="0">
                  <a:pos x="89" y="59"/>
                </a:cxn>
                <a:cxn ang="0">
                  <a:pos x="150" y="46"/>
                </a:cxn>
                <a:cxn ang="0">
                  <a:pos x="217" y="41"/>
                </a:cxn>
                <a:cxn ang="0">
                  <a:pos x="295" y="36"/>
                </a:cxn>
                <a:cxn ang="0">
                  <a:pos x="395" y="31"/>
                </a:cxn>
                <a:cxn ang="0">
                  <a:pos x="495" y="26"/>
                </a:cxn>
                <a:cxn ang="0">
                  <a:pos x="596" y="23"/>
                </a:cxn>
                <a:cxn ang="0">
                  <a:pos x="685" y="21"/>
                </a:cxn>
                <a:cxn ang="0">
                  <a:pos x="752" y="21"/>
                </a:cxn>
                <a:cxn ang="0">
                  <a:pos x="807" y="21"/>
                </a:cxn>
                <a:cxn ang="0">
                  <a:pos x="852" y="18"/>
                </a:cxn>
                <a:cxn ang="0">
                  <a:pos x="896" y="13"/>
                </a:cxn>
                <a:cxn ang="0">
                  <a:pos x="974" y="3"/>
                </a:cxn>
                <a:cxn ang="0">
                  <a:pos x="1019" y="0"/>
                </a:cxn>
                <a:cxn ang="0">
                  <a:pos x="1075" y="3"/>
                </a:cxn>
                <a:cxn ang="0">
                  <a:pos x="1130" y="15"/>
                </a:cxn>
                <a:cxn ang="0">
                  <a:pos x="1191" y="31"/>
                </a:cxn>
                <a:cxn ang="0">
                  <a:pos x="1258" y="52"/>
                </a:cxn>
                <a:cxn ang="0">
                  <a:pos x="1314" y="77"/>
                </a:cxn>
                <a:cxn ang="0">
                  <a:pos x="1375" y="103"/>
                </a:cxn>
                <a:cxn ang="0">
                  <a:pos x="1425" y="129"/>
                </a:cxn>
                <a:cxn ang="0">
                  <a:pos x="1470" y="152"/>
                </a:cxn>
                <a:cxn ang="0">
                  <a:pos x="1531" y="186"/>
                </a:cxn>
                <a:cxn ang="0">
                  <a:pos x="1570" y="214"/>
                </a:cxn>
                <a:cxn ang="0">
                  <a:pos x="1592" y="237"/>
                </a:cxn>
                <a:cxn ang="0">
                  <a:pos x="1604" y="261"/>
                </a:cxn>
                <a:cxn ang="0">
                  <a:pos x="1609" y="284"/>
                </a:cxn>
                <a:cxn ang="0">
                  <a:pos x="1615" y="310"/>
                </a:cxn>
                <a:cxn ang="0">
                  <a:pos x="1620" y="328"/>
                </a:cxn>
                <a:cxn ang="0">
                  <a:pos x="1637" y="354"/>
                </a:cxn>
                <a:cxn ang="0">
                  <a:pos x="1670" y="361"/>
                </a:cxn>
                <a:cxn ang="0">
                  <a:pos x="1726" y="374"/>
                </a:cxn>
                <a:cxn ang="0">
                  <a:pos x="1765" y="408"/>
                </a:cxn>
                <a:cxn ang="0">
                  <a:pos x="1782" y="436"/>
                </a:cxn>
                <a:cxn ang="0">
                  <a:pos x="1531" y="454"/>
                </a:cxn>
                <a:cxn ang="0">
                  <a:pos x="657" y="421"/>
                </a:cxn>
                <a:cxn ang="0">
                  <a:pos x="362" y="385"/>
                </a:cxn>
                <a:cxn ang="0">
                  <a:pos x="340" y="374"/>
                </a:cxn>
                <a:cxn ang="0">
                  <a:pos x="328" y="354"/>
                </a:cxn>
                <a:cxn ang="0">
                  <a:pos x="334" y="325"/>
                </a:cxn>
                <a:cxn ang="0">
                  <a:pos x="340" y="315"/>
                </a:cxn>
                <a:cxn ang="0">
                  <a:pos x="106" y="199"/>
                </a:cxn>
                <a:cxn ang="0">
                  <a:pos x="78" y="170"/>
                </a:cxn>
                <a:cxn ang="0">
                  <a:pos x="50" y="142"/>
                </a:cxn>
                <a:cxn ang="0">
                  <a:pos x="22" y="119"/>
                </a:cxn>
                <a:cxn ang="0">
                  <a:pos x="0" y="111"/>
                </a:cxn>
              </a:cxnLst>
              <a:rect l="0" t="0" r="r" b="b"/>
              <a:pathLst>
                <a:path w="1782" h="454">
                  <a:moveTo>
                    <a:pt x="0" y="111"/>
                  </a:moveTo>
                  <a:lnTo>
                    <a:pt x="0" y="108"/>
                  </a:lnTo>
                  <a:lnTo>
                    <a:pt x="17" y="101"/>
                  </a:lnTo>
                  <a:lnTo>
                    <a:pt x="33" y="90"/>
                  </a:lnTo>
                  <a:lnTo>
                    <a:pt x="50" y="83"/>
                  </a:lnTo>
                  <a:lnTo>
                    <a:pt x="56" y="75"/>
                  </a:lnTo>
                  <a:lnTo>
                    <a:pt x="67" y="70"/>
                  </a:lnTo>
                  <a:lnTo>
                    <a:pt x="72" y="64"/>
                  </a:lnTo>
                  <a:lnTo>
                    <a:pt x="89" y="59"/>
                  </a:lnTo>
                  <a:lnTo>
                    <a:pt x="111" y="54"/>
                  </a:lnTo>
                  <a:lnTo>
                    <a:pt x="139" y="49"/>
                  </a:lnTo>
                  <a:lnTo>
                    <a:pt x="150" y="46"/>
                  </a:lnTo>
                  <a:lnTo>
                    <a:pt x="167" y="46"/>
                  </a:lnTo>
                  <a:lnTo>
                    <a:pt x="189" y="44"/>
                  </a:lnTo>
                  <a:lnTo>
                    <a:pt x="217" y="41"/>
                  </a:lnTo>
                  <a:lnTo>
                    <a:pt x="239" y="39"/>
                  </a:lnTo>
                  <a:lnTo>
                    <a:pt x="267" y="39"/>
                  </a:lnTo>
                  <a:lnTo>
                    <a:pt x="295" y="36"/>
                  </a:lnTo>
                  <a:lnTo>
                    <a:pt x="328" y="34"/>
                  </a:lnTo>
                  <a:lnTo>
                    <a:pt x="362" y="31"/>
                  </a:lnTo>
                  <a:lnTo>
                    <a:pt x="395" y="31"/>
                  </a:lnTo>
                  <a:lnTo>
                    <a:pt x="429" y="28"/>
                  </a:lnTo>
                  <a:lnTo>
                    <a:pt x="468" y="28"/>
                  </a:lnTo>
                  <a:lnTo>
                    <a:pt x="495" y="26"/>
                  </a:lnTo>
                  <a:lnTo>
                    <a:pt x="534" y="26"/>
                  </a:lnTo>
                  <a:lnTo>
                    <a:pt x="568" y="23"/>
                  </a:lnTo>
                  <a:lnTo>
                    <a:pt x="596" y="23"/>
                  </a:lnTo>
                  <a:lnTo>
                    <a:pt x="629" y="23"/>
                  </a:lnTo>
                  <a:lnTo>
                    <a:pt x="657" y="21"/>
                  </a:lnTo>
                  <a:lnTo>
                    <a:pt x="685" y="21"/>
                  </a:lnTo>
                  <a:lnTo>
                    <a:pt x="713" y="21"/>
                  </a:lnTo>
                  <a:lnTo>
                    <a:pt x="729" y="21"/>
                  </a:lnTo>
                  <a:lnTo>
                    <a:pt x="752" y="21"/>
                  </a:lnTo>
                  <a:lnTo>
                    <a:pt x="768" y="21"/>
                  </a:lnTo>
                  <a:lnTo>
                    <a:pt x="779" y="21"/>
                  </a:lnTo>
                  <a:lnTo>
                    <a:pt x="807" y="21"/>
                  </a:lnTo>
                  <a:lnTo>
                    <a:pt x="824" y="21"/>
                  </a:lnTo>
                  <a:lnTo>
                    <a:pt x="841" y="18"/>
                  </a:lnTo>
                  <a:lnTo>
                    <a:pt x="852" y="18"/>
                  </a:lnTo>
                  <a:lnTo>
                    <a:pt x="869" y="15"/>
                  </a:lnTo>
                  <a:lnTo>
                    <a:pt x="880" y="15"/>
                  </a:lnTo>
                  <a:lnTo>
                    <a:pt x="896" y="13"/>
                  </a:lnTo>
                  <a:lnTo>
                    <a:pt x="919" y="8"/>
                  </a:lnTo>
                  <a:lnTo>
                    <a:pt x="946" y="5"/>
                  </a:lnTo>
                  <a:lnTo>
                    <a:pt x="974" y="3"/>
                  </a:lnTo>
                  <a:lnTo>
                    <a:pt x="985" y="0"/>
                  </a:lnTo>
                  <a:lnTo>
                    <a:pt x="1002" y="0"/>
                  </a:lnTo>
                  <a:lnTo>
                    <a:pt x="1019" y="0"/>
                  </a:lnTo>
                  <a:lnTo>
                    <a:pt x="1041" y="0"/>
                  </a:lnTo>
                  <a:lnTo>
                    <a:pt x="1058" y="0"/>
                  </a:lnTo>
                  <a:lnTo>
                    <a:pt x="1075" y="3"/>
                  </a:lnTo>
                  <a:lnTo>
                    <a:pt x="1091" y="5"/>
                  </a:lnTo>
                  <a:lnTo>
                    <a:pt x="1114" y="10"/>
                  </a:lnTo>
                  <a:lnTo>
                    <a:pt x="1130" y="15"/>
                  </a:lnTo>
                  <a:lnTo>
                    <a:pt x="1153" y="18"/>
                  </a:lnTo>
                  <a:lnTo>
                    <a:pt x="1175" y="23"/>
                  </a:lnTo>
                  <a:lnTo>
                    <a:pt x="1191" y="31"/>
                  </a:lnTo>
                  <a:lnTo>
                    <a:pt x="1214" y="36"/>
                  </a:lnTo>
                  <a:lnTo>
                    <a:pt x="1236" y="44"/>
                  </a:lnTo>
                  <a:lnTo>
                    <a:pt x="1258" y="52"/>
                  </a:lnTo>
                  <a:lnTo>
                    <a:pt x="1281" y="62"/>
                  </a:lnTo>
                  <a:lnTo>
                    <a:pt x="1297" y="70"/>
                  </a:lnTo>
                  <a:lnTo>
                    <a:pt x="1314" y="77"/>
                  </a:lnTo>
                  <a:lnTo>
                    <a:pt x="1336" y="85"/>
                  </a:lnTo>
                  <a:lnTo>
                    <a:pt x="1359" y="95"/>
                  </a:lnTo>
                  <a:lnTo>
                    <a:pt x="1375" y="103"/>
                  </a:lnTo>
                  <a:lnTo>
                    <a:pt x="1392" y="114"/>
                  </a:lnTo>
                  <a:lnTo>
                    <a:pt x="1409" y="121"/>
                  </a:lnTo>
                  <a:lnTo>
                    <a:pt x="1425" y="129"/>
                  </a:lnTo>
                  <a:lnTo>
                    <a:pt x="1442" y="137"/>
                  </a:lnTo>
                  <a:lnTo>
                    <a:pt x="1459" y="145"/>
                  </a:lnTo>
                  <a:lnTo>
                    <a:pt x="1470" y="152"/>
                  </a:lnTo>
                  <a:lnTo>
                    <a:pt x="1481" y="160"/>
                  </a:lnTo>
                  <a:lnTo>
                    <a:pt x="1509" y="170"/>
                  </a:lnTo>
                  <a:lnTo>
                    <a:pt x="1531" y="186"/>
                  </a:lnTo>
                  <a:lnTo>
                    <a:pt x="1548" y="196"/>
                  </a:lnTo>
                  <a:lnTo>
                    <a:pt x="1570" y="209"/>
                  </a:lnTo>
                  <a:lnTo>
                    <a:pt x="1570" y="214"/>
                  </a:lnTo>
                  <a:lnTo>
                    <a:pt x="1581" y="222"/>
                  </a:lnTo>
                  <a:lnTo>
                    <a:pt x="1587" y="230"/>
                  </a:lnTo>
                  <a:lnTo>
                    <a:pt x="1592" y="237"/>
                  </a:lnTo>
                  <a:lnTo>
                    <a:pt x="1598" y="245"/>
                  </a:lnTo>
                  <a:lnTo>
                    <a:pt x="1598" y="253"/>
                  </a:lnTo>
                  <a:lnTo>
                    <a:pt x="1604" y="261"/>
                  </a:lnTo>
                  <a:lnTo>
                    <a:pt x="1604" y="268"/>
                  </a:lnTo>
                  <a:lnTo>
                    <a:pt x="1609" y="276"/>
                  </a:lnTo>
                  <a:lnTo>
                    <a:pt x="1609" y="284"/>
                  </a:lnTo>
                  <a:lnTo>
                    <a:pt x="1615" y="294"/>
                  </a:lnTo>
                  <a:lnTo>
                    <a:pt x="1615" y="302"/>
                  </a:lnTo>
                  <a:lnTo>
                    <a:pt x="1615" y="310"/>
                  </a:lnTo>
                  <a:lnTo>
                    <a:pt x="1620" y="317"/>
                  </a:lnTo>
                  <a:lnTo>
                    <a:pt x="1620" y="323"/>
                  </a:lnTo>
                  <a:lnTo>
                    <a:pt x="1620" y="328"/>
                  </a:lnTo>
                  <a:lnTo>
                    <a:pt x="1626" y="341"/>
                  </a:lnTo>
                  <a:lnTo>
                    <a:pt x="1631" y="348"/>
                  </a:lnTo>
                  <a:lnTo>
                    <a:pt x="1637" y="354"/>
                  </a:lnTo>
                  <a:lnTo>
                    <a:pt x="1642" y="359"/>
                  </a:lnTo>
                  <a:lnTo>
                    <a:pt x="1654" y="359"/>
                  </a:lnTo>
                  <a:lnTo>
                    <a:pt x="1670" y="361"/>
                  </a:lnTo>
                  <a:lnTo>
                    <a:pt x="1687" y="361"/>
                  </a:lnTo>
                  <a:lnTo>
                    <a:pt x="1715" y="369"/>
                  </a:lnTo>
                  <a:lnTo>
                    <a:pt x="1726" y="374"/>
                  </a:lnTo>
                  <a:lnTo>
                    <a:pt x="1737" y="387"/>
                  </a:lnTo>
                  <a:lnTo>
                    <a:pt x="1748" y="398"/>
                  </a:lnTo>
                  <a:lnTo>
                    <a:pt x="1765" y="408"/>
                  </a:lnTo>
                  <a:lnTo>
                    <a:pt x="1771" y="418"/>
                  </a:lnTo>
                  <a:lnTo>
                    <a:pt x="1776" y="428"/>
                  </a:lnTo>
                  <a:lnTo>
                    <a:pt x="1782" y="436"/>
                  </a:lnTo>
                  <a:lnTo>
                    <a:pt x="1782" y="439"/>
                  </a:lnTo>
                  <a:lnTo>
                    <a:pt x="1748" y="449"/>
                  </a:lnTo>
                  <a:lnTo>
                    <a:pt x="1531" y="454"/>
                  </a:lnTo>
                  <a:lnTo>
                    <a:pt x="1225" y="271"/>
                  </a:lnTo>
                  <a:lnTo>
                    <a:pt x="807" y="434"/>
                  </a:lnTo>
                  <a:lnTo>
                    <a:pt x="657" y="421"/>
                  </a:lnTo>
                  <a:lnTo>
                    <a:pt x="384" y="387"/>
                  </a:lnTo>
                  <a:lnTo>
                    <a:pt x="379" y="385"/>
                  </a:lnTo>
                  <a:lnTo>
                    <a:pt x="362" y="385"/>
                  </a:lnTo>
                  <a:lnTo>
                    <a:pt x="356" y="382"/>
                  </a:lnTo>
                  <a:lnTo>
                    <a:pt x="351" y="379"/>
                  </a:lnTo>
                  <a:lnTo>
                    <a:pt x="340" y="374"/>
                  </a:lnTo>
                  <a:lnTo>
                    <a:pt x="340" y="369"/>
                  </a:lnTo>
                  <a:lnTo>
                    <a:pt x="328" y="361"/>
                  </a:lnTo>
                  <a:lnTo>
                    <a:pt x="328" y="354"/>
                  </a:lnTo>
                  <a:lnTo>
                    <a:pt x="328" y="343"/>
                  </a:lnTo>
                  <a:lnTo>
                    <a:pt x="334" y="336"/>
                  </a:lnTo>
                  <a:lnTo>
                    <a:pt x="334" y="325"/>
                  </a:lnTo>
                  <a:lnTo>
                    <a:pt x="334" y="320"/>
                  </a:lnTo>
                  <a:lnTo>
                    <a:pt x="334" y="315"/>
                  </a:lnTo>
                  <a:lnTo>
                    <a:pt x="340" y="315"/>
                  </a:lnTo>
                  <a:lnTo>
                    <a:pt x="111" y="206"/>
                  </a:lnTo>
                  <a:lnTo>
                    <a:pt x="106" y="204"/>
                  </a:lnTo>
                  <a:lnTo>
                    <a:pt x="106" y="199"/>
                  </a:lnTo>
                  <a:lnTo>
                    <a:pt x="95" y="191"/>
                  </a:lnTo>
                  <a:lnTo>
                    <a:pt x="89" y="181"/>
                  </a:lnTo>
                  <a:lnTo>
                    <a:pt x="78" y="170"/>
                  </a:lnTo>
                  <a:lnTo>
                    <a:pt x="67" y="160"/>
                  </a:lnTo>
                  <a:lnTo>
                    <a:pt x="61" y="150"/>
                  </a:lnTo>
                  <a:lnTo>
                    <a:pt x="50" y="142"/>
                  </a:lnTo>
                  <a:lnTo>
                    <a:pt x="39" y="132"/>
                  </a:lnTo>
                  <a:lnTo>
                    <a:pt x="28" y="124"/>
                  </a:lnTo>
                  <a:lnTo>
                    <a:pt x="22" y="119"/>
                  </a:lnTo>
                  <a:lnTo>
                    <a:pt x="17" y="116"/>
                  </a:lnTo>
                  <a:lnTo>
                    <a:pt x="0" y="111"/>
                  </a:lnTo>
                  <a:lnTo>
                    <a:pt x="0" y="111"/>
                  </a:lnTo>
                  <a:lnTo>
                    <a:pt x="0" y="111"/>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36"/>
            <p:cNvSpPr>
              <a:spLocks/>
            </p:cNvSpPr>
            <p:nvPr/>
          </p:nvSpPr>
          <p:spPr bwMode="auto">
            <a:xfrm>
              <a:off x="8232775" y="5435600"/>
              <a:ext cx="919163" cy="328613"/>
            </a:xfrm>
            <a:custGeom>
              <a:avLst/>
              <a:gdLst/>
              <a:ahLst/>
              <a:cxnLst>
                <a:cxn ang="0">
                  <a:pos x="6" y="18"/>
                </a:cxn>
                <a:cxn ang="0">
                  <a:pos x="201" y="0"/>
                </a:cxn>
                <a:cxn ang="0">
                  <a:pos x="312" y="176"/>
                </a:cxn>
                <a:cxn ang="0">
                  <a:pos x="429" y="132"/>
                </a:cxn>
                <a:cxn ang="0">
                  <a:pos x="552" y="178"/>
                </a:cxn>
                <a:cxn ang="0">
                  <a:pos x="579" y="207"/>
                </a:cxn>
                <a:cxn ang="0">
                  <a:pos x="340" y="207"/>
                </a:cxn>
                <a:cxn ang="0">
                  <a:pos x="223" y="199"/>
                </a:cxn>
                <a:cxn ang="0">
                  <a:pos x="218" y="196"/>
                </a:cxn>
                <a:cxn ang="0">
                  <a:pos x="201" y="189"/>
                </a:cxn>
                <a:cxn ang="0">
                  <a:pos x="179" y="178"/>
                </a:cxn>
                <a:cxn ang="0">
                  <a:pos x="156" y="168"/>
                </a:cxn>
                <a:cxn ang="0">
                  <a:pos x="140" y="158"/>
                </a:cxn>
                <a:cxn ang="0">
                  <a:pos x="128" y="150"/>
                </a:cxn>
                <a:cxn ang="0">
                  <a:pos x="112" y="142"/>
                </a:cxn>
                <a:cxn ang="0">
                  <a:pos x="101" y="134"/>
                </a:cxn>
                <a:cxn ang="0">
                  <a:pos x="84" y="127"/>
                </a:cxn>
                <a:cxn ang="0">
                  <a:pos x="73" y="116"/>
                </a:cxn>
                <a:cxn ang="0">
                  <a:pos x="62" y="109"/>
                </a:cxn>
                <a:cxn ang="0">
                  <a:pos x="51" y="101"/>
                </a:cxn>
                <a:cxn ang="0">
                  <a:pos x="39" y="90"/>
                </a:cxn>
                <a:cxn ang="0">
                  <a:pos x="34" y="83"/>
                </a:cxn>
                <a:cxn ang="0">
                  <a:pos x="28" y="75"/>
                </a:cxn>
                <a:cxn ang="0">
                  <a:pos x="17" y="67"/>
                </a:cxn>
                <a:cxn ang="0">
                  <a:pos x="12" y="59"/>
                </a:cxn>
                <a:cxn ang="0">
                  <a:pos x="12" y="52"/>
                </a:cxn>
                <a:cxn ang="0">
                  <a:pos x="6" y="47"/>
                </a:cxn>
                <a:cxn ang="0">
                  <a:pos x="6" y="41"/>
                </a:cxn>
                <a:cxn ang="0">
                  <a:pos x="0" y="31"/>
                </a:cxn>
                <a:cxn ang="0">
                  <a:pos x="0" y="26"/>
                </a:cxn>
                <a:cxn ang="0">
                  <a:pos x="0" y="21"/>
                </a:cxn>
                <a:cxn ang="0">
                  <a:pos x="6" y="18"/>
                </a:cxn>
                <a:cxn ang="0">
                  <a:pos x="6" y="18"/>
                </a:cxn>
              </a:cxnLst>
              <a:rect l="0" t="0" r="r" b="b"/>
              <a:pathLst>
                <a:path w="579" h="207">
                  <a:moveTo>
                    <a:pt x="6" y="18"/>
                  </a:moveTo>
                  <a:lnTo>
                    <a:pt x="201" y="0"/>
                  </a:lnTo>
                  <a:lnTo>
                    <a:pt x="312" y="176"/>
                  </a:lnTo>
                  <a:lnTo>
                    <a:pt x="429" y="132"/>
                  </a:lnTo>
                  <a:lnTo>
                    <a:pt x="552" y="178"/>
                  </a:lnTo>
                  <a:lnTo>
                    <a:pt x="579" y="207"/>
                  </a:lnTo>
                  <a:lnTo>
                    <a:pt x="340" y="207"/>
                  </a:lnTo>
                  <a:lnTo>
                    <a:pt x="223" y="199"/>
                  </a:lnTo>
                  <a:lnTo>
                    <a:pt x="218" y="196"/>
                  </a:lnTo>
                  <a:lnTo>
                    <a:pt x="201" y="189"/>
                  </a:lnTo>
                  <a:lnTo>
                    <a:pt x="179" y="178"/>
                  </a:lnTo>
                  <a:lnTo>
                    <a:pt x="156" y="168"/>
                  </a:lnTo>
                  <a:lnTo>
                    <a:pt x="140" y="158"/>
                  </a:lnTo>
                  <a:lnTo>
                    <a:pt x="128" y="150"/>
                  </a:lnTo>
                  <a:lnTo>
                    <a:pt x="112" y="142"/>
                  </a:lnTo>
                  <a:lnTo>
                    <a:pt x="101" y="134"/>
                  </a:lnTo>
                  <a:lnTo>
                    <a:pt x="84" y="127"/>
                  </a:lnTo>
                  <a:lnTo>
                    <a:pt x="73" y="116"/>
                  </a:lnTo>
                  <a:lnTo>
                    <a:pt x="62" y="109"/>
                  </a:lnTo>
                  <a:lnTo>
                    <a:pt x="51" y="101"/>
                  </a:lnTo>
                  <a:lnTo>
                    <a:pt x="39" y="90"/>
                  </a:lnTo>
                  <a:lnTo>
                    <a:pt x="34" y="83"/>
                  </a:lnTo>
                  <a:lnTo>
                    <a:pt x="28" y="75"/>
                  </a:lnTo>
                  <a:lnTo>
                    <a:pt x="17" y="67"/>
                  </a:lnTo>
                  <a:lnTo>
                    <a:pt x="12" y="59"/>
                  </a:lnTo>
                  <a:lnTo>
                    <a:pt x="12" y="52"/>
                  </a:lnTo>
                  <a:lnTo>
                    <a:pt x="6" y="47"/>
                  </a:lnTo>
                  <a:lnTo>
                    <a:pt x="6" y="41"/>
                  </a:lnTo>
                  <a:lnTo>
                    <a:pt x="0" y="31"/>
                  </a:lnTo>
                  <a:lnTo>
                    <a:pt x="0" y="26"/>
                  </a:lnTo>
                  <a:lnTo>
                    <a:pt x="0" y="21"/>
                  </a:lnTo>
                  <a:lnTo>
                    <a:pt x="6" y="18"/>
                  </a:lnTo>
                  <a:lnTo>
                    <a:pt x="6" y="18"/>
                  </a:lnTo>
                  <a:close/>
                </a:path>
              </a:pathLst>
            </a:custGeom>
            <a:solidFill>
              <a:srgbClr val="FFCC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7"/>
            <p:cNvSpPr>
              <a:spLocks/>
            </p:cNvSpPr>
            <p:nvPr/>
          </p:nvSpPr>
          <p:spPr bwMode="auto">
            <a:xfrm>
              <a:off x="6376988" y="4943475"/>
              <a:ext cx="2024063" cy="595313"/>
            </a:xfrm>
            <a:custGeom>
              <a:avLst/>
              <a:gdLst/>
              <a:ahLst/>
              <a:cxnLst>
                <a:cxn ang="0">
                  <a:pos x="757" y="173"/>
                </a:cxn>
                <a:cxn ang="0">
                  <a:pos x="785" y="129"/>
                </a:cxn>
                <a:cxn ang="0">
                  <a:pos x="819" y="83"/>
                </a:cxn>
                <a:cxn ang="0">
                  <a:pos x="835" y="55"/>
                </a:cxn>
                <a:cxn ang="0">
                  <a:pos x="885" y="60"/>
                </a:cxn>
                <a:cxn ang="0">
                  <a:pos x="947" y="70"/>
                </a:cxn>
                <a:cxn ang="0">
                  <a:pos x="1002" y="85"/>
                </a:cxn>
                <a:cxn ang="0">
                  <a:pos x="1030" y="111"/>
                </a:cxn>
                <a:cxn ang="0">
                  <a:pos x="991" y="153"/>
                </a:cxn>
                <a:cxn ang="0">
                  <a:pos x="1013" y="194"/>
                </a:cxn>
                <a:cxn ang="0">
                  <a:pos x="1108" y="222"/>
                </a:cxn>
                <a:cxn ang="0">
                  <a:pos x="1147" y="246"/>
                </a:cxn>
                <a:cxn ang="0">
                  <a:pos x="1097" y="271"/>
                </a:cxn>
                <a:cxn ang="0">
                  <a:pos x="1181" y="289"/>
                </a:cxn>
                <a:cxn ang="0">
                  <a:pos x="1253" y="292"/>
                </a:cxn>
                <a:cxn ang="0">
                  <a:pos x="1186" y="375"/>
                </a:cxn>
                <a:cxn ang="0">
                  <a:pos x="1130" y="354"/>
                </a:cxn>
                <a:cxn ang="0">
                  <a:pos x="1052" y="315"/>
                </a:cxn>
                <a:cxn ang="0">
                  <a:pos x="986" y="277"/>
                </a:cxn>
                <a:cxn ang="0">
                  <a:pos x="919" y="240"/>
                </a:cxn>
                <a:cxn ang="0">
                  <a:pos x="880" y="215"/>
                </a:cxn>
                <a:cxn ang="0">
                  <a:pos x="858" y="240"/>
                </a:cxn>
                <a:cxn ang="0">
                  <a:pos x="791" y="274"/>
                </a:cxn>
                <a:cxn ang="0">
                  <a:pos x="718" y="297"/>
                </a:cxn>
                <a:cxn ang="0">
                  <a:pos x="624" y="315"/>
                </a:cxn>
                <a:cxn ang="0">
                  <a:pos x="529" y="331"/>
                </a:cxn>
                <a:cxn ang="0">
                  <a:pos x="434" y="336"/>
                </a:cxn>
                <a:cxn ang="0">
                  <a:pos x="356" y="333"/>
                </a:cxn>
                <a:cxn ang="0">
                  <a:pos x="284" y="326"/>
                </a:cxn>
                <a:cxn ang="0">
                  <a:pos x="262" y="313"/>
                </a:cxn>
                <a:cxn ang="0">
                  <a:pos x="240" y="300"/>
                </a:cxn>
                <a:cxn ang="0">
                  <a:pos x="173" y="287"/>
                </a:cxn>
                <a:cxn ang="0">
                  <a:pos x="100" y="279"/>
                </a:cxn>
                <a:cxn ang="0">
                  <a:pos x="34" y="269"/>
                </a:cxn>
                <a:cxn ang="0">
                  <a:pos x="0" y="264"/>
                </a:cxn>
                <a:cxn ang="0">
                  <a:pos x="67" y="251"/>
                </a:cxn>
                <a:cxn ang="0">
                  <a:pos x="167" y="248"/>
                </a:cxn>
                <a:cxn ang="0">
                  <a:pos x="251" y="269"/>
                </a:cxn>
                <a:cxn ang="0">
                  <a:pos x="340" y="258"/>
                </a:cxn>
                <a:cxn ang="0">
                  <a:pos x="312" y="233"/>
                </a:cxn>
                <a:cxn ang="0">
                  <a:pos x="295" y="194"/>
                </a:cxn>
                <a:cxn ang="0">
                  <a:pos x="345" y="184"/>
                </a:cxn>
                <a:cxn ang="0">
                  <a:pos x="418" y="184"/>
                </a:cxn>
                <a:cxn ang="0">
                  <a:pos x="468" y="166"/>
                </a:cxn>
                <a:cxn ang="0">
                  <a:pos x="462" y="132"/>
                </a:cxn>
                <a:cxn ang="0">
                  <a:pos x="412" y="88"/>
                </a:cxn>
                <a:cxn ang="0">
                  <a:pos x="512" y="18"/>
                </a:cxn>
                <a:cxn ang="0">
                  <a:pos x="546" y="18"/>
                </a:cxn>
                <a:cxn ang="0">
                  <a:pos x="546" y="55"/>
                </a:cxn>
                <a:cxn ang="0">
                  <a:pos x="574" y="85"/>
                </a:cxn>
                <a:cxn ang="0">
                  <a:pos x="601" y="18"/>
                </a:cxn>
              </a:cxnLst>
              <a:rect l="0" t="0" r="r" b="b"/>
              <a:pathLst>
                <a:path w="1275" h="375">
                  <a:moveTo>
                    <a:pt x="685" y="135"/>
                  </a:moveTo>
                  <a:lnTo>
                    <a:pt x="752" y="181"/>
                  </a:lnTo>
                  <a:lnTo>
                    <a:pt x="752" y="178"/>
                  </a:lnTo>
                  <a:lnTo>
                    <a:pt x="757" y="173"/>
                  </a:lnTo>
                  <a:lnTo>
                    <a:pt x="763" y="163"/>
                  </a:lnTo>
                  <a:lnTo>
                    <a:pt x="769" y="153"/>
                  </a:lnTo>
                  <a:lnTo>
                    <a:pt x="780" y="142"/>
                  </a:lnTo>
                  <a:lnTo>
                    <a:pt x="785" y="129"/>
                  </a:lnTo>
                  <a:lnTo>
                    <a:pt x="791" y="116"/>
                  </a:lnTo>
                  <a:lnTo>
                    <a:pt x="802" y="106"/>
                  </a:lnTo>
                  <a:lnTo>
                    <a:pt x="807" y="93"/>
                  </a:lnTo>
                  <a:lnTo>
                    <a:pt x="819" y="83"/>
                  </a:lnTo>
                  <a:lnTo>
                    <a:pt x="824" y="75"/>
                  </a:lnTo>
                  <a:lnTo>
                    <a:pt x="830" y="67"/>
                  </a:lnTo>
                  <a:lnTo>
                    <a:pt x="835" y="57"/>
                  </a:lnTo>
                  <a:lnTo>
                    <a:pt x="835" y="55"/>
                  </a:lnTo>
                  <a:lnTo>
                    <a:pt x="841" y="55"/>
                  </a:lnTo>
                  <a:lnTo>
                    <a:pt x="858" y="57"/>
                  </a:lnTo>
                  <a:lnTo>
                    <a:pt x="869" y="57"/>
                  </a:lnTo>
                  <a:lnTo>
                    <a:pt x="885" y="60"/>
                  </a:lnTo>
                  <a:lnTo>
                    <a:pt x="897" y="62"/>
                  </a:lnTo>
                  <a:lnTo>
                    <a:pt x="913" y="65"/>
                  </a:lnTo>
                  <a:lnTo>
                    <a:pt x="930" y="67"/>
                  </a:lnTo>
                  <a:lnTo>
                    <a:pt x="947" y="70"/>
                  </a:lnTo>
                  <a:lnTo>
                    <a:pt x="963" y="75"/>
                  </a:lnTo>
                  <a:lnTo>
                    <a:pt x="980" y="78"/>
                  </a:lnTo>
                  <a:lnTo>
                    <a:pt x="991" y="83"/>
                  </a:lnTo>
                  <a:lnTo>
                    <a:pt x="1002" y="85"/>
                  </a:lnTo>
                  <a:lnTo>
                    <a:pt x="1013" y="91"/>
                  </a:lnTo>
                  <a:lnTo>
                    <a:pt x="1025" y="93"/>
                  </a:lnTo>
                  <a:lnTo>
                    <a:pt x="1030" y="101"/>
                  </a:lnTo>
                  <a:lnTo>
                    <a:pt x="1030" y="111"/>
                  </a:lnTo>
                  <a:lnTo>
                    <a:pt x="1019" y="122"/>
                  </a:lnTo>
                  <a:lnTo>
                    <a:pt x="1013" y="132"/>
                  </a:lnTo>
                  <a:lnTo>
                    <a:pt x="1002" y="142"/>
                  </a:lnTo>
                  <a:lnTo>
                    <a:pt x="991" y="153"/>
                  </a:lnTo>
                  <a:lnTo>
                    <a:pt x="986" y="163"/>
                  </a:lnTo>
                  <a:lnTo>
                    <a:pt x="991" y="173"/>
                  </a:lnTo>
                  <a:lnTo>
                    <a:pt x="997" y="184"/>
                  </a:lnTo>
                  <a:lnTo>
                    <a:pt x="1013" y="194"/>
                  </a:lnTo>
                  <a:lnTo>
                    <a:pt x="1036" y="202"/>
                  </a:lnTo>
                  <a:lnTo>
                    <a:pt x="1064" y="212"/>
                  </a:lnTo>
                  <a:lnTo>
                    <a:pt x="1086" y="217"/>
                  </a:lnTo>
                  <a:lnTo>
                    <a:pt x="1108" y="222"/>
                  </a:lnTo>
                  <a:lnTo>
                    <a:pt x="1119" y="225"/>
                  </a:lnTo>
                  <a:lnTo>
                    <a:pt x="1130" y="227"/>
                  </a:lnTo>
                  <a:lnTo>
                    <a:pt x="1158" y="246"/>
                  </a:lnTo>
                  <a:lnTo>
                    <a:pt x="1147" y="246"/>
                  </a:lnTo>
                  <a:lnTo>
                    <a:pt x="1130" y="248"/>
                  </a:lnTo>
                  <a:lnTo>
                    <a:pt x="1108" y="253"/>
                  </a:lnTo>
                  <a:lnTo>
                    <a:pt x="1097" y="264"/>
                  </a:lnTo>
                  <a:lnTo>
                    <a:pt x="1097" y="271"/>
                  </a:lnTo>
                  <a:lnTo>
                    <a:pt x="1114" y="282"/>
                  </a:lnTo>
                  <a:lnTo>
                    <a:pt x="1136" y="287"/>
                  </a:lnTo>
                  <a:lnTo>
                    <a:pt x="1158" y="292"/>
                  </a:lnTo>
                  <a:lnTo>
                    <a:pt x="1181" y="289"/>
                  </a:lnTo>
                  <a:lnTo>
                    <a:pt x="1203" y="287"/>
                  </a:lnTo>
                  <a:lnTo>
                    <a:pt x="1220" y="282"/>
                  </a:lnTo>
                  <a:lnTo>
                    <a:pt x="1242" y="287"/>
                  </a:lnTo>
                  <a:lnTo>
                    <a:pt x="1253" y="292"/>
                  </a:lnTo>
                  <a:lnTo>
                    <a:pt x="1264" y="305"/>
                  </a:lnTo>
                  <a:lnTo>
                    <a:pt x="1270" y="315"/>
                  </a:lnTo>
                  <a:lnTo>
                    <a:pt x="1275" y="323"/>
                  </a:lnTo>
                  <a:lnTo>
                    <a:pt x="1186" y="375"/>
                  </a:lnTo>
                  <a:lnTo>
                    <a:pt x="1175" y="372"/>
                  </a:lnTo>
                  <a:lnTo>
                    <a:pt x="1164" y="367"/>
                  </a:lnTo>
                  <a:lnTo>
                    <a:pt x="1147" y="362"/>
                  </a:lnTo>
                  <a:lnTo>
                    <a:pt x="1130" y="354"/>
                  </a:lnTo>
                  <a:lnTo>
                    <a:pt x="1108" y="344"/>
                  </a:lnTo>
                  <a:lnTo>
                    <a:pt x="1086" y="333"/>
                  </a:lnTo>
                  <a:lnTo>
                    <a:pt x="1069" y="326"/>
                  </a:lnTo>
                  <a:lnTo>
                    <a:pt x="1052" y="315"/>
                  </a:lnTo>
                  <a:lnTo>
                    <a:pt x="1036" y="305"/>
                  </a:lnTo>
                  <a:lnTo>
                    <a:pt x="1019" y="297"/>
                  </a:lnTo>
                  <a:lnTo>
                    <a:pt x="1002" y="287"/>
                  </a:lnTo>
                  <a:lnTo>
                    <a:pt x="986" y="277"/>
                  </a:lnTo>
                  <a:lnTo>
                    <a:pt x="969" y="266"/>
                  </a:lnTo>
                  <a:lnTo>
                    <a:pt x="952" y="258"/>
                  </a:lnTo>
                  <a:lnTo>
                    <a:pt x="936" y="248"/>
                  </a:lnTo>
                  <a:lnTo>
                    <a:pt x="919" y="240"/>
                  </a:lnTo>
                  <a:lnTo>
                    <a:pt x="902" y="233"/>
                  </a:lnTo>
                  <a:lnTo>
                    <a:pt x="897" y="227"/>
                  </a:lnTo>
                  <a:lnTo>
                    <a:pt x="885" y="217"/>
                  </a:lnTo>
                  <a:lnTo>
                    <a:pt x="880" y="215"/>
                  </a:lnTo>
                  <a:lnTo>
                    <a:pt x="874" y="215"/>
                  </a:lnTo>
                  <a:lnTo>
                    <a:pt x="874" y="220"/>
                  </a:lnTo>
                  <a:lnTo>
                    <a:pt x="863" y="227"/>
                  </a:lnTo>
                  <a:lnTo>
                    <a:pt x="858" y="240"/>
                  </a:lnTo>
                  <a:lnTo>
                    <a:pt x="841" y="248"/>
                  </a:lnTo>
                  <a:lnTo>
                    <a:pt x="819" y="261"/>
                  </a:lnTo>
                  <a:lnTo>
                    <a:pt x="807" y="269"/>
                  </a:lnTo>
                  <a:lnTo>
                    <a:pt x="791" y="274"/>
                  </a:lnTo>
                  <a:lnTo>
                    <a:pt x="780" y="282"/>
                  </a:lnTo>
                  <a:lnTo>
                    <a:pt x="763" y="287"/>
                  </a:lnTo>
                  <a:lnTo>
                    <a:pt x="741" y="292"/>
                  </a:lnTo>
                  <a:lnTo>
                    <a:pt x="718" y="297"/>
                  </a:lnTo>
                  <a:lnTo>
                    <a:pt x="696" y="302"/>
                  </a:lnTo>
                  <a:lnTo>
                    <a:pt x="674" y="307"/>
                  </a:lnTo>
                  <a:lnTo>
                    <a:pt x="652" y="313"/>
                  </a:lnTo>
                  <a:lnTo>
                    <a:pt x="624" y="315"/>
                  </a:lnTo>
                  <a:lnTo>
                    <a:pt x="601" y="320"/>
                  </a:lnTo>
                  <a:lnTo>
                    <a:pt x="579" y="326"/>
                  </a:lnTo>
                  <a:lnTo>
                    <a:pt x="551" y="328"/>
                  </a:lnTo>
                  <a:lnTo>
                    <a:pt x="529" y="331"/>
                  </a:lnTo>
                  <a:lnTo>
                    <a:pt x="501" y="331"/>
                  </a:lnTo>
                  <a:lnTo>
                    <a:pt x="479" y="333"/>
                  </a:lnTo>
                  <a:lnTo>
                    <a:pt x="457" y="333"/>
                  </a:lnTo>
                  <a:lnTo>
                    <a:pt x="434" y="336"/>
                  </a:lnTo>
                  <a:lnTo>
                    <a:pt x="412" y="336"/>
                  </a:lnTo>
                  <a:lnTo>
                    <a:pt x="395" y="336"/>
                  </a:lnTo>
                  <a:lnTo>
                    <a:pt x="373" y="336"/>
                  </a:lnTo>
                  <a:lnTo>
                    <a:pt x="356" y="333"/>
                  </a:lnTo>
                  <a:lnTo>
                    <a:pt x="340" y="333"/>
                  </a:lnTo>
                  <a:lnTo>
                    <a:pt x="329" y="333"/>
                  </a:lnTo>
                  <a:lnTo>
                    <a:pt x="301" y="328"/>
                  </a:lnTo>
                  <a:lnTo>
                    <a:pt x="284" y="326"/>
                  </a:lnTo>
                  <a:lnTo>
                    <a:pt x="273" y="320"/>
                  </a:lnTo>
                  <a:lnTo>
                    <a:pt x="267" y="315"/>
                  </a:lnTo>
                  <a:lnTo>
                    <a:pt x="262" y="313"/>
                  </a:lnTo>
                  <a:lnTo>
                    <a:pt x="262" y="313"/>
                  </a:lnTo>
                  <a:lnTo>
                    <a:pt x="262" y="310"/>
                  </a:lnTo>
                  <a:lnTo>
                    <a:pt x="262" y="307"/>
                  </a:lnTo>
                  <a:lnTo>
                    <a:pt x="251" y="305"/>
                  </a:lnTo>
                  <a:lnTo>
                    <a:pt x="240" y="300"/>
                  </a:lnTo>
                  <a:lnTo>
                    <a:pt x="223" y="297"/>
                  </a:lnTo>
                  <a:lnTo>
                    <a:pt x="206" y="292"/>
                  </a:lnTo>
                  <a:lnTo>
                    <a:pt x="189" y="292"/>
                  </a:lnTo>
                  <a:lnTo>
                    <a:pt x="173" y="287"/>
                  </a:lnTo>
                  <a:lnTo>
                    <a:pt x="156" y="287"/>
                  </a:lnTo>
                  <a:lnTo>
                    <a:pt x="139" y="284"/>
                  </a:lnTo>
                  <a:lnTo>
                    <a:pt x="117" y="282"/>
                  </a:lnTo>
                  <a:lnTo>
                    <a:pt x="100" y="279"/>
                  </a:lnTo>
                  <a:lnTo>
                    <a:pt x="84" y="277"/>
                  </a:lnTo>
                  <a:lnTo>
                    <a:pt x="67" y="274"/>
                  </a:lnTo>
                  <a:lnTo>
                    <a:pt x="50" y="271"/>
                  </a:lnTo>
                  <a:lnTo>
                    <a:pt x="34" y="269"/>
                  </a:lnTo>
                  <a:lnTo>
                    <a:pt x="28" y="269"/>
                  </a:lnTo>
                  <a:lnTo>
                    <a:pt x="6" y="266"/>
                  </a:lnTo>
                  <a:lnTo>
                    <a:pt x="0" y="266"/>
                  </a:lnTo>
                  <a:lnTo>
                    <a:pt x="0" y="264"/>
                  </a:lnTo>
                  <a:lnTo>
                    <a:pt x="11" y="261"/>
                  </a:lnTo>
                  <a:lnTo>
                    <a:pt x="28" y="258"/>
                  </a:lnTo>
                  <a:lnTo>
                    <a:pt x="45" y="253"/>
                  </a:lnTo>
                  <a:lnTo>
                    <a:pt x="67" y="251"/>
                  </a:lnTo>
                  <a:lnTo>
                    <a:pt x="89" y="246"/>
                  </a:lnTo>
                  <a:lnTo>
                    <a:pt x="117" y="246"/>
                  </a:lnTo>
                  <a:lnTo>
                    <a:pt x="145" y="246"/>
                  </a:lnTo>
                  <a:lnTo>
                    <a:pt x="167" y="248"/>
                  </a:lnTo>
                  <a:lnTo>
                    <a:pt x="195" y="253"/>
                  </a:lnTo>
                  <a:lnTo>
                    <a:pt x="217" y="258"/>
                  </a:lnTo>
                  <a:lnTo>
                    <a:pt x="240" y="264"/>
                  </a:lnTo>
                  <a:lnTo>
                    <a:pt x="251" y="269"/>
                  </a:lnTo>
                  <a:lnTo>
                    <a:pt x="267" y="274"/>
                  </a:lnTo>
                  <a:lnTo>
                    <a:pt x="273" y="277"/>
                  </a:lnTo>
                  <a:lnTo>
                    <a:pt x="279" y="279"/>
                  </a:lnTo>
                  <a:lnTo>
                    <a:pt x="340" y="258"/>
                  </a:lnTo>
                  <a:lnTo>
                    <a:pt x="334" y="256"/>
                  </a:lnTo>
                  <a:lnTo>
                    <a:pt x="329" y="251"/>
                  </a:lnTo>
                  <a:lnTo>
                    <a:pt x="323" y="240"/>
                  </a:lnTo>
                  <a:lnTo>
                    <a:pt x="312" y="233"/>
                  </a:lnTo>
                  <a:lnTo>
                    <a:pt x="306" y="222"/>
                  </a:lnTo>
                  <a:lnTo>
                    <a:pt x="295" y="212"/>
                  </a:lnTo>
                  <a:lnTo>
                    <a:pt x="295" y="199"/>
                  </a:lnTo>
                  <a:lnTo>
                    <a:pt x="295" y="194"/>
                  </a:lnTo>
                  <a:lnTo>
                    <a:pt x="301" y="189"/>
                  </a:lnTo>
                  <a:lnTo>
                    <a:pt x="312" y="186"/>
                  </a:lnTo>
                  <a:lnTo>
                    <a:pt x="329" y="184"/>
                  </a:lnTo>
                  <a:lnTo>
                    <a:pt x="345" y="184"/>
                  </a:lnTo>
                  <a:lnTo>
                    <a:pt x="362" y="184"/>
                  </a:lnTo>
                  <a:lnTo>
                    <a:pt x="384" y="184"/>
                  </a:lnTo>
                  <a:lnTo>
                    <a:pt x="401" y="184"/>
                  </a:lnTo>
                  <a:lnTo>
                    <a:pt x="418" y="184"/>
                  </a:lnTo>
                  <a:lnTo>
                    <a:pt x="434" y="181"/>
                  </a:lnTo>
                  <a:lnTo>
                    <a:pt x="446" y="176"/>
                  </a:lnTo>
                  <a:lnTo>
                    <a:pt x="457" y="171"/>
                  </a:lnTo>
                  <a:lnTo>
                    <a:pt x="468" y="166"/>
                  </a:lnTo>
                  <a:lnTo>
                    <a:pt x="468" y="158"/>
                  </a:lnTo>
                  <a:lnTo>
                    <a:pt x="473" y="150"/>
                  </a:lnTo>
                  <a:lnTo>
                    <a:pt x="468" y="142"/>
                  </a:lnTo>
                  <a:lnTo>
                    <a:pt x="462" y="132"/>
                  </a:lnTo>
                  <a:lnTo>
                    <a:pt x="451" y="119"/>
                  </a:lnTo>
                  <a:lnTo>
                    <a:pt x="440" y="109"/>
                  </a:lnTo>
                  <a:lnTo>
                    <a:pt x="423" y="96"/>
                  </a:lnTo>
                  <a:lnTo>
                    <a:pt x="412" y="88"/>
                  </a:lnTo>
                  <a:lnTo>
                    <a:pt x="395" y="78"/>
                  </a:lnTo>
                  <a:lnTo>
                    <a:pt x="384" y="70"/>
                  </a:lnTo>
                  <a:lnTo>
                    <a:pt x="379" y="65"/>
                  </a:lnTo>
                  <a:lnTo>
                    <a:pt x="512" y="18"/>
                  </a:lnTo>
                  <a:lnTo>
                    <a:pt x="562" y="0"/>
                  </a:lnTo>
                  <a:lnTo>
                    <a:pt x="557" y="3"/>
                  </a:lnTo>
                  <a:lnTo>
                    <a:pt x="551" y="13"/>
                  </a:lnTo>
                  <a:lnTo>
                    <a:pt x="546" y="18"/>
                  </a:lnTo>
                  <a:lnTo>
                    <a:pt x="546" y="29"/>
                  </a:lnTo>
                  <a:lnTo>
                    <a:pt x="546" y="36"/>
                  </a:lnTo>
                  <a:lnTo>
                    <a:pt x="546" y="47"/>
                  </a:lnTo>
                  <a:lnTo>
                    <a:pt x="546" y="55"/>
                  </a:lnTo>
                  <a:lnTo>
                    <a:pt x="557" y="62"/>
                  </a:lnTo>
                  <a:lnTo>
                    <a:pt x="562" y="70"/>
                  </a:lnTo>
                  <a:lnTo>
                    <a:pt x="568" y="78"/>
                  </a:lnTo>
                  <a:lnTo>
                    <a:pt x="574" y="85"/>
                  </a:lnTo>
                  <a:lnTo>
                    <a:pt x="579" y="91"/>
                  </a:lnTo>
                  <a:lnTo>
                    <a:pt x="585" y="93"/>
                  </a:lnTo>
                  <a:lnTo>
                    <a:pt x="585" y="93"/>
                  </a:lnTo>
                  <a:lnTo>
                    <a:pt x="601" y="18"/>
                  </a:lnTo>
                  <a:lnTo>
                    <a:pt x="685" y="85"/>
                  </a:lnTo>
                  <a:lnTo>
                    <a:pt x="685" y="135"/>
                  </a:lnTo>
                  <a:lnTo>
                    <a:pt x="685" y="135"/>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38"/>
            <p:cNvSpPr>
              <a:spLocks/>
            </p:cNvSpPr>
            <p:nvPr/>
          </p:nvSpPr>
          <p:spPr bwMode="auto">
            <a:xfrm>
              <a:off x="5918200" y="4940300"/>
              <a:ext cx="998538" cy="352425"/>
            </a:xfrm>
            <a:custGeom>
              <a:avLst/>
              <a:gdLst/>
              <a:ahLst/>
              <a:cxnLst>
                <a:cxn ang="0">
                  <a:pos x="556" y="28"/>
                </a:cxn>
                <a:cxn ang="0">
                  <a:pos x="517" y="38"/>
                </a:cxn>
                <a:cxn ang="0">
                  <a:pos x="467" y="57"/>
                </a:cxn>
                <a:cxn ang="0">
                  <a:pos x="428" y="75"/>
                </a:cxn>
                <a:cxn ang="0">
                  <a:pos x="400" y="90"/>
                </a:cxn>
                <a:cxn ang="0">
                  <a:pos x="384" y="103"/>
                </a:cxn>
                <a:cxn ang="0">
                  <a:pos x="367" y="121"/>
                </a:cxn>
                <a:cxn ang="0">
                  <a:pos x="350" y="137"/>
                </a:cxn>
                <a:cxn ang="0">
                  <a:pos x="345" y="152"/>
                </a:cxn>
                <a:cxn ang="0">
                  <a:pos x="334" y="173"/>
                </a:cxn>
                <a:cxn ang="0">
                  <a:pos x="328" y="191"/>
                </a:cxn>
                <a:cxn ang="0">
                  <a:pos x="222" y="222"/>
                </a:cxn>
                <a:cxn ang="0">
                  <a:pos x="105" y="183"/>
                </a:cxn>
                <a:cxn ang="0">
                  <a:pos x="83" y="165"/>
                </a:cxn>
                <a:cxn ang="0">
                  <a:pos x="61" y="149"/>
                </a:cxn>
                <a:cxn ang="0">
                  <a:pos x="44" y="134"/>
                </a:cxn>
                <a:cxn ang="0">
                  <a:pos x="22" y="113"/>
                </a:cxn>
                <a:cxn ang="0">
                  <a:pos x="5" y="95"/>
                </a:cxn>
                <a:cxn ang="0">
                  <a:pos x="0" y="77"/>
                </a:cxn>
                <a:cxn ang="0">
                  <a:pos x="5" y="64"/>
                </a:cxn>
                <a:cxn ang="0">
                  <a:pos x="5" y="49"/>
                </a:cxn>
                <a:cxn ang="0">
                  <a:pos x="27" y="31"/>
                </a:cxn>
                <a:cxn ang="0">
                  <a:pos x="66" y="10"/>
                </a:cxn>
                <a:cxn ang="0">
                  <a:pos x="111" y="0"/>
                </a:cxn>
                <a:cxn ang="0">
                  <a:pos x="150" y="2"/>
                </a:cxn>
                <a:cxn ang="0">
                  <a:pos x="178" y="13"/>
                </a:cxn>
                <a:cxn ang="0">
                  <a:pos x="206" y="26"/>
                </a:cxn>
                <a:cxn ang="0">
                  <a:pos x="228" y="38"/>
                </a:cxn>
                <a:cxn ang="0">
                  <a:pos x="250" y="44"/>
                </a:cxn>
                <a:cxn ang="0">
                  <a:pos x="278" y="38"/>
                </a:cxn>
                <a:cxn ang="0">
                  <a:pos x="311" y="28"/>
                </a:cxn>
                <a:cxn ang="0">
                  <a:pos x="345" y="18"/>
                </a:cxn>
                <a:cxn ang="0">
                  <a:pos x="373" y="15"/>
                </a:cxn>
                <a:cxn ang="0">
                  <a:pos x="412" y="13"/>
                </a:cxn>
                <a:cxn ang="0">
                  <a:pos x="445" y="10"/>
                </a:cxn>
                <a:cxn ang="0">
                  <a:pos x="484" y="7"/>
                </a:cxn>
                <a:cxn ang="0">
                  <a:pos x="523" y="7"/>
                </a:cxn>
                <a:cxn ang="0">
                  <a:pos x="556" y="7"/>
                </a:cxn>
                <a:cxn ang="0">
                  <a:pos x="584" y="7"/>
                </a:cxn>
                <a:cxn ang="0">
                  <a:pos x="618" y="10"/>
                </a:cxn>
                <a:cxn ang="0">
                  <a:pos x="562" y="28"/>
                </a:cxn>
              </a:cxnLst>
              <a:rect l="0" t="0" r="r" b="b"/>
              <a:pathLst>
                <a:path w="629" h="222">
                  <a:moveTo>
                    <a:pt x="562" y="28"/>
                  </a:moveTo>
                  <a:lnTo>
                    <a:pt x="556" y="28"/>
                  </a:lnTo>
                  <a:lnTo>
                    <a:pt x="540" y="33"/>
                  </a:lnTo>
                  <a:lnTo>
                    <a:pt x="517" y="38"/>
                  </a:lnTo>
                  <a:lnTo>
                    <a:pt x="495" y="46"/>
                  </a:lnTo>
                  <a:lnTo>
                    <a:pt x="467" y="57"/>
                  </a:lnTo>
                  <a:lnTo>
                    <a:pt x="439" y="67"/>
                  </a:lnTo>
                  <a:lnTo>
                    <a:pt x="428" y="75"/>
                  </a:lnTo>
                  <a:lnTo>
                    <a:pt x="417" y="82"/>
                  </a:lnTo>
                  <a:lnTo>
                    <a:pt x="400" y="90"/>
                  </a:lnTo>
                  <a:lnTo>
                    <a:pt x="395" y="95"/>
                  </a:lnTo>
                  <a:lnTo>
                    <a:pt x="384" y="103"/>
                  </a:lnTo>
                  <a:lnTo>
                    <a:pt x="373" y="111"/>
                  </a:lnTo>
                  <a:lnTo>
                    <a:pt x="367" y="121"/>
                  </a:lnTo>
                  <a:lnTo>
                    <a:pt x="362" y="129"/>
                  </a:lnTo>
                  <a:lnTo>
                    <a:pt x="350" y="137"/>
                  </a:lnTo>
                  <a:lnTo>
                    <a:pt x="350" y="144"/>
                  </a:lnTo>
                  <a:lnTo>
                    <a:pt x="345" y="152"/>
                  </a:lnTo>
                  <a:lnTo>
                    <a:pt x="339" y="160"/>
                  </a:lnTo>
                  <a:lnTo>
                    <a:pt x="334" y="173"/>
                  </a:lnTo>
                  <a:lnTo>
                    <a:pt x="328" y="183"/>
                  </a:lnTo>
                  <a:lnTo>
                    <a:pt x="328" y="191"/>
                  </a:lnTo>
                  <a:lnTo>
                    <a:pt x="328" y="193"/>
                  </a:lnTo>
                  <a:lnTo>
                    <a:pt x="222" y="222"/>
                  </a:lnTo>
                  <a:lnTo>
                    <a:pt x="111" y="188"/>
                  </a:lnTo>
                  <a:lnTo>
                    <a:pt x="105" y="183"/>
                  </a:lnTo>
                  <a:lnTo>
                    <a:pt x="94" y="173"/>
                  </a:lnTo>
                  <a:lnTo>
                    <a:pt x="83" y="165"/>
                  </a:lnTo>
                  <a:lnTo>
                    <a:pt x="72" y="160"/>
                  </a:lnTo>
                  <a:lnTo>
                    <a:pt x="61" y="149"/>
                  </a:lnTo>
                  <a:lnTo>
                    <a:pt x="55" y="144"/>
                  </a:lnTo>
                  <a:lnTo>
                    <a:pt x="44" y="134"/>
                  </a:lnTo>
                  <a:lnTo>
                    <a:pt x="33" y="124"/>
                  </a:lnTo>
                  <a:lnTo>
                    <a:pt x="22" y="113"/>
                  </a:lnTo>
                  <a:lnTo>
                    <a:pt x="16" y="106"/>
                  </a:lnTo>
                  <a:lnTo>
                    <a:pt x="5" y="95"/>
                  </a:lnTo>
                  <a:lnTo>
                    <a:pt x="5" y="87"/>
                  </a:lnTo>
                  <a:lnTo>
                    <a:pt x="0" y="77"/>
                  </a:lnTo>
                  <a:lnTo>
                    <a:pt x="5" y="72"/>
                  </a:lnTo>
                  <a:lnTo>
                    <a:pt x="5" y="64"/>
                  </a:lnTo>
                  <a:lnTo>
                    <a:pt x="5" y="57"/>
                  </a:lnTo>
                  <a:lnTo>
                    <a:pt x="5" y="49"/>
                  </a:lnTo>
                  <a:lnTo>
                    <a:pt x="16" y="44"/>
                  </a:lnTo>
                  <a:lnTo>
                    <a:pt x="27" y="31"/>
                  </a:lnTo>
                  <a:lnTo>
                    <a:pt x="50" y="20"/>
                  </a:lnTo>
                  <a:lnTo>
                    <a:pt x="66" y="10"/>
                  </a:lnTo>
                  <a:lnTo>
                    <a:pt x="89" y="5"/>
                  </a:lnTo>
                  <a:lnTo>
                    <a:pt x="111" y="0"/>
                  </a:lnTo>
                  <a:lnTo>
                    <a:pt x="133" y="2"/>
                  </a:lnTo>
                  <a:lnTo>
                    <a:pt x="150" y="2"/>
                  </a:lnTo>
                  <a:lnTo>
                    <a:pt x="161" y="7"/>
                  </a:lnTo>
                  <a:lnTo>
                    <a:pt x="178" y="13"/>
                  </a:lnTo>
                  <a:lnTo>
                    <a:pt x="194" y="20"/>
                  </a:lnTo>
                  <a:lnTo>
                    <a:pt x="206" y="26"/>
                  </a:lnTo>
                  <a:lnTo>
                    <a:pt x="217" y="33"/>
                  </a:lnTo>
                  <a:lnTo>
                    <a:pt x="228" y="38"/>
                  </a:lnTo>
                  <a:lnTo>
                    <a:pt x="245" y="44"/>
                  </a:lnTo>
                  <a:lnTo>
                    <a:pt x="250" y="44"/>
                  </a:lnTo>
                  <a:lnTo>
                    <a:pt x="267" y="41"/>
                  </a:lnTo>
                  <a:lnTo>
                    <a:pt x="278" y="38"/>
                  </a:lnTo>
                  <a:lnTo>
                    <a:pt x="295" y="33"/>
                  </a:lnTo>
                  <a:lnTo>
                    <a:pt x="311" y="28"/>
                  </a:lnTo>
                  <a:lnTo>
                    <a:pt x="334" y="23"/>
                  </a:lnTo>
                  <a:lnTo>
                    <a:pt x="345" y="18"/>
                  </a:lnTo>
                  <a:lnTo>
                    <a:pt x="362" y="18"/>
                  </a:lnTo>
                  <a:lnTo>
                    <a:pt x="373" y="15"/>
                  </a:lnTo>
                  <a:lnTo>
                    <a:pt x="395" y="15"/>
                  </a:lnTo>
                  <a:lnTo>
                    <a:pt x="412" y="13"/>
                  </a:lnTo>
                  <a:lnTo>
                    <a:pt x="428" y="10"/>
                  </a:lnTo>
                  <a:lnTo>
                    <a:pt x="445" y="10"/>
                  </a:lnTo>
                  <a:lnTo>
                    <a:pt x="462" y="10"/>
                  </a:lnTo>
                  <a:lnTo>
                    <a:pt x="484" y="7"/>
                  </a:lnTo>
                  <a:lnTo>
                    <a:pt x="501" y="7"/>
                  </a:lnTo>
                  <a:lnTo>
                    <a:pt x="523" y="7"/>
                  </a:lnTo>
                  <a:lnTo>
                    <a:pt x="545" y="7"/>
                  </a:lnTo>
                  <a:lnTo>
                    <a:pt x="556" y="7"/>
                  </a:lnTo>
                  <a:lnTo>
                    <a:pt x="573" y="7"/>
                  </a:lnTo>
                  <a:lnTo>
                    <a:pt x="584" y="7"/>
                  </a:lnTo>
                  <a:lnTo>
                    <a:pt x="601" y="10"/>
                  </a:lnTo>
                  <a:lnTo>
                    <a:pt x="618" y="10"/>
                  </a:lnTo>
                  <a:lnTo>
                    <a:pt x="629" y="10"/>
                  </a:lnTo>
                  <a:lnTo>
                    <a:pt x="562" y="28"/>
                  </a:lnTo>
                  <a:lnTo>
                    <a:pt x="562" y="28"/>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39"/>
            <p:cNvSpPr>
              <a:spLocks/>
            </p:cNvSpPr>
            <p:nvPr/>
          </p:nvSpPr>
          <p:spPr bwMode="auto">
            <a:xfrm>
              <a:off x="7313613" y="5157788"/>
              <a:ext cx="203200" cy="134938"/>
            </a:xfrm>
            <a:custGeom>
              <a:avLst/>
              <a:gdLst/>
              <a:ahLst/>
              <a:cxnLst>
                <a:cxn ang="0">
                  <a:pos x="0" y="51"/>
                </a:cxn>
                <a:cxn ang="0">
                  <a:pos x="95" y="0"/>
                </a:cxn>
                <a:cxn ang="0">
                  <a:pos x="128" y="46"/>
                </a:cxn>
                <a:cxn ang="0">
                  <a:pos x="78" y="85"/>
                </a:cxn>
                <a:cxn ang="0">
                  <a:pos x="0" y="51"/>
                </a:cxn>
                <a:cxn ang="0">
                  <a:pos x="0" y="51"/>
                </a:cxn>
              </a:cxnLst>
              <a:rect l="0" t="0" r="r" b="b"/>
              <a:pathLst>
                <a:path w="128" h="85">
                  <a:moveTo>
                    <a:pt x="0" y="51"/>
                  </a:moveTo>
                  <a:lnTo>
                    <a:pt x="95" y="0"/>
                  </a:lnTo>
                  <a:lnTo>
                    <a:pt x="128" y="46"/>
                  </a:lnTo>
                  <a:lnTo>
                    <a:pt x="78" y="85"/>
                  </a:lnTo>
                  <a:lnTo>
                    <a:pt x="0" y="51"/>
                  </a:lnTo>
                  <a:lnTo>
                    <a:pt x="0" y="51"/>
                  </a:lnTo>
                  <a:close/>
                </a:path>
              </a:pathLst>
            </a:custGeom>
            <a:solidFill>
              <a:srgbClr val="00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40"/>
            <p:cNvSpPr>
              <a:spLocks/>
            </p:cNvSpPr>
            <p:nvPr/>
          </p:nvSpPr>
          <p:spPr bwMode="auto">
            <a:xfrm>
              <a:off x="7208838" y="5267325"/>
              <a:ext cx="361950" cy="512763"/>
            </a:xfrm>
            <a:custGeom>
              <a:avLst/>
              <a:gdLst/>
              <a:ahLst/>
              <a:cxnLst>
                <a:cxn ang="0">
                  <a:pos x="155" y="0"/>
                </a:cxn>
                <a:cxn ang="0">
                  <a:pos x="155" y="3"/>
                </a:cxn>
                <a:cxn ang="0">
                  <a:pos x="155" y="13"/>
                </a:cxn>
                <a:cxn ang="0">
                  <a:pos x="161" y="18"/>
                </a:cxn>
                <a:cxn ang="0">
                  <a:pos x="161" y="26"/>
                </a:cxn>
                <a:cxn ang="0">
                  <a:pos x="161" y="34"/>
                </a:cxn>
                <a:cxn ang="0">
                  <a:pos x="167" y="44"/>
                </a:cxn>
                <a:cxn ang="0">
                  <a:pos x="172" y="52"/>
                </a:cxn>
                <a:cxn ang="0">
                  <a:pos x="172" y="62"/>
                </a:cxn>
                <a:cxn ang="0">
                  <a:pos x="178" y="73"/>
                </a:cxn>
                <a:cxn ang="0">
                  <a:pos x="183" y="83"/>
                </a:cxn>
                <a:cxn ang="0">
                  <a:pos x="183" y="96"/>
                </a:cxn>
                <a:cxn ang="0">
                  <a:pos x="189" y="106"/>
                </a:cxn>
                <a:cxn ang="0">
                  <a:pos x="189" y="119"/>
                </a:cxn>
                <a:cxn ang="0">
                  <a:pos x="194" y="129"/>
                </a:cxn>
                <a:cxn ang="0">
                  <a:pos x="194" y="140"/>
                </a:cxn>
                <a:cxn ang="0">
                  <a:pos x="194" y="150"/>
                </a:cxn>
                <a:cxn ang="0">
                  <a:pos x="194" y="160"/>
                </a:cxn>
                <a:cxn ang="0">
                  <a:pos x="200" y="171"/>
                </a:cxn>
                <a:cxn ang="0">
                  <a:pos x="200" y="178"/>
                </a:cxn>
                <a:cxn ang="0">
                  <a:pos x="200" y="186"/>
                </a:cxn>
                <a:cxn ang="0">
                  <a:pos x="200" y="194"/>
                </a:cxn>
                <a:cxn ang="0">
                  <a:pos x="200" y="204"/>
                </a:cxn>
                <a:cxn ang="0">
                  <a:pos x="194" y="215"/>
                </a:cxn>
                <a:cxn ang="0">
                  <a:pos x="194" y="225"/>
                </a:cxn>
                <a:cxn ang="0">
                  <a:pos x="194" y="230"/>
                </a:cxn>
                <a:cxn ang="0">
                  <a:pos x="194" y="233"/>
                </a:cxn>
                <a:cxn ang="0">
                  <a:pos x="228" y="274"/>
                </a:cxn>
                <a:cxn ang="0">
                  <a:pos x="116" y="323"/>
                </a:cxn>
                <a:cxn ang="0">
                  <a:pos x="0" y="261"/>
                </a:cxn>
                <a:cxn ang="0">
                  <a:pos x="0" y="256"/>
                </a:cxn>
                <a:cxn ang="0">
                  <a:pos x="5" y="245"/>
                </a:cxn>
                <a:cxn ang="0">
                  <a:pos x="11" y="235"/>
                </a:cxn>
                <a:cxn ang="0">
                  <a:pos x="16" y="230"/>
                </a:cxn>
                <a:cxn ang="0">
                  <a:pos x="22" y="220"/>
                </a:cxn>
                <a:cxn ang="0">
                  <a:pos x="27" y="209"/>
                </a:cxn>
                <a:cxn ang="0">
                  <a:pos x="33" y="199"/>
                </a:cxn>
                <a:cxn ang="0">
                  <a:pos x="38" y="186"/>
                </a:cxn>
                <a:cxn ang="0">
                  <a:pos x="44" y="176"/>
                </a:cxn>
                <a:cxn ang="0">
                  <a:pos x="55" y="165"/>
                </a:cxn>
                <a:cxn ang="0">
                  <a:pos x="55" y="153"/>
                </a:cxn>
                <a:cxn ang="0">
                  <a:pos x="61" y="142"/>
                </a:cxn>
                <a:cxn ang="0">
                  <a:pos x="66" y="132"/>
                </a:cxn>
                <a:cxn ang="0">
                  <a:pos x="72" y="124"/>
                </a:cxn>
                <a:cxn ang="0">
                  <a:pos x="72" y="114"/>
                </a:cxn>
                <a:cxn ang="0">
                  <a:pos x="72" y="106"/>
                </a:cxn>
                <a:cxn ang="0">
                  <a:pos x="72" y="98"/>
                </a:cxn>
                <a:cxn ang="0">
                  <a:pos x="77" y="91"/>
                </a:cxn>
                <a:cxn ang="0">
                  <a:pos x="77" y="80"/>
                </a:cxn>
                <a:cxn ang="0">
                  <a:pos x="77" y="73"/>
                </a:cxn>
                <a:cxn ang="0">
                  <a:pos x="72" y="62"/>
                </a:cxn>
                <a:cxn ang="0">
                  <a:pos x="77" y="57"/>
                </a:cxn>
                <a:cxn ang="0">
                  <a:pos x="77" y="49"/>
                </a:cxn>
                <a:cxn ang="0">
                  <a:pos x="83" y="44"/>
                </a:cxn>
                <a:cxn ang="0">
                  <a:pos x="89" y="36"/>
                </a:cxn>
                <a:cxn ang="0">
                  <a:pos x="100" y="31"/>
                </a:cxn>
                <a:cxn ang="0">
                  <a:pos x="111" y="23"/>
                </a:cxn>
                <a:cxn ang="0">
                  <a:pos x="122" y="16"/>
                </a:cxn>
                <a:cxn ang="0">
                  <a:pos x="144" y="5"/>
                </a:cxn>
                <a:cxn ang="0">
                  <a:pos x="155" y="0"/>
                </a:cxn>
                <a:cxn ang="0">
                  <a:pos x="155" y="0"/>
                </a:cxn>
              </a:cxnLst>
              <a:rect l="0" t="0" r="r" b="b"/>
              <a:pathLst>
                <a:path w="228" h="323">
                  <a:moveTo>
                    <a:pt x="155" y="0"/>
                  </a:moveTo>
                  <a:lnTo>
                    <a:pt x="155" y="3"/>
                  </a:lnTo>
                  <a:lnTo>
                    <a:pt x="155" y="13"/>
                  </a:lnTo>
                  <a:lnTo>
                    <a:pt x="161" y="18"/>
                  </a:lnTo>
                  <a:lnTo>
                    <a:pt x="161" y="26"/>
                  </a:lnTo>
                  <a:lnTo>
                    <a:pt x="161" y="34"/>
                  </a:lnTo>
                  <a:lnTo>
                    <a:pt x="167" y="44"/>
                  </a:lnTo>
                  <a:lnTo>
                    <a:pt x="172" y="52"/>
                  </a:lnTo>
                  <a:lnTo>
                    <a:pt x="172" y="62"/>
                  </a:lnTo>
                  <a:lnTo>
                    <a:pt x="178" y="73"/>
                  </a:lnTo>
                  <a:lnTo>
                    <a:pt x="183" y="83"/>
                  </a:lnTo>
                  <a:lnTo>
                    <a:pt x="183" y="96"/>
                  </a:lnTo>
                  <a:lnTo>
                    <a:pt x="189" y="106"/>
                  </a:lnTo>
                  <a:lnTo>
                    <a:pt x="189" y="119"/>
                  </a:lnTo>
                  <a:lnTo>
                    <a:pt x="194" y="129"/>
                  </a:lnTo>
                  <a:lnTo>
                    <a:pt x="194" y="140"/>
                  </a:lnTo>
                  <a:lnTo>
                    <a:pt x="194" y="150"/>
                  </a:lnTo>
                  <a:lnTo>
                    <a:pt x="194" y="160"/>
                  </a:lnTo>
                  <a:lnTo>
                    <a:pt x="200" y="171"/>
                  </a:lnTo>
                  <a:lnTo>
                    <a:pt x="200" y="178"/>
                  </a:lnTo>
                  <a:lnTo>
                    <a:pt x="200" y="186"/>
                  </a:lnTo>
                  <a:lnTo>
                    <a:pt x="200" y="194"/>
                  </a:lnTo>
                  <a:lnTo>
                    <a:pt x="200" y="204"/>
                  </a:lnTo>
                  <a:lnTo>
                    <a:pt x="194" y="215"/>
                  </a:lnTo>
                  <a:lnTo>
                    <a:pt x="194" y="225"/>
                  </a:lnTo>
                  <a:lnTo>
                    <a:pt x="194" y="230"/>
                  </a:lnTo>
                  <a:lnTo>
                    <a:pt x="194" y="233"/>
                  </a:lnTo>
                  <a:lnTo>
                    <a:pt x="228" y="274"/>
                  </a:lnTo>
                  <a:lnTo>
                    <a:pt x="116" y="323"/>
                  </a:lnTo>
                  <a:lnTo>
                    <a:pt x="0" y="261"/>
                  </a:lnTo>
                  <a:lnTo>
                    <a:pt x="0" y="256"/>
                  </a:lnTo>
                  <a:lnTo>
                    <a:pt x="5" y="245"/>
                  </a:lnTo>
                  <a:lnTo>
                    <a:pt x="11" y="235"/>
                  </a:lnTo>
                  <a:lnTo>
                    <a:pt x="16" y="230"/>
                  </a:lnTo>
                  <a:lnTo>
                    <a:pt x="22" y="220"/>
                  </a:lnTo>
                  <a:lnTo>
                    <a:pt x="27" y="209"/>
                  </a:lnTo>
                  <a:lnTo>
                    <a:pt x="33" y="199"/>
                  </a:lnTo>
                  <a:lnTo>
                    <a:pt x="38" y="186"/>
                  </a:lnTo>
                  <a:lnTo>
                    <a:pt x="44" y="176"/>
                  </a:lnTo>
                  <a:lnTo>
                    <a:pt x="55" y="165"/>
                  </a:lnTo>
                  <a:lnTo>
                    <a:pt x="55" y="153"/>
                  </a:lnTo>
                  <a:lnTo>
                    <a:pt x="61" y="142"/>
                  </a:lnTo>
                  <a:lnTo>
                    <a:pt x="66" y="132"/>
                  </a:lnTo>
                  <a:lnTo>
                    <a:pt x="72" y="124"/>
                  </a:lnTo>
                  <a:lnTo>
                    <a:pt x="72" y="114"/>
                  </a:lnTo>
                  <a:lnTo>
                    <a:pt x="72" y="106"/>
                  </a:lnTo>
                  <a:lnTo>
                    <a:pt x="72" y="98"/>
                  </a:lnTo>
                  <a:lnTo>
                    <a:pt x="77" y="91"/>
                  </a:lnTo>
                  <a:lnTo>
                    <a:pt x="77" y="80"/>
                  </a:lnTo>
                  <a:lnTo>
                    <a:pt x="77" y="73"/>
                  </a:lnTo>
                  <a:lnTo>
                    <a:pt x="72" y="62"/>
                  </a:lnTo>
                  <a:lnTo>
                    <a:pt x="77" y="57"/>
                  </a:lnTo>
                  <a:lnTo>
                    <a:pt x="77" y="49"/>
                  </a:lnTo>
                  <a:lnTo>
                    <a:pt x="83" y="44"/>
                  </a:lnTo>
                  <a:lnTo>
                    <a:pt x="89" y="36"/>
                  </a:lnTo>
                  <a:lnTo>
                    <a:pt x="100" y="31"/>
                  </a:lnTo>
                  <a:lnTo>
                    <a:pt x="111" y="23"/>
                  </a:lnTo>
                  <a:lnTo>
                    <a:pt x="122" y="16"/>
                  </a:lnTo>
                  <a:lnTo>
                    <a:pt x="144" y="5"/>
                  </a:lnTo>
                  <a:lnTo>
                    <a:pt x="155" y="0"/>
                  </a:lnTo>
                  <a:lnTo>
                    <a:pt x="155" y="0"/>
                  </a:lnTo>
                  <a:close/>
                </a:path>
              </a:pathLst>
            </a:custGeom>
            <a:solidFill>
              <a:srgbClr val="00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41"/>
            <p:cNvSpPr>
              <a:spLocks/>
            </p:cNvSpPr>
            <p:nvPr/>
          </p:nvSpPr>
          <p:spPr bwMode="auto">
            <a:xfrm>
              <a:off x="7331075" y="4637088"/>
              <a:ext cx="928688" cy="495300"/>
            </a:xfrm>
            <a:custGeom>
              <a:avLst/>
              <a:gdLst/>
              <a:ahLst/>
              <a:cxnLst>
                <a:cxn ang="0">
                  <a:pos x="585" y="46"/>
                </a:cxn>
                <a:cxn ang="0">
                  <a:pos x="518" y="131"/>
                </a:cxn>
                <a:cxn ang="0">
                  <a:pos x="513" y="131"/>
                </a:cxn>
                <a:cxn ang="0">
                  <a:pos x="513" y="136"/>
                </a:cxn>
                <a:cxn ang="0">
                  <a:pos x="502" y="142"/>
                </a:cxn>
                <a:cxn ang="0">
                  <a:pos x="496" y="152"/>
                </a:cxn>
                <a:cxn ang="0">
                  <a:pos x="485" y="162"/>
                </a:cxn>
                <a:cxn ang="0">
                  <a:pos x="474" y="175"/>
                </a:cxn>
                <a:cxn ang="0">
                  <a:pos x="457" y="188"/>
                </a:cxn>
                <a:cxn ang="0">
                  <a:pos x="440" y="201"/>
                </a:cxn>
                <a:cxn ang="0">
                  <a:pos x="424" y="214"/>
                </a:cxn>
                <a:cxn ang="0">
                  <a:pos x="407" y="227"/>
                </a:cxn>
                <a:cxn ang="0">
                  <a:pos x="390" y="237"/>
                </a:cxn>
                <a:cxn ang="0">
                  <a:pos x="374" y="248"/>
                </a:cxn>
                <a:cxn ang="0">
                  <a:pos x="357" y="253"/>
                </a:cxn>
                <a:cxn ang="0">
                  <a:pos x="346" y="260"/>
                </a:cxn>
                <a:cxn ang="0">
                  <a:pos x="335" y="266"/>
                </a:cxn>
                <a:cxn ang="0">
                  <a:pos x="335" y="268"/>
                </a:cxn>
                <a:cxn ang="0">
                  <a:pos x="168" y="258"/>
                </a:cxn>
                <a:cxn ang="0">
                  <a:pos x="78" y="312"/>
                </a:cxn>
                <a:cxn ang="0">
                  <a:pos x="73" y="309"/>
                </a:cxn>
                <a:cxn ang="0">
                  <a:pos x="62" y="304"/>
                </a:cxn>
                <a:cxn ang="0">
                  <a:pos x="51" y="294"/>
                </a:cxn>
                <a:cxn ang="0">
                  <a:pos x="39" y="284"/>
                </a:cxn>
                <a:cxn ang="0">
                  <a:pos x="28" y="273"/>
                </a:cxn>
                <a:cxn ang="0">
                  <a:pos x="23" y="266"/>
                </a:cxn>
                <a:cxn ang="0">
                  <a:pos x="17" y="258"/>
                </a:cxn>
                <a:cxn ang="0">
                  <a:pos x="12" y="250"/>
                </a:cxn>
                <a:cxn ang="0">
                  <a:pos x="6" y="240"/>
                </a:cxn>
                <a:cxn ang="0">
                  <a:pos x="0" y="229"/>
                </a:cxn>
                <a:cxn ang="0">
                  <a:pos x="0" y="219"/>
                </a:cxn>
                <a:cxn ang="0">
                  <a:pos x="0" y="211"/>
                </a:cxn>
                <a:cxn ang="0">
                  <a:pos x="0" y="198"/>
                </a:cxn>
                <a:cxn ang="0">
                  <a:pos x="0" y="188"/>
                </a:cxn>
                <a:cxn ang="0">
                  <a:pos x="6" y="178"/>
                </a:cxn>
                <a:cxn ang="0">
                  <a:pos x="12" y="167"/>
                </a:cxn>
                <a:cxn ang="0">
                  <a:pos x="17" y="155"/>
                </a:cxn>
                <a:cxn ang="0">
                  <a:pos x="28" y="144"/>
                </a:cxn>
                <a:cxn ang="0">
                  <a:pos x="34" y="136"/>
                </a:cxn>
                <a:cxn ang="0">
                  <a:pos x="45" y="129"/>
                </a:cxn>
                <a:cxn ang="0">
                  <a:pos x="51" y="118"/>
                </a:cxn>
                <a:cxn ang="0">
                  <a:pos x="56" y="111"/>
                </a:cxn>
                <a:cxn ang="0">
                  <a:pos x="67" y="103"/>
                </a:cxn>
                <a:cxn ang="0">
                  <a:pos x="73" y="98"/>
                </a:cxn>
                <a:cxn ang="0">
                  <a:pos x="84" y="93"/>
                </a:cxn>
                <a:cxn ang="0">
                  <a:pos x="84" y="87"/>
                </a:cxn>
                <a:cxn ang="0">
                  <a:pos x="229" y="0"/>
                </a:cxn>
                <a:cxn ang="0">
                  <a:pos x="585" y="46"/>
                </a:cxn>
                <a:cxn ang="0">
                  <a:pos x="585" y="46"/>
                </a:cxn>
              </a:cxnLst>
              <a:rect l="0" t="0" r="r" b="b"/>
              <a:pathLst>
                <a:path w="585" h="312">
                  <a:moveTo>
                    <a:pt x="585" y="46"/>
                  </a:moveTo>
                  <a:lnTo>
                    <a:pt x="518" y="131"/>
                  </a:lnTo>
                  <a:lnTo>
                    <a:pt x="513" y="131"/>
                  </a:lnTo>
                  <a:lnTo>
                    <a:pt x="513" y="136"/>
                  </a:lnTo>
                  <a:lnTo>
                    <a:pt x="502" y="142"/>
                  </a:lnTo>
                  <a:lnTo>
                    <a:pt x="496" y="152"/>
                  </a:lnTo>
                  <a:lnTo>
                    <a:pt x="485" y="162"/>
                  </a:lnTo>
                  <a:lnTo>
                    <a:pt x="474" y="175"/>
                  </a:lnTo>
                  <a:lnTo>
                    <a:pt x="457" y="188"/>
                  </a:lnTo>
                  <a:lnTo>
                    <a:pt x="440" y="201"/>
                  </a:lnTo>
                  <a:lnTo>
                    <a:pt x="424" y="214"/>
                  </a:lnTo>
                  <a:lnTo>
                    <a:pt x="407" y="227"/>
                  </a:lnTo>
                  <a:lnTo>
                    <a:pt x="390" y="237"/>
                  </a:lnTo>
                  <a:lnTo>
                    <a:pt x="374" y="248"/>
                  </a:lnTo>
                  <a:lnTo>
                    <a:pt x="357" y="253"/>
                  </a:lnTo>
                  <a:lnTo>
                    <a:pt x="346" y="260"/>
                  </a:lnTo>
                  <a:lnTo>
                    <a:pt x="335" y="266"/>
                  </a:lnTo>
                  <a:lnTo>
                    <a:pt x="335" y="268"/>
                  </a:lnTo>
                  <a:lnTo>
                    <a:pt x="168" y="258"/>
                  </a:lnTo>
                  <a:lnTo>
                    <a:pt x="78" y="312"/>
                  </a:lnTo>
                  <a:lnTo>
                    <a:pt x="73" y="309"/>
                  </a:lnTo>
                  <a:lnTo>
                    <a:pt x="62" y="304"/>
                  </a:lnTo>
                  <a:lnTo>
                    <a:pt x="51" y="294"/>
                  </a:lnTo>
                  <a:lnTo>
                    <a:pt x="39" y="284"/>
                  </a:lnTo>
                  <a:lnTo>
                    <a:pt x="28" y="273"/>
                  </a:lnTo>
                  <a:lnTo>
                    <a:pt x="23" y="266"/>
                  </a:lnTo>
                  <a:lnTo>
                    <a:pt x="17" y="258"/>
                  </a:lnTo>
                  <a:lnTo>
                    <a:pt x="12" y="250"/>
                  </a:lnTo>
                  <a:lnTo>
                    <a:pt x="6" y="240"/>
                  </a:lnTo>
                  <a:lnTo>
                    <a:pt x="0" y="229"/>
                  </a:lnTo>
                  <a:lnTo>
                    <a:pt x="0" y="219"/>
                  </a:lnTo>
                  <a:lnTo>
                    <a:pt x="0" y="211"/>
                  </a:lnTo>
                  <a:lnTo>
                    <a:pt x="0" y="198"/>
                  </a:lnTo>
                  <a:lnTo>
                    <a:pt x="0" y="188"/>
                  </a:lnTo>
                  <a:lnTo>
                    <a:pt x="6" y="178"/>
                  </a:lnTo>
                  <a:lnTo>
                    <a:pt x="12" y="167"/>
                  </a:lnTo>
                  <a:lnTo>
                    <a:pt x="17" y="155"/>
                  </a:lnTo>
                  <a:lnTo>
                    <a:pt x="28" y="144"/>
                  </a:lnTo>
                  <a:lnTo>
                    <a:pt x="34" y="136"/>
                  </a:lnTo>
                  <a:lnTo>
                    <a:pt x="45" y="129"/>
                  </a:lnTo>
                  <a:lnTo>
                    <a:pt x="51" y="118"/>
                  </a:lnTo>
                  <a:lnTo>
                    <a:pt x="56" y="111"/>
                  </a:lnTo>
                  <a:lnTo>
                    <a:pt x="67" y="103"/>
                  </a:lnTo>
                  <a:lnTo>
                    <a:pt x="73" y="98"/>
                  </a:lnTo>
                  <a:lnTo>
                    <a:pt x="84" y="93"/>
                  </a:lnTo>
                  <a:lnTo>
                    <a:pt x="84" y="87"/>
                  </a:lnTo>
                  <a:lnTo>
                    <a:pt x="229" y="0"/>
                  </a:lnTo>
                  <a:lnTo>
                    <a:pt x="585" y="46"/>
                  </a:lnTo>
                  <a:lnTo>
                    <a:pt x="585" y="46"/>
                  </a:lnTo>
                  <a:close/>
                </a:path>
              </a:pathLst>
            </a:custGeom>
            <a:solidFill>
              <a:srgbClr val="FFCC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42"/>
            <p:cNvSpPr>
              <a:spLocks/>
            </p:cNvSpPr>
            <p:nvPr/>
          </p:nvSpPr>
          <p:spPr bwMode="auto">
            <a:xfrm>
              <a:off x="4972050" y="5870575"/>
              <a:ext cx="3659188" cy="876300"/>
            </a:xfrm>
            <a:custGeom>
              <a:avLst/>
              <a:gdLst/>
              <a:ahLst/>
              <a:cxnLst>
                <a:cxn ang="0">
                  <a:pos x="1531" y="5"/>
                </a:cxn>
                <a:cxn ang="0">
                  <a:pos x="1459" y="15"/>
                </a:cxn>
                <a:cxn ang="0">
                  <a:pos x="1397" y="26"/>
                </a:cxn>
                <a:cxn ang="0">
                  <a:pos x="1336" y="33"/>
                </a:cxn>
                <a:cxn ang="0">
                  <a:pos x="1264" y="54"/>
                </a:cxn>
                <a:cxn ang="0">
                  <a:pos x="1203" y="88"/>
                </a:cxn>
                <a:cxn ang="0">
                  <a:pos x="1125" y="144"/>
                </a:cxn>
                <a:cxn ang="0">
                  <a:pos x="1030" y="219"/>
                </a:cxn>
                <a:cxn ang="0">
                  <a:pos x="935" y="297"/>
                </a:cxn>
                <a:cxn ang="0">
                  <a:pos x="868" y="353"/>
                </a:cxn>
                <a:cxn ang="0">
                  <a:pos x="852" y="369"/>
                </a:cxn>
                <a:cxn ang="0">
                  <a:pos x="796" y="369"/>
                </a:cxn>
                <a:cxn ang="0">
                  <a:pos x="729" y="371"/>
                </a:cxn>
                <a:cxn ang="0">
                  <a:pos x="651" y="377"/>
                </a:cxn>
                <a:cxn ang="0">
                  <a:pos x="562" y="384"/>
                </a:cxn>
                <a:cxn ang="0">
                  <a:pos x="484" y="395"/>
                </a:cxn>
                <a:cxn ang="0">
                  <a:pos x="412" y="408"/>
                </a:cxn>
                <a:cxn ang="0">
                  <a:pos x="351" y="423"/>
                </a:cxn>
                <a:cxn ang="0">
                  <a:pos x="289" y="436"/>
                </a:cxn>
                <a:cxn ang="0">
                  <a:pos x="211" y="459"/>
                </a:cxn>
                <a:cxn ang="0">
                  <a:pos x="122" y="488"/>
                </a:cxn>
                <a:cxn ang="0">
                  <a:pos x="28" y="511"/>
                </a:cxn>
                <a:cxn ang="0">
                  <a:pos x="50" y="532"/>
                </a:cxn>
                <a:cxn ang="0">
                  <a:pos x="83" y="529"/>
                </a:cxn>
                <a:cxn ang="0">
                  <a:pos x="150" y="529"/>
                </a:cxn>
                <a:cxn ang="0">
                  <a:pos x="239" y="532"/>
                </a:cxn>
                <a:cxn ang="0">
                  <a:pos x="362" y="537"/>
                </a:cxn>
                <a:cxn ang="0">
                  <a:pos x="495" y="544"/>
                </a:cxn>
                <a:cxn ang="0">
                  <a:pos x="635" y="552"/>
                </a:cxn>
                <a:cxn ang="0">
                  <a:pos x="768" y="550"/>
                </a:cxn>
                <a:cxn ang="0">
                  <a:pos x="885" y="537"/>
                </a:cxn>
                <a:cxn ang="0">
                  <a:pos x="969" y="513"/>
                </a:cxn>
                <a:cxn ang="0">
                  <a:pos x="1041" y="482"/>
                </a:cxn>
                <a:cxn ang="0">
                  <a:pos x="1726" y="446"/>
                </a:cxn>
                <a:cxn ang="0">
                  <a:pos x="1681" y="441"/>
                </a:cxn>
                <a:cxn ang="0">
                  <a:pos x="1598" y="436"/>
                </a:cxn>
                <a:cxn ang="0">
                  <a:pos x="1531" y="433"/>
                </a:cxn>
                <a:cxn ang="0">
                  <a:pos x="1459" y="433"/>
                </a:cxn>
                <a:cxn ang="0">
                  <a:pos x="1381" y="433"/>
                </a:cxn>
                <a:cxn ang="0">
                  <a:pos x="1370" y="446"/>
                </a:cxn>
                <a:cxn ang="0">
                  <a:pos x="1353" y="475"/>
                </a:cxn>
                <a:cxn ang="0">
                  <a:pos x="1269" y="516"/>
                </a:cxn>
                <a:cxn ang="0">
                  <a:pos x="1219" y="539"/>
                </a:cxn>
                <a:cxn ang="0">
                  <a:pos x="2288" y="539"/>
                </a:cxn>
                <a:cxn ang="0">
                  <a:pos x="2305" y="511"/>
                </a:cxn>
                <a:cxn ang="0">
                  <a:pos x="2299" y="480"/>
                </a:cxn>
                <a:cxn ang="0">
                  <a:pos x="2260" y="439"/>
                </a:cxn>
                <a:cxn ang="0">
                  <a:pos x="2194" y="387"/>
                </a:cxn>
                <a:cxn ang="0">
                  <a:pos x="2127" y="343"/>
                </a:cxn>
                <a:cxn ang="0">
                  <a:pos x="2077" y="312"/>
                </a:cxn>
                <a:cxn ang="0">
                  <a:pos x="1709" y="175"/>
                </a:cxn>
                <a:cxn ang="0">
                  <a:pos x="1659" y="137"/>
                </a:cxn>
                <a:cxn ang="0">
                  <a:pos x="1603" y="90"/>
                </a:cxn>
                <a:cxn ang="0">
                  <a:pos x="1564" y="49"/>
                </a:cxn>
                <a:cxn ang="0">
                  <a:pos x="1553" y="18"/>
                </a:cxn>
                <a:cxn ang="0">
                  <a:pos x="1570" y="0"/>
                </a:cxn>
              </a:cxnLst>
              <a:rect l="0" t="0" r="r" b="b"/>
              <a:pathLst>
                <a:path w="2305" h="552">
                  <a:moveTo>
                    <a:pt x="1570" y="0"/>
                  </a:moveTo>
                  <a:lnTo>
                    <a:pt x="1570" y="0"/>
                  </a:lnTo>
                  <a:lnTo>
                    <a:pt x="1553" y="2"/>
                  </a:lnTo>
                  <a:lnTo>
                    <a:pt x="1531" y="5"/>
                  </a:lnTo>
                  <a:lnTo>
                    <a:pt x="1509" y="10"/>
                  </a:lnTo>
                  <a:lnTo>
                    <a:pt x="1492" y="10"/>
                  </a:lnTo>
                  <a:lnTo>
                    <a:pt x="1475" y="13"/>
                  </a:lnTo>
                  <a:lnTo>
                    <a:pt x="1459" y="15"/>
                  </a:lnTo>
                  <a:lnTo>
                    <a:pt x="1447" y="18"/>
                  </a:lnTo>
                  <a:lnTo>
                    <a:pt x="1431" y="20"/>
                  </a:lnTo>
                  <a:lnTo>
                    <a:pt x="1414" y="23"/>
                  </a:lnTo>
                  <a:lnTo>
                    <a:pt x="1397" y="26"/>
                  </a:lnTo>
                  <a:lnTo>
                    <a:pt x="1381" y="28"/>
                  </a:lnTo>
                  <a:lnTo>
                    <a:pt x="1370" y="31"/>
                  </a:lnTo>
                  <a:lnTo>
                    <a:pt x="1353" y="31"/>
                  </a:lnTo>
                  <a:lnTo>
                    <a:pt x="1336" y="33"/>
                  </a:lnTo>
                  <a:lnTo>
                    <a:pt x="1325" y="36"/>
                  </a:lnTo>
                  <a:lnTo>
                    <a:pt x="1303" y="41"/>
                  </a:lnTo>
                  <a:lnTo>
                    <a:pt x="1280" y="51"/>
                  </a:lnTo>
                  <a:lnTo>
                    <a:pt x="1264" y="54"/>
                  </a:lnTo>
                  <a:lnTo>
                    <a:pt x="1253" y="62"/>
                  </a:lnTo>
                  <a:lnTo>
                    <a:pt x="1236" y="69"/>
                  </a:lnTo>
                  <a:lnTo>
                    <a:pt x="1225" y="77"/>
                  </a:lnTo>
                  <a:lnTo>
                    <a:pt x="1203" y="88"/>
                  </a:lnTo>
                  <a:lnTo>
                    <a:pt x="1186" y="98"/>
                  </a:lnTo>
                  <a:lnTo>
                    <a:pt x="1169" y="111"/>
                  </a:lnTo>
                  <a:lnTo>
                    <a:pt x="1152" y="129"/>
                  </a:lnTo>
                  <a:lnTo>
                    <a:pt x="1125" y="144"/>
                  </a:lnTo>
                  <a:lnTo>
                    <a:pt x="1102" y="160"/>
                  </a:lnTo>
                  <a:lnTo>
                    <a:pt x="1074" y="180"/>
                  </a:lnTo>
                  <a:lnTo>
                    <a:pt x="1058" y="199"/>
                  </a:lnTo>
                  <a:lnTo>
                    <a:pt x="1030" y="219"/>
                  </a:lnTo>
                  <a:lnTo>
                    <a:pt x="1008" y="240"/>
                  </a:lnTo>
                  <a:lnTo>
                    <a:pt x="980" y="258"/>
                  </a:lnTo>
                  <a:lnTo>
                    <a:pt x="963" y="279"/>
                  </a:lnTo>
                  <a:lnTo>
                    <a:pt x="935" y="297"/>
                  </a:lnTo>
                  <a:lnTo>
                    <a:pt x="919" y="315"/>
                  </a:lnTo>
                  <a:lnTo>
                    <a:pt x="896" y="328"/>
                  </a:lnTo>
                  <a:lnTo>
                    <a:pt x="885" y="343"/>
                  </a:lnTo>
                  <a:lnTo>
                    <a:pt x="868" y="353"/>
                  </a:lnTo>
                  <a:lnTo>
                    <a:pt x="863" y="361"/>
                  </a:lnTo>
                  <a:lnTo>
                    <a:pt x="857" y="366"/>
                  </a:lnTo>
                  <a:lnTo>
                    <a:pt x="857" y="369"/>
                  </a:lnTo>
                  <a:lnTo>
                    <a:pt x="852" y="369"/>
                  </a:lnTo>
                  <a:lnTo>
                    <a:pt x="835" y="369"/>
                  </a:lnTo>
                  <a:lnTo>
                    <a:pt x="824" y="369"/>
                  </a:lnTo>
                  <a:lnTo>
                    <a:pt x="813" y="369"/>
                  </a:lnTo>
                  <a:lnTo>
                    <a:pt x="796" y="369"/>
                  </a:lnTo>
                  <a:lnTo>
                    <a:pt x="785" y="371"/>
                  </a:lnTo>
                  <a:lnTo>
                    <a:pt x="768" y="371"/>
                  </a:lnTo>
                  <a:lnTo>
                    <a:pt x="746" y="371"/>
                  </a:lnTo>
                  <a:lnTo>
                    <a:pt x="729" y="371"/>
                  </a:lnTo>
                  <a:lnTo>
                    <a:pt x="713" y="374"/>
                  </a:lnTo>
                  <a:lnTo>
                    <a:pt x="690" y="374"/>
                  </a:lnTo>
                  <a:lnTo>
                    <a:pt x="668" y="377"/>
                  </a:lnTo>
                  <a:lnTo>
                    <a:pt x="651" y="377"/>
                  </a:lnTo>
                  <a:lnTo>
                    <a:pt x="629" y="382"/>
                  </a:lnTo>
                  <a:lnTo>
                    <a:pt x="607" y="382"/>
                  </a:lnTo>
                  <a:lnTo>
                    <a:pt x="584" y="384"/>
                  </a:lnTo>
                  <a:lnTo>
                    <a:pt x="562" y="384"/>
                  </a:lnTo>
                  <a:lnTo>
                    <a:pt x="545" y="390"/>
                  </a:lnTo>
                  <a:lnTo>
                    <a:pt x="523" y="392"/>
                  </a:lnTo>
                  <a:lnTo>
                    <a:pt x="507" y="395"/>
                  </a:lnTo>
                  <a:lnTo>
                    <a:pt x="484" y="395"/>
                  </a:lnTo>
                  <a:lnTo>
                    <a:pt x="468" y="400"/>
                  </a:lnTo>
                  <a:lnTo>
                    <a:pt x="451" y="402"/>
                  </a:lnTo>
                  <a:lnTo>
                    <a:pt x="429" y="405"/>
                  </a:lnTo>
                  <a:lnTo>
                    <a:pt x="412" y="408"/>
                  </a:lnTo>
                  <a:lnTo>
                    <a:pt x="395" y="413"/>
                  </a:lnTo>
                  <a:lnTo>
                    <a:pt x="378" y="415"/>
                  </a:lnTo>
                  <a:lnTo>
                    <a:pt x="362" y="418"/>
                  </a:lnTo>
                  <a:lnTo>
                    <a:pt x="351" y="423"/>
                  </a:lnTo>
                  <a:lnTo>
                    <a:pt x="334" y="426"/>
                  </a:lnTo>
                  <a:lnTo>
                    <a:pt x="317" y="428"/>
                  </a:lnTo>
                  <a:lnTo>
                    <a:pt x="306" y="433"/>
                  </a:lnTo>
                  <a:lnTo>
                    <a:pt x="289" y="436"/>
                  </a:lnTo>
                  <a:lnTo>
                    <a:pt x="278" y="439"/>
                  </a:lnTo>
                  <a:lnTo>
                    <a:pt x="256" y="446"/>
                  </a:lnTo>
                  <a:lnTo>
                    <a:pt x="234" y="452"/>
                  </a:lnTo>
                  <a:lnTo>
                    <a:pt x="211" y="459"/>
                  </a:lnTo>
                  <a:lnTo>
                    <a:pt x="189" y="464"/>
                  </a:lnTo>
                  <a:lnTo>
                    <a:pt x="167" y="472"/>
                  </a:lnTo>
                  <a:lnTo>
                    <a:pt x="145" y="480"/>
                  </a:lnTo>
                  <a:lnTo>
                    <a:pt x="122" y="488"/>
                  </a:lnTo>
                  <a:lnTo>
                    <a:pt x="94" y="495"/>
                  </a:lnTo>
                  <a:lnTo>
                    <a:pt x="67" y="501"/>
                  </a:lnTo>
                  <a:lnTo>
                    <a:pt x="50" y="508"/>
                  </a:lnTo>
                  <a:lnTo>
                    <a:pt x="28" y="511"/>
                  </a:lnTo>
                  <a:lnTo>
                    <a:pt x="11" y="516"/>
                  </a:lnTo>
                  <a:lnTo>
                    <a:pt x="0" y="519"/>
                  </a:lnTo>
                  <a:lnTo>
                    <a:pt x="0" y="521"/>
                  </a:lnTo>
                  <a:lnTo>
                    <a:pt x="50" y="532"/>
                  </a:lnTo>
                  <a:lnTo>
                    <a:pt x="50" y="532"/>
                  </a:lnTo>
                  <a:lnTo>
                    <a:pt x="61" y="532"/>
                  </a:lnTo>
                  <a:lnTo>
                    <a:pt x="72" y="529"/>
                  </a:lnTo>
                  <a:lnTo>
                    <a:pt x="83" y="529"/>
                  </a:lnTo>
                  <a:lnTo>
                    <a:pt x="94" y="529"/>
                  </a:lnTo>
                  <a:lnTo>
                    <a:pt x="111" y="529"/>
                  </a:lnTo>
                  <a:lnTo>
                    <a:pt x="128" y="529"/>
                  </a:lnTo>
                  <a:lnTo>
                    <a:pt x="150" y="529"/>
                  </a:lnTo>
                  <a:lnTo>
                    <a:pt x="167" y="529"/>
                  </a:lnTo>
                  <a:lnTo>
                    <a:pt x="189" y="529"/>
                  </a:lnTo>
                  <a:lnTo>
                    <a:pt x="211" y="529"/>
                  </a:lnTo>
                  <a:lnTo>
                    <a:pt x="239" y="532"/>
                  </a:lnTo>
                  <a:lnTo>
                    <a:pt x="267" y="532"/>
                  </a:lnTo>
                  <a:lnTo>
                    <a:pt x="301" y="534"/>
                  </a:lnTo>
                  <a:lnTo>
                    <a:pt x="328" y="534"/>
                  </a:lnTo>
                  <a:lnTo>
                    <a:pt x="362" y="537"/>
                  </a:lnTo>
                  <a:lnTo>
                    <a:pt x="390" y="539"/>
                  </a:lnTo>
                  <a:lnTo>
                    <a:pt x="429" y="542"/>
                  </a:lnTo>
                  <a:lnTo>
                    <a:pt x="456" y="544"/>
                  </a:lnTo>
                  <a:lnTo>
                    <a:pt x="495" y="544"/>
                  </a:lnTo>
                  <a:lnTo>
                    <a:pt x="529" y="547"/>
                  </a:lnTo>
                  <a:lnTo>
                    <a:pt x="568" y="550"/>
                  </a:lnTo>
                  <a:lnTo>
                    <a:pt x="601" y="550"/>
                  </a:lnTo>
                  <a:lnTo>
                    <a:pt x="635" y="552"/>
                  </a:lnTo>
                  <a:lnTo>
                    <a:pt x="668" y="552"/>
                  </a:lnTo>
                  <a:lnTo>
                    <a:pt x="707" y="552"/>
                  </a:lnTo>
                  <a:lnTo>
                    <a:pt x="735" y="552"/>
                  </a:lnTo>
                  <a:lnTo>
                    <a:pt x="768" y="550"/>
                  </a:lnTo>
                  <a:lnTo>
                    <a:pt x="802" y="547"/>
                  </a:lnTo>
                  <a:lnTo>
                    <a:pt x="835" y="544"/>
                  </a:lnTo>
                  <a:lnTo>
                    <a:pt x="857" y="542"/>
                  </a:lnTo>
                  <a:lnTo>
                    <a:pt x="885" y="537"/>
                  </a:lnTo>
                  <a:lnTo>
                    <a:pt x="907" y="532"/>
                  </a:lnTo>
                  <a:lnTo>
                    <a:pt x="930" y="526"/>
                  </a:lnTo>
                  <a:lnTo>
                    <a:pt x="952" y="521"/>
                  </a:lnTo>
                  <a:lnTo>
                    <a:pt x="969" y="513"/>
                  </a:lnTo>
                  <a:lnTo>
                    <a:pt x="985" y="508"/>
                  </a:lnTo>
                  <a:lnTo>
                    <a:pt x="1002" y="503"/>
                  </a:lnTo>
                  <a:lnTo>
                    <a:pt x="1024" y="490"/>
                  </a:lnTo>
                  <a:lnTo>
                    <a:pt x="1041" y="482"/>
                  </a:lnTo>
                  <a:lnTo>
                    <a:pt x="1052" y="475"/>
                  </a:lnTo>
                  <a:lnTo>
                    <a:pt x="1058" y="472"/>
                  </a:lnTo>
                  <a:lnTo>
                    <a:pt x="1481" y="325"/>
                  </a:lnTo>
                  <a:lnTo>
                    <a:pt x="1726" y="446"/>
                  </a:lnTo>
                  <a:lnTo>
                    <a:pt x="1720" y="446"/>
                  </a:lnTo>
                  <a:lnTo>
                    <a:pt x="1715" y="444"/>
                  </a:lnTo>
                  <a:lnTo>
                    <a:pt x="1698" y="441"/>
                  </a:lnTo>
                  <a:lnTo>
                    <a:pt x="1681" y="441"/>
                  </a:lnTo>
                  <a:lnTo>
                    <a:pt x="1654" y="439"/>
                  </a:lnTo>
                  <a:lnTo>
                    <a:pt x="1631" y="439"/>
                  </a:lnTo>
                  <a:lnTo>
                    <a:pt x="1615" y="436"/>
                  </a:lnTo>
                  <a:lnTo>
                    <a:pt x="1598" y="436"/>
                  </a:lnTo>
                  <a:lnTo>
                    <a:pt x="1581" y="436"/>
                  </a:lnTo>
                  <a:lnTo>
                    <a:pt x="1570" y="436"/>
                  </a:lnTo>
                  <a:lnTo>
                    <a:pt x="1548" y="433"/>
                  </a:lnTo>
                  <a:lnTo>
                    <a:pt x="1531" y="433"/>
                  </a:lnTo>
                  <a:lnTo>
                    <a:pt x="1509" y="433"/>
                  </a:lnTo>
                  <a:lnTo>
                    <a:pt x="1492" y="433"/>
                  </a:lnTo>
                  <a:lnTo>
                    <a:pt x="1475" y="433"/>
                  </a:lnTo>
                  <a:lnTo>
                    <a:pt x="1459" y="433"/>
                  </a:lnTo>
                  <a:lnTo>
                    <a:pt x="1442" y="433"/>
                  </a:lnTo>
                  <a:lnTo>
                    <a:pt x="1431" y="433"/>
                  </a:lnTo>
                  <a:lnTo>
                    <a:pt x="1403" y="433"/>
                  </a:lnTo>
                  <a:lnTo>
                    <a:pt x="1381" y="433"/>
                  </a:lnTo>
                  <a:lnTo>
                    <a:pt x="1370" y="433"/>
                  </a:lnTo>
                  <a:lnTo>
                    <a:pt x="1364" y="436"/>
                  </a:lnTo>
                  <a:lnTo>
                    <a:pt x="1370" y="436"/>
                  </a:lnTo>
                  <a:lnTo>
                    <a:pt x="1370" y="446"/>
                  </a:lnTo>
                  <a:lnTo>
                    <a:pt x="1370" y="449"/>
                  </a:lnTo>
                  <a:lnTo>
                    <a:pt x="1370" y="457"/>
                  </a:lnTo>
                  <a:lnTo>
                    <a:pt x="1364" y="464"/>
                  </a:lnTo>
                  <a:lnTo>
                    <a:pt x="1353" y="475"/>
                  </a:lnTo>
                  <a:lnTo>
                    <a:pt x="1336" y="485"/>
                  </a:lnTo>
                  <a:lnTo>
                    <a:pt x="1314" y="495"/>
                  </a:lnTo>
                  <a:lnTo>
                    <a:pt x="1292" y="506"/>
                  </a:lnTo>
                  <a:lnTo>
                    <a:pt x="1269" y="516"/>
                  </a:lnTo>
                  <a:lnTo>
                    <a:pt x="1247" y="524"/>
                  </a:lnTo>
                  <a:lnTo>
                    <a:pt x="1230" y="532"/>
                  </a:lnTo>
                  <a:lnTo>
                    <a:pt x="1219" y="537"/>
                  </a:lnTo>
                  <a:lnTo>
                    <a:pt x="1219" y="539"/>
                  </a:lnTo>
                  <a:lnTo>
                    <a:pt x="1848" y="544"/>
                  </a:lnTo>
                  <a:lnTo>
                    <a:pt x="2283" y="544"/>
                  </a:lnTo>
                  <a:lnTo>
                    <a:pt x="2283" y="542"/>
                  </a:lnTo>
                  <a:lnTo>
                    <a:pt x="2288" y="539"/>
                  </a:lnTo>
                  <a:lnTo>
                    <a:pt x="2294" y="532"/>
                  </a:lnTo>
                  <a:lnTo>
                    <a:pt x="2305" y="524"/>
                  </a:lnTo>
                  <a:lnTo>
                    <a:pt x="2305" y="516"/>
                  </a:lnTo>
                  <a:lnTo>
                    <a:pt x="2305" y="511"/>
                  </a:lnTo>
                  <a:lnTo>
                    <a:pt x="2305" y="503"/>
                  </a:lnTo>
                  <a:lnTo>
                    <a:pt x="2305" y="495"/>
                  </a:lnTo>
                  <a:lnTo>
                    <a:pt x="2299" y="488"/>
                  </a:lnTo>
                  <a:lnTo>
                    <a:pt x="2299" y="480"/>
                  </a:lnTo>
                  <a:lnTo>
                    <a:pt x="2288" y="470"/>
                  </a:lnTo>
                  <a:lnTo>
                    <a:pt x="2283" y="462"/>
                  </a:lnTo>
                  <a:lnTo>
                    <a:pt x="2272" y="449"/>
                  </a:lnTo>
                  <a:lnTo>
                    <a:pt x="2260" y="439"/>
                  </a:lnTo>
                  <a:lnTo>
                    <a:pt x="2244" y="426"/>
                  </a:lnTo>
                  <a:lnTo>
                    <a:pt x="2233" y="413"/>
                  </a:lnTo>
                  <a:lnTo>
                    <a:pt x="2210" y="400"/>
                  </a:lnTo>
                  <a:lnTo>
                    <a:pt x="2194" y="387"/>
                  </a:lnTo>
                  <a:lnTo>
                    <a:pt x="2177" y="377"/>
                  </a:lnTo>
                  <a:lnTo>
                    <a:pt x="2160" y="364"/>
                  </a:lnTo>
                  <a:lnTo>
                    <a:pt x="2143" y="353"/>
                  </a:lnTo>
                  <a:lnTo>
                    <a:pt x="2127" y="343"/>
                  </a:lnTo>
                  <a:lnTo>
                    <a:pt x="2110" y="335"/>
                  </a:lnTo>
                  <a:lnTo>
                    <a:pt x="2099" y="328"/>
                  </a:lnTo>
                  <a:lnTo>
                    <a:pt x="2082" y="315"/>
                  </a:lnTo>
                  <a:lnTo>
                    <a:pt x="2077" y="312"/>
                  </a:lnTo>
                  <a:lnTo>
                    <a:pt x="1748" y="199"/>
                  </a:lnTo>
                  <a:lnTo>
                    <a:pt x="1737" y="193"/>
                  </a:lnTo>
                  <a:lnTo>
                    <a:pt x="1726" y="183"/>
                  </a:lnTo>
                  <a:lnTo>
                    <a:pt x="1709" y="175"/>
                  </a:lnTo>
                  <a:lnTo>
                    <a:pt x="1698" y="165"/>
                  </a:lnTo>
                  <a:lnTo>
                    <a:pt x="1687" y="155"/>
                  </a:lnTo>
                  <a:lnTo>
                    <a:pt x="1676" y="147"/>
                  </a:lnTo>
                  <a:lnTo>
                    <a:pt x="1659" y="137"/>
                  </a:lnTo>
                  <a:lnTo>
                    <a:pt x="1648" y="124"/>
                  </a:lnTo>
                  <a:lnTo>
                    <a:pt x="1631" y="113"/>
                  </a:lnTo>
                  <a:lnTo>
                    <a:pt x="1615" y="103"/>
                  </a:lnTo>
                  <a:lnTo>
                    <a:pt x="1603" y="90"/>
                  </a:lnTo>
                  <a:lnTo>
                    <a:pt x="1592" y="80"/>
                  </a:lnTo>
                  <a:lnTo>
                    <a:pt x="1581" y="67"/>
                  </a:lnTo>
                  <a:lnTo>
                    <a:pt x="1570" y="59"/>
                  </a:lnTo>
                  <a:lnTo>
                    <a:pt x="1564" y="49"/>
                  </a:lnTo>
                  <a:lnTo>
                    <a:pt x="1559" y="44"/>
                  </a:lnTo>
                  <a:lnTo>
                    <a:pt x="1553" y="36"/>
                  </a:lnTo>
                  <a:lnTo>
                    <a:pt x="1553" y="28"/>
                  </a:lnTo>
                  <a:lnTo>
                    <a:pt x="1553" y="18"/>
                  </a:lnTo>
                  <a:lnTo>
                    <a:pt x="1559" y="10"/>
                  </a:lnTo>
                  <a:lnTo>
                    <a:pt x="1564" y="0"/>
                  </a:lnTo>
                  <a:lnTo>
                    <a:pt x="1570" y="0"/>
                  </a:lnTo>
                  <a:lnTo>
                    <a:pt x="1570" y="0"/>
                  </a:lnTo>
                  <a:close/>
                </a:path>
              </a:pathLst>
            </a:custGeom>
            <a:solidFill>
              <a:srgbClr val="78857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43"/>
            <p:cNvSpPr>
              <a:spLocks/>
            </p:cNvSpPr>
            <p:nvPr/>
          </p:nvSpPr>
          <p:spPr bwMode="auto">
            <a:xfrm>
              <a:off x="5130800" y="5930900"/>
              <a:ext cx="3411538" cy="820738"/>
            </a:xfrm>
            <a:custGeom>
              <a:avLst/>
              <a:gdLst/>
              <a:ahLst/>
              <a:cxnLst>
                <a:cxn ang="0">
                  <a:pos x="1425" y="24"/>
                </a:cxn>
                <a:cxn ang="0">
                  <a:pos x="1403" y="75"/>
                </a:cxn>
                <a:cxn ang="0">
                  <a:pos x="1403" y="135"/>
                </a:cxn>
                <a:cxn ang="0">
                  <a:pos x="1409" y="179"/>
                </a:cxn>
                <a:cxn ang="0">
                  <a:pos x="1370" y="148"/>
                </a:cxn>
                <a:cxn ang="0">
                  <a:pos x="1314" y="86"/>
                </a:cxn>
                <a:cxn ang="0">
                  <a:pos x="1258" y="55"/>
                </a:cxn>
                <a:cxn ang="0">
                  <a:pos x="1225" y="91"/>
                </a:cxn>
                <a:cxn ang="0">
                  <a:pos x="1231" y="145"/>
                </a:cxn>
                <a:cxn ang="0">
                  <a:pos x="1247" y="197"/>
                </a:cxn>
                <a:cxn ang="0">
                  <a:pos x="1242" y="251"/>
                </a:cxn>
                <a:cxn ang="0">
                  <a:pos x="1164" y="295"/>
                </a:cxn>
                <a:cxn ang="0">
                  <a:pos x="1052" y="349"/>
                </a:cxn>
                <a:cxn ang="0">
                  <a:pos x="930" y="403"/>
                </a:cxn>
                <a:cxn ang="0">
                  <a:pos x="824" y="452"/>
                </a:cxn>
                <a:cxn ang="0">
                  <a:pos x="752" y="486"/>
                </a:cxn>
                <a:cxn ang="0">
                  <a:pos x="663" y="465"/>
                </a:cxn>
                <a:cxn ang="0">
                  <a:pos x="507" y="450"/>
                </a:cxn>
                <a:cxn ang="0">
                  <a:pos x="278" y="457"/>
                </a:cxn>
                <a:cxn ang="0">
                  <a:pos x="67" y="481"/>
                </a:cxn>
                <a:cxn ang="0">
                  <a:pos x="11" y="491"/>
                </a:cxn>
                <a:cxn ang="0">
                  <a:pos x="150" y="504"/>
                </a:cxn>
                <a:cxn ang="0">
                  <a:pos x="373" y="514"/>
                </a:cxn>
                <a:cxn ang="0">
                  <a:pos x="596" y="514"/>
                </a:cxn>
                <a:cxn ang="0">
                  <a:pos x="752" y="506"/>
                </a:cxn>
                <a:cxn ang="0">
                  <a:pos x="835" y="499"/>
                </a:cxn>
                <a:cxn ang="0">
                  <a:pos x="913" y="465"/>
                </a:cxn>
                <a:cxn ang="0">
                  <a:pos x="1064" y="416"/>
                </a:cxn>
                <a:cxn ang="0">
                  <a:pos x="1236" y="354"/>
                </a:cxn>
                <a:cxn ang="0">
                  <a:pos x="1381" y="305"/>
                </a:cxn>
                <a:cxn ang="0">
                  <a:pos x="1437" y="300"/>
                </a:cxn>
                <a:cxn ang="0">
                  <a:pos x="1515" y="318"/>
                </a:cxn>
                <a:cxn ang="0">
                  <a:pos x="1626" y="354"/>
                </a:cxn>
                <a:cxn ang="0">
                  <a:pos x="1748" y="395"/>
                </a:cxn>
                <a:cxn ang="0">
                  <a:pos x="1854" y="432"/>
                </a:cxn>
                <a:cxn ang="0">
                  <a:pos x="1826" y="452"/>
                </a:cxn>
                <a:cxn ang="0">
                  <a:pos x="1709" y="452"/>
                </a:cxn>
                <a:cxn ang="0">
                  <a:pos x="1609" y="442"/>
                </a:cxn>
                <a:cxn ang="0">
                  <a:pos x="1509" y="437"/>
                </a:cxn>
                <a:cxn ang="0">
                  <a:pos x="1403" y="452"/>
                </a:cxn>
                <a:cxn ang="0">
                  <a:pos x="1242" y="478"/>
                </a:cxn>
                <a:cxn ang="0">
                  <a:pos x="1125" y="499"/>
                </a:cxn>
                <a:cxn ang="0">
                  <a:pos x="2105" y="494"/>
                </a:cxn>
                <a:cxn ang="0">
                  <a:pos x="2010" y="439"/>
                </a:cxn>
                <a:cxn ang="0">
                  <a:pos x="2043" y="395"/>
                </a:cxn>
                <a:cxn ang="0">
                  <a:pos x="2099" y="362"/>
                </a:cxn>
                <a:cxn ang="0">
                  <a:pos x="2060" y="310"/>
                </a:cxn>
                <a:cxn ang="0">
                  <a:pos x="1954" y="261"/>
                </a:cxn>
                <a:cxn ang="0">
                  <a:pos x="1810" y="215"/>
                </a:cxn>
                <a:cxn ang="0">
                  <a:pos x="1721" y="189"/>
                </a:cxn>
                <a:cxn ang="0">
                  <a:pos x="1626" y="145"/>
                </a:cxn>
                <a:cxn ang="0">
                  <a:pos x="1542" y="93"/>
                </a:cxn>
                <a:cxn ang="0">
                  <a:pos x="1498" y="52"/>
                </a:cxn>
              </a:cxnLst>
              <a:rect l="0" t="0" r="r" b="b"/>
              <a:pathLst>
                <a:path w="2149" h="517">
                  <a:moveTo>
                    <a:pt x="1470" y="0"/>
                  </a:moveTo>
                  <a:lnTo>
                    <a:pt x="1464" y="0"/>
                  </a:lnTo>
                  <a:lnTo>
                    <a:pt x="1459" y="3"/>
                  </a:lnTo>
                  <a:lnTo>
                    <a:pt x="1448" y="8"/>
                  </a:lnTo>
                  <a:lnTo>
                    <a:pt x="1442" y="16"/>
                  </a:lnTo>
                  <a:lnTo>
                    <a:pt x="1425" y="24"/>
                  </a:lnTo>
                  <a:lnTo>
                    <a:pt x="1420" y="37"/>
                  </a:lnTo>
                  <a:lnTo>
                    <a:pt x="1414" y="44"/>
                  </a:lnTo>
                  <a:lnTo>
                    <a:pt x="1409" y="52"/>
                  </a:lnTo>
                  <a:lnTo>
                    <a:pt x="1403" y="60"/>
                  </a:lnTo>
                  <a:lnTo>
                    <a:pt x="1403" y="68"/>
                  </a:lnTo>
                  <a:lnTo>
                    <a:pt x="1403" y="75"/>
                  </a:lnTo>
                  <a:lnTo>
                    <a:pt x="1398" y="86"/>
                  </a:lnTo>
                  <a:lnTo>
                    <a:pt x="1398" y="96"/>
                  </a:lnTo>
                  <a:lnTo>
                    <a:pt x="1403" y="106"/>
                  </a:lnTo>
                  <a:lnTo>
                    <a:pt x="1403" y="114"/>
                  </a:lnTo>
                  <a:lnTo>
                    <a:pt x="1403" y="124"/>
                  </a:lnTo>
                  <a:lnTo>
                    <a:pt x="1403" y="135"/>
                  </a:lnTo>
                  <a:lnTo>
                    <a:pt x="1409" y="145"/>
                  </a:lnTo>
                  <a:lnTo>
                    <a:pt x="1409" y="153"/>
                  </a:lnTo>
                  <a:lnTo>
                    <a:pt x="1409" y="161"/>
                  </a:lnTo>
                  <a:lnTo>
                    <a:pt x="1409" y="166"/>
                  </a:lnTo>
                  <a:lnTo>
                    <a:pt x="1409" y="173"/>
                  </a:lnTo>
                  <a:lnTo>
                    <a:pt x="1409" y="179"/>
                  </a:lnTo>
                  <a:lnTo>
                    <a:pt x="1403" y="181"/>
                  </a:lnTo>
                  <a:lnTo>
                    <a:pt x="1398" y="176"/>
                  </a:lnTo>
                  <a:lnTo>
                    <a:pt x="1392" y="171"/>
                  </a:lnTo>
                  <a:lnTo>
                    <a:pt x="1386" y="163"/>
                  </a:lnTo>
                  <a:lnTo>
                    <a:pt x="1381" y="158"/>
                  </a:lnTo>
                  <a:lnTo>
                    <a:pt x="1370" y="148"/>
                  </a:lnTo>
                  <a:lnTo>
                    <a:pt x="1364" y="140"/>
                  </a:lnTo>
                  <a:lnTo>
                    <a:pt x="1353" y="130"/>
                  </a:lnTo>
                  <a:lnTo>
                    <a:pt x="1347" y="119"/>
                  </a:lnTo>
                  <a:lnTo>
                    <a:pt x="1331" y="109"/>
                  </a:lnTo>
                  <a:lnTo>
                    <a:pt x="1325" y="99"/>
                  </a:lnTo>
                  <a:lnTo>
                    <a:pt x="1314" y="86"/>
                  </a:lnTo>
                  <a:lnTo>
                    <a:pt x="1303" y="78"/>
                  </a:lnTo>
                  <a:lnTo>
                    <a:pt x="1292" y="70"/>
                  </a:lnTo>
                  <a:lnTo>
                    <a:pt x="1286" y="65"/>
                  </a:lnTo>
                  <a:lnTo>
                    <a:pt x="1275" y="60"/>
                  </a:lnTo>
                  <a:lnTo>
                    <a:pt x="1275" y="57"/>
                  </a:lnTo>
                  <a:lnTo>
                    <a:pt x="1258" y="55"/>
                  </a:lnTo>
                  <a:lnTo>
                    <a:pt x="1242" y="57"/>
                  </a:lnTo>
                  <a:lnTo>
                    <a:pt x="1236" y="60"/>
                  </a:lnTo>
                  <a:lnTo>
                    <a:pt x="1236" y="68"/>
                  </a:lnTo>
                  <a:lnTo>
                    <a:pt x="1231" y="73"/>
                  </a:lnTo>
                  <a:lnTo>
                    <a:pt x="1231" y="83"/>
                  </a:lnTo>
                  <a:lnTo>
                    <a:pt x="1225" y="91"/>
                  </a:lnTo>
                  <a:lnTo>
                    <a:pt x="1225" y="99"/>
                  </a:lnTo>
                  <a:lnTo>
                    <a:pt x="1225" y="109"/>
                  </a:lnTo>
                  <a:lnTo>
                    <a:pt x="1225" y="117"/>
                  </a:lnTo>
                  <a:lnTo>
                    <a:pt x="1225" y="127"/>
                  </a:lnTo>
                  <a:lnTo>
                    <a:pt x="1225" y="137"/>
                  </a:lnTo>
                  <a:lnTo>
                    <a:pt x="1231" y="145"/>
                  </a:lnTo>
                  <a:lnTo>
                    <a:pt x="1236" y="155"/>
                  </a:lnTo>
                  <a:lnTo>
                    <a:pt x="1236" y="163"/>
                  </a:lnTo>
                  <a:lnTo>
                    <a:pt x="1236" y="171"/>
                  </a:lnTo>
                  <a:lnTo>
                    <a:pt x="1242" y="176"/>
                  </a:lnTo>
                  <a:lnTo>
                    <a:pt x="1242" y="184"/>
                  </a:lnTo>
                  <a:lnTo>
                    <a:pt x="1247" y="197"/>
                  </a:lnTo>
                  <a:lnTo>
                    <a:pt x="1253" y="210"/>
                  </a:lnTo>
                  <a:lnTo>
                    <a:pt x="1253" y="220"/>
                  </a:lnTo>
                  <a:lnTo>
                    <a:pt x="1253" y="230"/>
                  </a:lnTo>
                  <a:lnTo>
                    <a:pt x="1247" y="235"/>
                  </a:lnTo>
                  <a:lnTo>
                    <a:pt x="1247" y="243"/>
                  </a:lnTo>
                  <a:lnTo>
                    <a:pt x="1242" y="251"/>
                  </a:lnTo>
                  <a:lnTo>
                    <a:pt x="1236" y="259"/>
                  </a:lnTo>
                  <a:lnTo>
                    <a:pt x="1219" y="264"/>
                  </a:lnTo>
                  <a:lnTo>
                    <a:pt x="1208" y="272"/>
                  </a:lnTo>
                  <a:lnTo>
                    <a:pt x="1197" y="279"/>
                  </a:lnTo>
                  <a:lnTo>
                    <a:pt x="1180" y="287"/>
                  </a:lnTo>
                  <a:lnTo>
                    <a:pt x="1164" y="295"/>
                  </a:lnTo>
                  <a:lnTo>
                    <a:pt x="1147" y="305"/>
                  </a:lnTo>
                  <a:lnTo>
                    <a:pt x="1130" y="313"/>
                  </a:lnTo>
                  <a:lnTo>
                    <a:pt x="1114" y="323"/>
                  </a:lnTo>
                  <a:lnTo>
                    <a:pt x="1091" y="331"/>
                  </a:lnTo>
                  <a:lnTo>
                    <a:pt x="1069" y="341"/>
                  </a:lnTo>
                  <a:lnTo>
                    <a:pt x="1052" y="349"/>
                  </a:lnTo>
                  <a:lnTo>
                    <a:pt x="1030" y="359"/>
                  </a:lnTo>
                  <a:lnTo>
                    <a:pt x="1008" y="367"/>
                  </a:lnTo>
                  <a:lnTo>
                    <a:pt x="991" y="377"/>
                  </a:lnTo>
                  <a:lnTo>
                    <a:pt x="969" y="388"/>
                  </a:lnTo>
                  <a:lnTo>
                    <a:pt x="952" y="398"/>
                  </a:lnTo>
                  <a:lnTo>
                    <a:pt x="930" y="403"/>
                  </a:lnTo>
                  <a:lnTo>
                    <a:pt x="908" y="414"/>
                  </a:lnTo>
                  <a:lnTo>
                    <a:pt x="891" y="421"/>
                  </a:lnTo>
                  <a:lnTo>
                    <a:pt x="874" y="432"/>
                  </a:lnTo>
                  <a:lnTo>
                    <a:pt x="858" y="439"/>
                  </a:lnTo>
                  <a:lnTo>
                    <a:pt x="841" y="447"/>
                  </a:lnTo>
                  <a:lnTo>
                    <a:pt x="824" y="452"/>
                  </a:lnTo>
                  <a:lnTo>
                    <a:pt x="813" y="460"/>
                  </a:lnTo>
                  <a:lnTo>
                    <a:pt x="785" y="470"/>
                  </a:lnTo>
                  <a:lnTo>
                    <a:pt x="768" y="481"/>
                  </a:lnTo>
                  <a:lnTo>
                    <a:pt x="763" y="486"/>
                  </a:lnTo>
                  <a:lnTo>
                    <a:pt x="757" y="488"/>
                  </a:lnTo>
                  <a:lnTo>
                    <a:pt x="752" y="486"/>
                  </a:lnTo>
                  <a:lnTo>
                    <a:pt x="735" y="483"/>
                  </a:lnTo>
                  <a:lnTo>
                    <a:pt x="724" y="478"/>
                  </a:lnTo>
                  <a:lnTo>
                    <a:pt x="713" y="475"/>
                  </a:lnTo>
                  <a:lnTo>
                    <a:pt x="696" y="470"/>
                  </a:lnTo>
                  <a:lnTo>
                    <a:pt x="685" y="468"/>
                  </a:lnTo>
                  <a:lnTo>
                    <a:pt x="663" y="465"/>
                  </a:lnTo>
                  <a:lnTo>
                    <a:pt x="646" y="460"/>
                  </a:lnTo>
                  <a:lnTo>
                    <a:pt x="618" y="457"/>
                  </a:lnTo>
                  <a:lnTo>
                    <a:pt x="596" y="455"/>
                  </a:lnTo>
                  <a:lnTo>
                    <a:pt x="562" y="452"/>
                  </a:lnTo>
                  <a:lnTo>
                    <a:pt x="540" y="450"/>
                  </a:lnTo>
                  <a:lnTo>
                    <a:pt x="507" y="450"/>
                  </a:lnTo>
                  <a:lnTo>
                    <a:pt x="473" y="450"/>
                  </a:lnTo>
                  <a:lnTo>
                    <a:pt x="434" y="450"/>
                  </a:lnTo>
                  <a:lnTo>
                    <a:pt x="395" y="450"/>
                  </a:lnTo>
                  <a:lnTo>
                    <a:pt x="356" y="452"/>
                  </a:lnTo>
                  <a:lnTo>
                    <a:pt x="317" y="455"/>
                  </a:lnTo>
                  <a:lnTo>
                    <a:pt x="278" y="457"/>
                  </a:lnTo>
                  <a:lnTo>
                    <a:pt x="239" y="460"/>
                  </a:lnTo>
                  <a:lnTo>
                    <a:pt x="195" y="465"/>
                  </a:lnTo>
                  <a:lnTo>
                    <a:pt x="162" y="470"/>
                  </a:lnTo>
                  <a:lnTo>
                    <a:pt x="128" y="473"/>
                  </a:lnTo>
                  <a:lnTo>
                    <a:pt x="100" y="475"/>
                  </a:lnTo>
                  <a:lnTo>
                    <a:pt x="67" y="481"/>
                  </a:lnTo>
                  <a:lnTo>
                    <a:pt x="50" y="483"/>
                  </a:lnTo>
                  <a:lnTo>
                    <a:pt x="28" y="486"/>
                  </a:lnTo>
                  <a:lnTo>
                    <a:pt x="11" y="488"/>
                  </a:lnTo>
                  <a:lnTo>
                    <a:pt x="0" y="491"/>
                  </a:lnTo>
                  <a:lnTo>
                    <a:pt x="0" y="491"/>
                  </a:lnTo>
                  <a:lnTo>
                    <a:pt x="11" y="491"/>
                  </a:lnTo>
                  <a:lnTo>
                    <a:pt x="22" y="494"/>
                  </a:lnTo>
                  <a:lnTo>
                    <a:pt x="45" y="494"/>
                  </a:lnTo>
                  <a:lnTo>
                    <a:pt x="61" y="496"/>
                  </a:lnTo>
                  <a:lnTo>
                    <a:pt x="89" y="499"/>
                  </a:lnTo>
                  <a:lnTo>
                    <a:pt x="117" y="499"/>
                  </a:lnTo>
                  <a:lnTo>
                    <a:pt x="150" y="504"/>
                  </a:lnTo>
                  <a:lnTo>
                    <a:pt x="184" y="504"/>
                  </a:lnTo>
                  <a:lnTo>
                    <a:pt x="217" y="506"/>
                  </a:lnTo>
                  <a:lnTo>
                    <a:pt x="256" y="509"/>
                  </a:lnTo>
                  <a:lnTo>
                    <a:pt x="295" y="512"/>
                  </a:lnTo>
                  <a:lnTo>
                    <a:pt x="334" y="512"/>
                  </a:lnTo>
                  <a:lnTo>
                    <a:pt x="373" y="514"/>
                  </a:lnTo>
                  <a:lnTo>
                    <a:pt x="418" y="514"/>
                  </a:lnTo>
                  <a:lnTo>
                    <a:pt x="457" y="517"/>
                  </a:lnTo>
                  <a:lnTo>
                    <a:pt x="490" y="514"/>
                  </a:lnTo>
                  <a:lnTo>
                    <a:pt x="529" y="514"/>
                  </a:lnTo>
                  <a:lnTo>
                    <a:pt x="562" y="514"/>
                  </a:lnTo>
                  <a:lnTo>
                    <a:pt x="596" y="514"/>
                  </a:lnTo>
                  <a:lnTo>
                    <a:pt x="624" y="514"/>
                  </a:lnTo>
                  <a:lnTo>
                    <a:pt x="657" y="512"/>
                  </a:lnTo>
                  <a:lnTo>
                    <a:pt x="685" y="512"/>
                  </a:lnTo>
                  <a:lnTo>
                    <a:pt x="713" y="512"/>
                  </a:lnTo>
                  <a:lnTo>
                    <a:pt x="735" y="509"/>
                  </a:lnTo>
                  <a:lnTo>
                    <a:pt x="752" y="506"/>
                  </a:lnTo>
                  <a:lnTo>
                    <a:pt x="768" y="506"/>
                  </a:lnTo>
                  <a:lnTo>
                    <a:pt x="785" y="506"/>
                  </a:lnTo>
                  <a:lnTo>
                    <a:pt x="807" y="506"/>
                  </a:lnTo>
                  <a:lnTo>
                    <a:pt x="819" y="506"/>
                  </a:lnTo>
                  <a:lnTo>
                    <a:pt x="819" y="504"/>
                  </a:lnTo>
                  <a:lnTo>
                    <a:pt x="835" y="499"/>
                  </a:lnTo>
                  <a:lnTo>
                    <a:pt x="841" y="494"/>
                  </a:lnTo>
                  <a:lnTo>
                    <a:pt x="852" y="491"/>
                  </a:lnTo>
                  <a:lnTo>
                    <a:pt x="869" y="486"/>
                  </a:lnTo>
                  <a:lnTo>
                    <a:pt x="880" y="481"/>
                  </a:lnTo>
                  <a:lnTo>
                    <a:pt x="896" y="473"/>
                  </a:lnTo>
                  <a:lnTo>
                    <a:pt x="913" y="465"/>
                  </a:lnTo>
                  <a:lnTo>
                    <a:pt x="935" y="457"/>
                  </a:lnTo>
                  <a:lnTo>
                    <a:pt x="958" y="452"/>
                  </a:lnTo>
                  <a:lnTo>
                    <a:pt x="980" y="444"/>
                  </a:lnTo>
                  <a:lnTo>
                    <a:pt x="1008" y="434"/>
                  </a:lnTo>
                  <a:lnTo>
                    <a:pt x="1030" y="426"/>
                  </a:lnTo>
                  <a:lnTo>
                    <a:pt x="1064" y="416"/>
                  </a:lnTo>
                  <a:lnTo>
                    <a:pt x="1086" y="406"/>
                  </a:lnTo>
                  <a:lnTo>
                    <a:pt x="1119" y="395"/>
                  </a:lnTo>
                  <a:lnTo>
                    <a:pt x="1147" y="385"/>
                  </a:lnTo>
                  <a:lnTo>
                    <a:pt x="1175" y="375"/>
                  </a:lnTo>
                  <a:lnTo>
                    <a:pt x="1208" y="362"/>
                  </a:lnTo>
                  <a:lnTo>
                    <a:pt x="1236" y="354"/>
                  </a:lnTo>
                  <a:lnTo>
                    <a:pt x="1264" y="344"/>
                  </a:lnTo>
                  <a:lnTo>
                    <a:pt x="1292" y="336"/>
                  </a:lnTo>
                  <a:lnTo>
                    <a:pt x="1314" y="326"/>
                  </a:lnTo>
                  <a:lnTo>
                    <a:pt x="1342" y="318"/>
                  </a:lnTo>
                  <a:lnTo>
                    <a:pt x="1364" y="310"/>
                  </a:lnTo>
                  <a:lnTo>
                    <a:pt x="1381" y="305"/>
                  </a:lnTo>
                  <a:lnTo>
                    <a:pt x="1392" y="300"/>
                  </a:lnTo>
                  <a:lnTo>
                    <a:pt x="1409" y="297"/>
                  </a:lnTo>
                  <a:lnTo>
                    <a:pt x="1414" y="295"/>
                  </a:lnTo>
                  <a:lnTo>
                    <a:pt x="1420" y="295"/>
                  </a:lnTo>
                  <a:lnTo>
                    <a:pt x="1420" y="295"/>
                  </a:lnTo>
                  <a:lnTo>
                    <a:pt x="1437" y="300"/>
                  </a:lnTo>
                  <a:lnTo>
                    <a:pt x="1442" y="300"/>
                  </a:lnTo>
                  <a:lnTo>
                    <a:pt x="1459" y="302"/>
                  </a:lnTo>
                  <a:lnTo>
                    <a:pt x="1470" y="308"/>
                  </a:lnTo>
                  <a:lnTo>
                    <a:pt x="1487" y="310"/>
                  </a:lnTo>
                  <a:lnTo>
                    <a:pt x="1498" y="313"/>
                  </a:lnTo>
                  <a:lnTo>
                    <a:pt x="1515" y="318"/>
                  </a:lnTo>
                  <a:lnTo>
                    <a:pt x="1531" y="323"/>
                  </a:lnTo>
                  <a:lnTo>
                    <a:pt x="1554" y="328"/>
                  </a:lnTo>
                  <a:lnTo>
                    <a:pt x="1570" y="333"/>
                  </a:lnTo>
                  <a:lnTo>
                    <a:pt x="1587" y="339"/>
                  </a:lnTo>
                  <a:lnTo>
                    <a:pt x="1604" y="346"/>
                  </a:lnTo>
                  <a:lnTo>
                    <a:pt x="1626" y="354"/>
                  </a:lnTo>
                  <a:lnTo>
                    <a:pt x="1643" y="362"/>
                  </a:lnTo>
                  <a:lnTo>
                    <a:pt x="1665" y="367"/>
                  </a:lnTo>
                  <a:lnTo>
                    <a:pt x="1682" y="375"/>
                  </a:lnTo>
                  <a:lnTo>
                    <a:pt x="1704" y="383"/>
                  </a:lnTo>
                  <a:lnTo>
                    <a:pt x="1726" y="388"/>
                  </a:lnTo>
                  <a:lnTo>
                    <a:pt x="1748" y="395"/>
                  </a:lnTo>
                  <a:lnTo>
                    <a:pt x="1771" y="401"/>
                  </a:lnTo>
                  <a:lnTo>
                    <a:pt x="1787" y="408"/>
                  </a:lnTo>
                  <a:lnTo>
                    <a:pt x="1804" y="414"/>
                  </a:lnTo>
                  <a:lnTo>
                    <a:pt x="1826" y="419"/>
                  </a:lnTo>
                  <a:lnTo>
                    <a:pt x="1837" y="424"/>
                  </a:lnTo>
                  <a:lnTo>
                    <a:pt x="1854" y="432"/>
                  </a:lnTo>
                  <a:lnTo>
                    <a:pt x="1876" y="439"/>
                  </a:lnTo>
                  <a:lnTo>
                    <a:pt x="1882" y="450"/>
                  </a:lnTo>
                  <a:lnTo>
                    <a:pt x="1876" y="452"/>
                  </a:lnTo>
                  <a:lnTo>
                    <a:pt x="1854" y="452"/>
                  </a:lnTo>
                  <a:lnTo>
                    <a:pt x="1837" y="452"/>
                  </a:lnTo>
                  <a:lnTo>
                    <a:pt x="1826" y="452"/>
                  </a:lnTo>
                  <a:lnTo>
                    <a:pt x="1804" y="452"/>
                  </a:lnTo>
                  <a:lnTo>
                    <a:pt x="1787" y="455"/>
                  </a:lnTo>
                  <a:lnTo>
                    <a:pt x="1771" y="452"/>
                  </a:lnTo>
                  <a:lnTo>
                    <a:pt x="1748" y="452"/>
                  </a:lnTo>
                  <a:lnTo>
                    <a:pt x="1726" y="452"/>
                  </a:lnTo>
                  <a:lnTo>
                    <a:pt x="1709" y="452"/>
                  </a:lnTo>
                  <a:lnTo>
                    <a:pt x="1687" y="450"/>
                  </a:lnTo>
                  <a:lnTo>
                    <a:pt x="1670" y="450"/>
                  </a:lnTo>
                  <a:lnTo>
                    <a:pt x="1654" y="447"/>
                  </a:lnTo>
                  <a:lnTo>
                    <a:pt x="1637" y="447"/>
                  </a:lnTo>
                  <a:lnTo>
                    <a:pt x="1620" y="444"/>
                  </a:lnTo>
                  <a:lnTo>
                    <a:pt x="1609" y="442"/>
                  </a:lnTo>
                  <a:lnTo>
                    <a:pt x="1592" y="439"/>
                  </a:lnTo>
                  <a:lnTo>
                    <a:pt x="1587" y="439"/>
                  </a:lnTo>
                  <a:lnTo>
                    <a:pt x="1570" y="437"/>
                  </a:lnTo>
                  <a:lnTo>
                    <a:pt x="1554" y="437"/>
                  </a:lnTo>
                  <a:lnTo>
                    <a:pt x="1531" y="437"/>
                  </a:lnTo>
                  <a:lnTo>
                    <a:pt x="1509" y="437"/>
                  </a:lnTo>
                  <a:lnTo>
                    <a:pt x="1498" y="439"/>
                  </a:lnTo>
                  <a:lnTo>
                    <a:pt x="1481" y="442"/>
                  </a:lnTo>
                  <a:lnTo>
                    <a:pt x="1464" y="442"/>
                  </a:lnTo>
                  <a:lnTo>
                    <a:pt x="1448" y="447"/>
                  </a:lnTo>
                  <a:lnTo>
                    <a:pt x="1425" y="447"/>
                  </a:lnTo>
                  <a:lnTo>
                    <a:pt x="1403" y="452"/>
                  </a:lnTo>
                  <a:lnTo>
                    <a:pt x="1375" y="455"/>
                  </a:lnTo>
                  <a:lnTo>
                    <a:pt x="1347" y="460"/>
                  </a:lnTo>
                  <a:lnTo>
                    <a:pt x="1320" y="463"/>
                  </a:lnTo>
                  <a:lnTo>
                    <a:pt x="1292" y="468"/>
                  </a:lnTo>
                  <a:lnTo>
                    <a:pt x="1270" y="473"/>
                  </a:lnTo>
                  <a:lnTo>
                    <a:pt x="1242" y="478"/>
                  </a:lnTo>
                  <a:lnTo>
                    <a:pt x="1214" y="481"/>
                  </a:lnTo>
                  <a:lnTo>
                    <a:pt x="1192" y="486"/>
                  </a:lnTo>
                  <a:lnTo>
                    <a:pt x="1169" y="488"/>
                  </a:lnTo>
                  <a:lnTo>
                    <a:pt x="1153" y="494"/>
                  </a:lnTo>
                  <a:lnTo>
                    <a:pt x="1136" y="496"/>
                  </a:lnTo>
                  <a:lnTo>
                    <a:pt x="1125" y="499"/>
                  </a:lnTo>
                  <a:lnTo>
                    <a:pt x="1119" y="499"/>
                  </a:lnTo>
                  <a:lnTo>
                    <a:pt x="1119" y="501"/>
                  </a:lnTo>
                  <a:lnTo>
                    <a:pt x="2149" y="504"/>
                  </a:lnTo>
                  <a:lnTo>
                    <a:pt x="2138" y="501"/>
                  </a:lnTo>
                  <a:lnTo>
                    <a:pt x="2127" y="499"/>
                  </a:lnTo>
                  <a:lnTo>
                    <a:pt x="2105" y="494"/>
                  </a:lnTo>
                  <a:lnTo>
                    <a:pt x="2082" y="486"/>
                  </a:lnTo>
                  <a:lnTo>
                    <a:pt x="2060" y="478"/>
                  </a:lnTo>
                  <a:lnTo>
                    <a:pt x="2038" y="468"/>
                  </a:lnTo>
                  <a:lnTo>
                    <a:pt x="2021" y="457"/>
                  </a:lnTo>
                  <a:lnTo>
                    <a:pt x="2010" y="447"/>
                  </a:lnTo>
                  <a:lnTo>
                    <a:pt x="2010" y="439"/>
                  </a:lnTo>
                  <a:lnTo>
                    <a:pt x="2010" y="432"/>
                  </a:lnTo>
                  <a:lnTo>
                    <a:pt x="2010" y="424"/>
                  </a:lnTo>
                  <a:lnTo>
                    <a:pt x="2021" y="416"/>
                  </a:lnTo>
                  <a:lnTo>
                    <a:pt x="2027" y="411"/>
                  </a:lnTo>
                  <a:lnTo>
                    <a:pt x="2032" y="403"/>
                  </a:lnTo>
                  <a:lnTo>
                    <a:pt x="2043" y="395"/>
                  </a:lnTo>
                  <a:lnTo>
                    <a:pt x="2055" y="390"/>
                  </a:lnTo>
                  <a:lnTo>
                    <a:pt x="2071" y="377"/>
                  </a:lnTo>
                  <a:lnTo>
                    <a:pt x="2088" y="370"/>
                  </a:lnTo>
                  <a:lnTo>
                    <a:pt x="2099" y="364"/>
                  </a:lnTo>
                  <a:lnTo>
                    <a:pt x="2105" y="362"/>
                  </a:lnTo>
                  <a:lnTo>
                    <a:pt x="2099" y="362"/>
                  </a:lnTo>
                  <a:lnTo>
                    <a:pt x="2099" y="357"/>
                  </a:lnTo>
                  <a:lnTo>
                    <a:pt x="2099" y="349"/>
                  </a:lnTo>
                  <a:lnTo>
                    <a:pt x="2094" y="341"/>
                  </a:lnTo>
                  <a:lnTo>
                    <a:pt x="2082" y="328"/>
                  </a:lnTo>
                  <a:lnTo>
                    <a:pt x="2071" y="318"/>
                  </a:lnTo>
                  <a:lnTo>
                    <a:pt x="2060" y="310"/>
                  </a:lnTo>
                  <a:lnTo>
                    <a:pt x="2049" y="302"/>
                  </a:lnTo>
                  <a:lnTo>
                    <a:pt x="2032" y="295"/>
                  </a:lnTo>
                  <a:lnTo>
                    <a:pt x="2021" y="290"/>
                  </a:lnTo>
                  <a:lnTo>
                    <a:pt x="1999" y="279"/>
                  </a:lnTo>
                  <a:lnTo>
                    <a:pt x="1977" y="272"/>
                  </a:lnTo>
                  <a:lnTo>
                    <a:pt x="1954" y="261"/>
                  </a:lnTo>
                  <a:lnTo>
                    <a:pt x="1932" y="253"/>
                  </a:lnTo>
                  <a:lnTo>
                    <a:pt x="1904" y="246"/>
                  </a:lnTo>
                  <a:lnTo>
                    <a:pt x="1882" y="238"/>
                  </a:lnTo>
                  <a:lnTo>
                    <a:pt x="1854" y="230"/>
                  </a:lnTo>
                  <a:lnTo>
                    <a:pt x="1832" y="222"/>
                  </a:lnTo>
                  <a:lnTo>
                    <a:pt x="1810" y="215"/>
                  </a:lnTo>
                  <a:lnTo>
                    <a:pt x="1787" y="210"/>
                  </a:lnTo>
                  <a:lnTo>
                    <a:pt x="1771" y="204"/>
                  </a:lnTo>
                  <a:lnTo>
                    <a:pt x="1754" y="199"/>
                  </a:lnTo>
                  <a:lnTo>
                    <a:pt x="1732" y="194"/>
                  </a:lnTo>
                  <a:lnTo>
                    <a:pt x="1726" y="191"/>
                  </a:lnTo>
                  <a:lnTo>
                    <a:pt x="1721" y="189"/>
                  </a:lnTo>
                  <a:lnTo>
                    <a:pt x="1709" y="186"/>
                  </a:lnTo>
                  <a:lnTo>
                    <a:pt x="1698" y="181"/>
                  </a:lnTo>
                  <a:lnTo>
                    <a:pt x="1682" y="176"/>
                  </a:lnTo>
                  <a:lnTo>
                    <a:pt x="1665" y="166"/>
                  </a:lnTo>
                  <a:lnTo>
                    <a:pt x="1648" y="158"/>
                  </a:lnTo>
                  <a:lnTo>
                    <a:pt x="1626" y="145"/>
                  </a:lnTo>
                  <a:lnTo>
                    <a:pt x="1604" y="132"/>
                  </a:lnTo>
                  <a:lnTo>
                    <a:pt x="1587" y="124"/>
                  </a:lnTo>
                  <a:lnTo>
                    <a:pt x="1576" y="117"/>
                  </a:lnTo>
                  <a:lnTo>
                    <a:pt x="1565" y="109"/>
                  </a:lnTo>
                  <a:lnTo>
                    <a:pt x="1559" y="101"/>
                  </a:lnTo>
                  <a:lnTo>
                    <a:pt x="1542" y="93"/>
                  </a:lnTo>
                  <a:lnTo>
                    <a:pt x="1537" y="86"/>
                  </a:lnTo>
                  <a:lnTo>
                    <a:pt x="1526" y="78"/>
                  </a:lnTo>
                  <a:lnTo>
                    <a:pt x="1520" y="73"/>
                  </a:lnTo>
                  <a:lnTo>
                    <a:pt x="1509" y="65"/>
                  </a:lnTo>
                  <a:lnTo>
                    <a:pt x="1503" y="60"/>
                  </a:lnTo>
                  <a:lnTo>
                    <a:pt x="1498" y="52"/>
                  </a:lnTo>
                  <a:lnTo>
                    <a:pt x="1492" y="50"/>
                  </a:lnTo>
                  <a:lnTo>
                    <a:pt x="1487" y="42"/>
                  </a:lnTo>
                  <a:lnTo>
                    <a:pt x="1487" y="42"/>
                  </a:lnTo>
                  <a:lnTo>
                    <a:pt x="1470" y="0"/>
                  </a:lnTo>
                  <a:lnTo>
                    <a:pt x="1470" y="0"/>
                  </a:lnTo>
                  <a:close/>
                </a:path>
              </a:pathLst>
            </a:custGeom>
            <a:solidFill>
              <a:srgbClr val="667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44"/>
            <p:cNvSpPr>
              <a:spLocks/>
            </p:cNvSpPr>
            <p:nvPr/>
          </p:nvSpPr>
          <p:spPr bwMode="auto">
            <a:xfrm>
              <a:off x="7305675" y="6329363"/>
              <a:ext cx="1273175" cy="438150"/>
            </a:xfrm>
            <a:custGeom>
              <a:avLst/>
              <a:gdLst/>
              <a:ahLst/>
              <a:cxnLst>
                <a:cxn ang="0">
                  <a:pos x="785" y="10"/>
                </a:cxn>
                <a:cxn ang="0">
                  <a:pos x="768" y="28"/>
                </a:cxn>
                <a:cxn ang="0">
                  <a:pos x="746" y="46"/>
                </a:cxn>
                <a:cxn ang="0">
                  <a:pos x="724" y="64"/>
                </a:cxn>
                <a:cxn ang="0">
                  <a:pos x="701" y="88"/>
                </a:cxn>
                <a:cxn ang="0">
                  <a:pos x="673" y="111"/>
                </a:cxn>
                <a:cxn ang="0">
                  <a:pos x="640" y="139"/>
                </a:cxn>
                <a:cxn ang="0">
                  <a:pos x="601" y="168"/>
                </a:cxn>
                <a:cxn ang="0">
                  <a:pos x="573" y="196"/>
                </a:cxn>
                <a:cxn ang="0">
                  <a:pos x="540" y="219"/>
                </a:cxn>
                <a:cxn ang="0">
                  <a:pos x="512" y="243"/>
                </a:cxn>
                <a:cxn ang="0">
                  <a:pos x="495" y="255"/>
                </a:cxn>
                <a:cxn ang="0">
                  <a:pos x="484" y="266"/>
                </a:cxn>
                <a:cxn ang="0">
                  <a:pos x="479" y="268"/>
                </a:cxn>
                <a:cxn ang="0">
                  <a:pos x="451" y="268"/>
                </a:cxn>
                <a:cxn ang="0">
                  <a:pos x="412" y="271"/>
                </a:cxn>
                <a:cxn ang="0">
                  <a:pos x="378" y="274"/>
                </a:cxn>
                <a:cxn ang="0">
                  <a:pos x="345" y="274"/>
                </a:cxn>
                <a:cxn ang="0">
                  <a:pos x="306" y="276"/>
                </a:cxn>
                <a:cxn ang="0">
                  <a:pos x="261" y="276"/>
                </a:cxn>
                <a:cxn ang="0">
                  <a:pos x="211" y="274"/>
                </a:cxn>
                <a:cxn ang="0">
                  <a:pos x="167" y="274"/>
                </a:cxn>
                <a:cxn ang="0">
                  <a:pos x="117" y="271"/>
                </a:cxn>
                <a:cxn ang="0">
                  <a:pos x="72" y="271"/>
                </a:cxn>
                <a:cxn ang="0">
                  <a:pos x="39" y="268"/>
                </a:cxn>
                <a:cxn ang="0">
                  <a:pos x="5" y="268"/>
                </a:cxn>
                <a:cxn ang="0">
                  <a:pos x="55" y="243"/>
                </a:cxn>
                <a:cxn ang="0">
                  <a:pos x="67" y="237"/>
                </a:cxn>
                <a:cxn ang="0">
                  <a:pos x="100" y="224"/>
                </a:cxn>
                <a:cxn ang="0">
                  <a:pos x="139" y="209"/>
                </a:cxn>
                <a:cxn ang="0">
                  <a:pos x="195" y="201"/>
                </a:cxn>
                <a:cxn ang="0">
                  <a:pos x="245" y="201"/>
                </a:cxn>
                <a:cxn ang="0">
                  <a:pos x="295" y="206"/>
                </a:cxn>
                <a:cxn ang="0">
                  <a:pos x="323" y="214"/>
                </a:cxn>
                <a:cxn ang="0">
                  <a:pos x="334" y="219"/>
                </a:cxn>
                <a:cxn ang="0">
                  <a:pos x="345" y="209"/>
                </a:cxn>
                <a:cxn ang="0">
                  <a:pos x="356" y="193"/>
                </a:cxn>
                <a:cxn ang="0">
                  <a:pos x="367" y="181"/>
                </a:cxn>
                <a:cxn ang="0">
                  <a:pos x="378" y="163"/>
                </a:cxn>
                <a:cxn ang="0">
                  <a:pos x="395" y="142"/>
                </a:cxn>
                <a:cxn ang="0">
                  <a:pos x="406" y="116"/>
                </a:cxn>
                <a:cxn ang="0">
                  <a:pos x="417" y="90"/>
                </a:cxn>
                <a:cxn ang="0">
                  <a:pos x="428" y="64"/>
                </a:cxn>
                <a:cxn ang="0">
                  <a:pos x="440" y="44"/>
                </a:cxn>
                <a:cxn ang="0">
                  <a:pos x="451" y="26"/>
                </a:cxn>
                <a:cxn ang="0">
                  <a:pos x="456" y="10"/>
                </a:cxn>
                <a:cxn ang="0">
                  <a:pos x="802" y="0"/>
                </a:cxn>
              </a:cxnLst>
              <a:rect l="0" t="0" r="r" b="b"/>
              <a:pathLst>
                <a:path w="802" h="276">
                  <a:moveTo>
                    <a:pt x="802" y="0"/>
                  </a:moveTo>
                  <a:lnTo>
                    <a:pt x="785" y="10"/>
                  </a:lnTo>
                  <a:lnTo>
                    <a:pt x="774" y="23"/>
                  </a:lnTo>
                  <a:lnTo>
                    <a:pt x="768" y="28"/>
                  </a:lnTo>
                  <a:lnTo>
                    <a:pt x="757" y="39"/>
                  </a:lnTo>
                  <a:lnTo>
                    <a:pt x="746" y="46"/>
                  </a:lnTo>
                  <a:lnTo>
                    <a:pt x="740" y="57"/>
                  </a:lnTo>
                  <a:lnTo>
                    <a:pt x="724" y="64"/>
                  </a:lnTo>
                  <a:lnTo>
                    <a:pt x="718" y="75"/>
                  </a:lnTo>
                  <a:lnTo>
                    <a:pt x="701" y="88"/>
                  </a:lnTo>
                  <a:lnTo>
                    <a:pt x="690" y="101"/>
                  </a:lnTo>
                  <a:lnTo>
                    <a:pt x="673" y="111"/>
                  </a:lnTo>
                  <a:lnTo>
                    <a:pt x="657" y="126"/>
                  </a:lnTo>
                  <a:lnTo>
                    <a:pt x="640" y="139"/>
                  </a:lnTo>
                  <a:lnTo>
                    <a:pt x="623" y="155"/>
                  </a:lnTo>
                  <a:lnTo>
                    <a:pt x="601" y="168"/>
                  </a:lnTo>
                  <a:lnTo>
                    <a:pt x="590" y="183"/>
                  </a:lnTo>
                  <a:lnTo>
                    <a:pt x="573" y="196"/>
                  </a:lnTo>
                  <a:lnTo>
                    <a:pt x="557" y="209"/>
                  </a:lnTo>
                  <a:lnTo>
                    <a:pt x="540" y="219"/>
                  </a:lnTo>
                  <a:lnTo>
                    <a:pt x="523" y="232"/>
                  </a:lnTo>
                  <a:lnTo>
                    <a:pt x="512" y="243"/>
                  </a:lnTo>
                  <a:lnTo>
                    <a:pt x="501" y="250"/>
                  </a:lnTo>
                  <a:lnTo>
                    <a:pt x="495" y="255"/>
                  </a:lnTo>
                  <a:lnTo>
                    <a:pt x="490" y="263"/>
                  </a:lnTo>
                  <a:lnTo>
                    <a:pt x="484" y="266"/>
                  </a:lnTo>
                  <a:lnTo>
                    <a:pt x="484" y="268"/>
                  </a:lnTo>
                  <a:lnTo>
                    <a:pt x="479" y="268"/>
                  </a:lnTo>
                  <a:lnTo>
                    <a:pt x="467" y="268"/>
                  </a:lnTo>
                  <a:lnTo>
                    <a:pt x="451" y="268"/>
                  </a:lnTo>
                  <a:lnTo>
                    <a:pt x="428" y="271"/>
                  </a:lnTo>
                  <a:lnTo>
                    <a:pt x="412" y="271"/>
                  </a:lnTo>
                  <a:lnTo>
                    <a:pt x="395" y="274"/>
                  </a:lnTo>
                  <a:lnTo>
                    <a:pt x="378" y="274"/>
                  </a:lnTo>
                  <a:lnTo>
                    <a:pt x="367" y="274"/>
                  </a:lnTo>
                  <a:lnTo>
                    <a:pt x="345" y="274"/>
                  </a:lnTo>
                  <a:lnTo>
                    <a:pt x="323" y="276"/>
                  </a:lnTo>
                  <a:lnTo>
                    <a:pt x="306" y="276"/>
                  </a:lnTo>
                  <a:lnTo>
                    <a:pt x="289" y="276"/>
                  </a:lnTo>
                  <a:lnTo>
                    <a:pt x="261" y="276"/>
                  </a:lnTo>
                  <a:lnTo>
                    <a:pt x="239" y="276"/>
                  </a:lnTo>
                  <a:lnTo>
                    <a:pt x="211" y="274"/>
                  </a:lnTo>
                  <a:lnTo>
                    <a:pt x="189" y="274"/>
                  </a:lnTo>
                  <a:lnTo>
                    <a:pt x="167" y="274"/>
                  </a:lnTo>
                  <a:lnTo>
                    <a:pt x="139" y="274"/>
                  </a:lnTo>
                  <a:lnTo>
                    <a:pt x="117" y="271"/>
                  </a:lnTo>
                  <a:lnTo>
                    <a:pt x="100" y="271"/>
                  </a:lnTo>
                  <a:lnTo>
                    <a:pt x="72" y="271"/>
                  </a:lnTo>
                  <a:lnTo>
                    <a:pt x="55" y="268"/>
                  </a:lnTo>
                  <a:lnTo>
                    <a:pt x="39" y="268"/>
                  </a:lnTo>
                  <a:lnTo>
                    <a:pt x="28" y="268"/>
                  </a:lnTo>
                  <a:lnTo>
                    <a:pt x="5" y="268"/>
                  </a:lnTo>
                  <a:lnTo>
                    <a:pt x="0" y="268"/>
                  </a:lnTo>
                  <a:lnTo>
                    <a:pt x="55" y="243"/>
                  </a:lnTo>
                  <a:lnTo>
                    <a:pt x="55" y="240"/>
                  </a:lnTo>
                  <a:lnTo>
                    <a:pt x="67" y="237"/>
                  </a:lnTo>
                  <a:lnTo>
                    <a:pt x="78" y="230"/>
                  </a:lnTo>
                  <a:lnTo>
                    <a:pt x="100" y="224"/>
                  </a:lnTo>
                  <a:lnTo>
                    <a:pt x="117" y="217"/>
                  </a:lnTo>
                  <a:lnTo>
                    <a:pt x="139" y="209"/>
                  </a:lnTo>
                  <a:lnTo>
                    <a:pt x="167" y="206"/>
                  </a:lnTo>
                  <a:lnTo>
                    <a:pt x="195" y="201"/>
                  </a:lnTo>
                  <a:lnTo>
                    <a:pt x="217" y="201"/>
                  </a:lnTo>
                  <a:lnTo>
                    <a:pt x="245" y="201"/>
                  </a:lnTo>
                  <a:lnTo>
                    <a:pt x="267" y="204"/>
                  </a:lnTo>
                  <a:lnTo>
                    <a:pt x="295" y="206"/>
                  </a:lnTo>
                  <a:lnTo>
                    <a:pt x="306" y="212"/>
                  </a:lnTo>
                  <a:lnTo>
                    <a:pt x="323" y="214"/>
                  </a:lnTo>
                  <a:lnTo>
                    <a:pt x="328" y="217"/>
                  </a:lnTo>
                  <a:lnTo>
                    <a:pt x="334" y="219"/>
                  </a:lnTo>
                  <a:lnTo>
                    <a:pt x="334" y="217"/>
                  </a:lnTo>
                  <a:lnTo>
                    <a:pt x="345" y="209"/>
                  </a:lnTo>
                  <a:lnTo>
                    <a:pt x="351" y="201"/>
                  </a:lnTo>
                  <a:lnTo>
                    <a:pt x="356" y="193"/>
                  </a:lnTo>
                  <a:lnTo>
                    <a:pt x="362" y="186"/>
                  </a:lnTo>
                  <a:lnTo>
                    <a:pt x="367" y="181"/>
                  </a:lnTo>
                  <a:lnTo>
                    <a:pt x="373" y="170"/>
                  </a:lnTo>
                  <a:lnTo>
                    <a:pt x="378" y="163"/>
                  </a:lnTo>
                  <a:lnTo>
                    <a:pt x="384" y="152"/>
                  </a:lnTo>
                  <a:lnTo>
                    <a:pt x="395" y="142"/>
                  </a:lnTo>
                  <a:lnTo>
                    <a:pt x="401" y="129"/>
                  </a:lnTo>
                  <a:lnTo>
                    <a:pt x="406" y="116"/>
                  </a:lnTo>
                  <a:lnTo>
                    <a:pt x="412" y="103"/>
                  </a:lnTo>
                  <a:lnTo>
                    <a:pt x="417" y="90"/>
                  </a:lnTo>
                  <a:lnTo>
                    <a:pt x="423" y="77"/>
                  </a:lnTo>
                  <a:lnTo>
                    <a:pt x="428" y="64"/>
                  </a:lnTo>
                  <a:lnTo>
                    <a:pt x="434" y="54"/>
                  </a:lnTo>
                  <a:lnTo>
                    <a:pt x="440" y="44"/>
                  </a:lnTo>
                  <a:lnTo>
                    <a:pt x="445" y="33"/>
                  </a:lnTo>
                  <a:lnTo>
                    <a:pt x="451" y="26"/>
                  </a:lnTo>
                  <a:lnTo>
                    <a:pt x="451" y="15"/>
                  </a:lnTo>
                  <a:lnTo>
                    <a:pt x="456" y="10"/>
                  </a:lnTo>
                  <a:lnTo>
                    <a:pt x="802" y="0"/>
                  </a:lnTo>
                  <a:lnTo>
                    <a:pt x="802" y="0"/>
                  </a:lnTo>
                  <a:close/>
                </a:path>
              </a:pathLst>
            </a:custGeom>
            <a:solidFill>
              <a:srgbClr val="C794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45"/>
            <p:cNvSpPr>
              <a:spLocks/>
            </p:cNvSpPr>
            <p:nvPr/>
          </p:nvSpPr>
          <p:spPr bwMode="auto">
            <a:xfrm>
              <a:off x="7392988" y="5743575"/>
              <a:ext cx="3014663" cy="708025"/>
            </a:xfrm>
            <a:custGeom>
              <a:avLst/>
              <a:gdLst/>
              <a:ahLst/>
              <a:cxnLst>
                <a:cxn ang="0">
                  <a:pos x="17" y="100"/>
                </a:cxn>
                <a:cxn ang="0">
                  <a:pos x="56" y="75"/>
                </a:cxn>
                <a:cxn ang="0">
                  <a:pos x="90" y="59"/>
                </a:cxn>
                <a:cxn ang="0">
                  <a:pos x="123" y="51"/>
                </a:cxn>
                <a:cxn ang="0">
                  <a:pos x="179" y="46"/>
                </a:cxn>
                <a:cxn ang="0">
                  <a:pos x="251" y="41"/>
                </a:cxn>
                <a:cxn ang="0">
                  <a:pos x="346" y="36"/>
                </a:cxn>
                <a:cxn ang="0">
                  <a:pos x="451" y="31"/>
                </a:cxn>
                <a:cxn ang="0">
                  <a:pos x="563" y="28"/>
                </a:cxn>
                <a:cxn ang="0">
                  <a:pos x="663" y="26"/>
                </a:cxn>
                <a:cxn ang="0">
                  <a:pos x="752" y="23"/>
                </a:cxn>
                <a:cxn ang="0">
                  <a:pos x="813" y="23"/>
                </a:cxn>
                <a:cxn ang="0">
                  <a:pos x="875" y="20"/>
                </a:cxn>
                <a:cxn ang="0">
                  <a:pos x="919" y="18"/>
                </a:cxn>
                <a:cxn ang="0">
                  <a:pos x="975" y="10"/>
                </a:cxn>
                <a:cxn ang="0">
                  <a:pos x="1019" y="2"/>
                </a:cxn>
                <a:cxn ang="0">
                  <a:pos x="1064" y="0"/>
                </a:cxn>
                <a:cxn ang="0">
                  <a:pos x="1120" y="2"/>
                </a:cxn>
                <a:cxn ang="0">
                  <a:pos x="1181" y="13"/>
                </a:cxn>
                <a:cxn ang="0">
                  <a:pos x="1248" y="26"/>
                </a:cxn>
                <a:cxn ang="0">
                  <a:pos x="1314" y="46"/>
                </a:cxn>
                <a:cxn ang="0">
                  <a:pos x="1376" y="69"/>
                </a:cxn>
                <a:cxn ang="0">
                  <a:pos x="1443" y="95"/>
                </a:cxn>
                <a:cxn ang="0">
                  <a:pos x="1498" y="124"/>
                </a:cxn>
                <a:cxn ang="0">
                  <a:pos x="1548" y="144"/>
                </a:cxn>
                <a:cxn ang="0">
                  <a:pos x="1604" y="173"/>
                </a:cxn>
                <a:cxn ang="0">
                  <a:pos x="1665" y="209"/>
                </a:cxn>
                <a:cxn ang="0">
                  <a:pos x="1688" y="229"/>
                </a:cxn>
                <a:cxn ang="0">
                  <a:pos x="1704" y="250"/>
                </a:cxn>
                <a:cxn ang="0">
                  <a:pos x="1710" y="273"/>
                </a:cxn>
                <a:cxn ang="0">
                  <a:pos x="1721" y="297"/>
                </a:cxn>
                <a:cxn ang="0">
                  <a:pos x="1726" y="317"/>
                </a:cxn>
                <a:cxn ang="0">
                  <a:pos x="1738" y="343"/>
                </a:cxn>
                <a:cxn ang="0">
                  <a:pos x="1799" y="356"/>
                </a:cxn>
                <a:cxn ang="0">
                  <a:pos x="1849" y="382"/>
                </a:cxn>
                <a:cxn ang="0">
                  <a:pos x="1882" y="413"/>
                </a:cxn>
                <a:cxn ang="0">
                  <a:pos x="1899" y="431"/>
                </a:cxn>
                <a:cxn ang="0">
                  <a:pos x="1303" y="268"/>
                </a:cxn>
                <a:cxn ang="0">
                  <a:pos x="401" y="379"/>
                </a:cxn>
                <a:cxn ang="0">
                  <a:pos x="362" y="374"/>
                </a:cxn>
                <a:cxn ang="0">
                  <a:pos x="351" y="348"/>
                </a:cxn>
                <a:cxn ang="0">
                  <a:pos x="351" y="322"/>
                </a:cxn>
                <a:cxn ang="0">
                  <a:pos x="351" y="309"/>
                </a:cxn>
                <a:cxn ang="0">
                  <a:pos x="106" y="198"/>
                </a:cxn>
                <a:cxn ang="0">
                  <a:pos x="78" y="170"/>
                </a:cxn>
                <a:cxn ang="0">
                  <a:pos x="45" y="139"/>
                </a:cxn>
                <a:cxn ang="0">
                  <a:pos x="23" y="121"/>
                </a:cxn>
                <a:cxn ang="0">
                  <a:pos x="0" y="111"/>
                </a:cxn>
              </a:cxnLst>
              <a:rect l="0" t="0" r="r" b="b"/>
              <a:pathLst>
                <a:path w="1899" h="446">
                  <a:moveTo>
                    <a:pt x="0" y="111"/>
                  </a:moveTo>
                  <a:lnTo>
                    <a:pt x="0" y="108"/>
                  </a:lnTo>
                  <a:lnTo>
                    <a:pt x="17" y="100"/>
                  </a:lnTo>
                  <a:lnTo>
                    <a:pt x="34" y="90"/>
                  </a:lnTo>
                  <a:lnTo>
                    <a:pt x="45" y="80"/>
                  </a:lnTo>
                  <a:lnTo>
                    <a:pt x="56" y="75"/>
                  </a:lnTo>
                  <a:lnTo>
                    <a:pt x="62" y="69"/>
                  </a:lnTo>
                  <a:lnTo>
                    <a:pt x="73" y="64"/>
                  </a:lnTo>
                  <a:lnTo>
                    <a:pt x="90" y="59"/>
                  </a:lnTo>
                  <a:lnTo>
                    <a:pt x="101" y="56"/>
                  </a:lnTo>
                  <a:lnTo>
                    <a:pt x="112" y="54"/>
                  </a:lnTo>
                  <a:lnTo>
                    <a:pt x="123" y="51"/>
                  </a:lnTo>
                  <a:lnTo>
                    <a:pt x="140" y="51"/>
                  </a:lnTo>
                  <a:lnTo>
                    <a:pt x="156" y="49"/>
                  </a:lnTo>
                  <a:lnTo>
                    <a:pt x="179" y="46"/>
                  </a:lnTo>
                  <a:lnTo>
                    <a:pt x="201" y="44"/>
                  </a:lnTo>
                  <a:lnTo>
                    <a:pt x="229" y="44"/>
                  </a:lnTo>
                  <a:lnTo>
                    <a:pt x="251" y="41"/>
                  </a:lnTo>
                  <a:lnTo>
                    <a:pt x="279" y="38"/>
                  </a:lnTo>
                  <a:lnTo>
                    <a:pt x="312" y="36"/>
                  </a:lnTo>
                  <a:lnTo>
                    <a:pt x="346" y="36"/>
                  </a:lnTo>
                  <a:lnTo>
                    <a:pt x="379" y="33"/>
                  </a:lnTo>
                  <a:lnTo>
                    <a:pt x="418" y="33"/>
                  </a:lnTo>
                  <a:lnTo>
                    <a:pt x="451" y="31"/>
                  </a:lnTo>
                  <a:lnTo>
                    <a:pt x="490" y="31"/>
                  </a:lnTo>
                  <a:lnTo>
                    <a:pt x="529" y="28"/>
                  </a:lnTo>
                  <a:lnTo>
                    <a:pt x="563" y="28"/>
                  </a:lnTo>
                  <a:lnTo>
                    <a:pt x="596" y="26"/>
                  </a:lnTo>
                  <a:lnTo>
                    <a:pt x="635" y="26"/>
                  </a:lnTo>
                  <a:lnTo>
                    <a:pt x="663" y="26"/>
                  </a:lnTo>
                  <a:lnTo>
                    <a:pt x="696" y="23"/>
                  </a:lnTo>
                  <a:lnTo>
                    <a:pt x="724" y="23"/>
                  </a:lnTo>
                  <a:lnTo>
                    <a:pt x="752" y="23"/>
                  </a:lnTo>
                  <a:lnTo>
                    <a:pt x="774" y="23"/>
                  </a:lnTo>
                  <a:lnTo>
                    <a:pt x="797" y="23"/>
                  </a:lnTo>
                  <a:lnTo>
                    <a:pt x="813" y="23"/>
                  </a:lnTo>
                  <a:lnTo>
                    <a:pt x="830" y="23"/>
                  </a:lnTo>
                  <a:lnTo>
                    <a:pt x="858" y="20"/>
                  </a:lnTo>
                  <a:lnTo>
                    <a:pt x="875" y="20"/>
                  </a:lnTo>
                  <a:lnTo>
                    <a:pt x="891" y="20"/>
                  </a:lnTo>
                  <a:lnTo>
                    <a:pt x="902" y="20"/>
                  </a:lnTo>
                  <a:lnTo>
                    <a:pt x="919" y="18"/>
                  </a:lnTo>
                  <a:lnTo>
                    <a:pt x="936" y="18"/>
                  </a:lnTo>
                  <a:lnTo>
                    <a:pt x="953" y="13"/>
                  </a:lnTo>
                  <a:lnTo>
                    <a:pt x="975" y="10"/>
                  </a:lnTo>
                  <a:lnTo>
                    <a:pt x="986" y="7"/>
                  </a:lnTo>
                  <a:lnTo>
                    <a:pt x="1003" y="5"/>
                  </a:lnTo>
                  <a:lnTo>
                    <a:pt x="1019" y="2"/>
                  </a:lnTo>
                  <a:lnTo>
                    <a:pt x="1036" y="2"/>
                  </a:lnTo>
                  <a:lnTo>
                    <a:pt x="1047" y="2"/>
                  </a:lnTo>
                  <a:lnTo>
                    <a:pt x="1064" y="0"/>
                  </a:lnTo>
                  <a:lnTo>
                    <a:pt x="1081" y="0"/>
                  </a:lnTo>
                  <a:lnTo>
                    <a:pt x="1103" y="2"/>
                  </a:lnTo>
                  <a:lnTo>
                    <a:pt x="1120" y="2"/>
                  </a:lnTo>
                  <a:lnTo>
                    <a:pt x="1142" y="5"/>
                  </a:lnTo>
                  <a:lnTo>
                    <a:pt x="1159" y="7"/>
                  </a:lnTo>
                  <a:lnTo>
                    <a:pt x="1181" y="13"/>
                  </a:lnTo>
                  <a:lnTo>
                    <a:pt x="1203" y="15"/>
                  </a:lnTo>
                  <a:lnTo>
                    <a:pt x="1225" y="20"/>
                  </a:lnTo>
                  <a:lnTo>
                    <a:pt x="1248" y="26"/>
                  </a:lnTo>
                  <a:lnTo>
                    <a:pt x="1270" y="31"/>
                  </a:lnTo>
                  <a:lnTo>
                    <a:pt x="1292" y="38"/>
                  </a:lnTo>
                  <a:lnTo>
                    <a:pt x="1314" y="46"/>
                  </a:lnTo>
                  <a:lnTo>
                    <a:pt x="1337" y="54"/>
                  </a:lnTo>
                  <a:lnTo>
                    <a:pt x="1359" y="62"/>
                  </a:lnTo>
                  <a:lnTo>
                    <a:pt x="1376" y="69"/>
                  </a:lnTo>
                  <a:lnTo>
                    <a:pt x="1398" y="80"/>
                  </a:lnTo>
                  <a:lnTo>
                    <a:pt x="1420" y="87"/>
                  </a:lnTo>
                  <a:lnTo>
                    <a:pt x="1443" y="95"/>
                  </a:lnTo>
                  <a:lnTo>
                    <a:pt x="1465" y="106"/>
                  </a:lnTo>
                  <a:lnTo>
                    <a:pt x="1481" y="113"/>
                  </a:lnTo>
                  <a:lnTo>
                    <a:pt x="1498" y="124"/>
                  </a:lnTo>
                  <a:lnTo>
                    <a:pt x="1520" y="131"/>
                  </a:lnTo>
                  <a:lnTo>
                    <a:pt x="1532" y="137"/>
                  </a:lnTo>
                  <a:lnTo>
                    <a:pt x="1548" y="144"/>
                  </a:lnTo>
                  <a:lnTo>
                    <a:pt x="1565" y="152"/>
                  </a:lnTo>
                  <a:lnTo>
                    <a:pt x="1576" y="160"/>
                  </a:lnTo>
                  <a:lnTo>
                    <a:pt x="1604" y="173"/>
                  </a:lnTo>
                  <a:lnTo>
                    <a:pt x="1632" y="183"/>
                  </a:lnTo>
                  <a:lnTo>
                    <a:pt x="1649" y="196"/>
                  </a:lnTo>
                  <a:lnTo>
                    <a:pt x="1665" y="209"/>
                  </a:lnTo>
                  <a:lnTo>
                    <a:pt x="1676" y="214"/>
                  </a:lnTo>
                  <a:lnTo>
                    <a:pt x="1682" y="222"/>
                  </a:lnTo>
                  <a:lnTo>
                    <a:pt x="1688" y="229"/>
                  </a:lnTo>
                  <a:lnTo>
                    <a:pt x="1699" y="237"/>
                  </a:lnTo>
                  <a:lnTo>
                    <a:pt x="1699" y="242"/>
                  </a:lnTo>
                  <a:lnTo>
                    <a:pt x="1704" y="250"/>
                  </a:lnTo>
                  <a:lnTo>
                    <a:pt x="1704" y="258"/>
                  </a:lnTo>
                  <a:lnTo>
                    <a:pt x="1710" y="266"/>
                  </a:lnTo>
                  <a:lnTo>
                    <a:pt x="1710" y="273"/>
                  </a:lnTo>
                  <a:lnTo>
                    <a:pt x="1715" y="281"/>
                  </a:lnTo>
                  <a:lnTo>
                    <a:pt x="1715" y="289"/>
                  </a:lnTo>
                  <a:lnTo>
                    <a:pt x="1721" y="297"/>
                  </a:lnTo>
                  <a:lnTo>
                    <a:pt x="1721" y="304"/>
                  </a:lnTo>
                  <a:lnTo>
                    <a:pt x="1721" y="312"/>
                  </a:lnTo>
                  <a:lnTo>
                    <a:pt x="1726" y="317"/>
                  </a:lnTo>
                  <a:lnTo>
                    <a:pt x="1726" y="325"/>
                  </a:lnTo>
                  <a:lnTo>
                    <a:pt x="1732" y="335"/>
                  </a:lnTo>
                  <a:lnTo>
                    <a:pt x="1738" y="343"/>
                  </a:lnTo>
                  <a:lnTo>
                    <a:pt x="1754" y="351"/>
                  </a:lnTo>
                  <a:lnTo>
                    <a:pt x="1777" y="353"/>
                  </a:lnTo>
                  <a:lnTo>
                    <a:pt x="1799" y="356"/>
                  </a:lnTo>
                  <a:lnTo>
                    <a:pt x="1827" y="364"/>
                  </a:lnTo>
                  <a:lnTo>
                    <a:pt x="1838" y="371"/>
                  </a:lnTo>
                  <a:lnTo>
                    <a:pt x="1849" y="382"/>
                  </a:lnTo>
                  <a:lnTo>
                    <a:pt x="1860" y="392"/>
                  </a:lnTo>
                  <a:lnTo>
                    <a:pt x="1877" y="402"/>
                  </a:lnTo>
                  <a:lnTo>
                    <a:pt x="1882" y="413"/>
                  </a:lnTo>
                  <a:lnTo>
                    <a:pt x="1888" y="420"/>
                  </a:lnTo>
                  <a:lnTo>
                    <a:pt x="1894" y="426"/>
                  </a:lnTo>
                  <a:lnTo>
                    <a:pt x="1899" y="431"/>
                  </a:lnTo>
                  <a:lnTo>
                    <a:pt x="1866" y="441"/>
                  </a:lnTo>
                  <a:lnTo>
                    <a:pt x="1632" y="446"/>
                  </a:lnTo>
                  <a:lnTo>
                    <a:pt x="1303" y="268"/>
                  </a:lnTo>
                  <a:lnTo>
                    <a:pt x="858" y="426"/>
                  </a:lnTo>
                  <a:lnTo>
                    <a:pt x="696" y="413"/>
                  </a:lnTo>
                  <a:lnTo>
                    <a:pt x="401" y="379"/>
                  </a:lnTo>
                  <a:lnTo>
                    <a:pt x="396" y="377"/>
                  </a:lnTo>
                  <a:lnTo>
                    <a:pt x="379" y="377"/>
                  </a:lnTo>
                  <a:lnTo>
                    <a:pt x="362" y="374"/>
                  </a:lnTo>
                  <a:lnTo>
                    <a:pt x="351" y="364"/>
                  </a:lnTo>
                  <a:lnTo>
                    <a:pt x="351" y="356"/>
                  </a:lnTo>
                  <a:lnTo>
                    <a:pt x="351" y="348"/>
                  </a:lnTo>
                  <a:lnTo>
                    <a:pt x="351" y="338"/>
                  </a:lnTo>
                  <a:lnTo>
                    <a:pt x="351" y="330"/>
                  </a:lnTo>
                  <a:lnTo>
                    <a:pt x="351" y="322"/>
                  </a:lnTo>
                  <a:lnTo>
                    <a:pt x="351" y="315"/>
                  </a:lnTo>
                  <a:lnTo>
                    <a:pt x="351" y="309"/>
                  </a:lnTo>
                  <a:lnTo>
                    <a:pt x="351" y="309"/>
                  </a:lnTo>
                  <a:lnTo>
                    <a:pt x="117" y="206"/>
                  </a:lnTo>
                  <a:lnTo>
                    <a:pt x="112" y="204"/>
                  </a:lnTo>
                  <a:lnTo>
                    <a:pt x="106" y="198"/>
                  </a:lnTo>
                  <a:lnTo>
                    <a:pt x="101" y="188"/>
                  </a:lnTo>
                  <a:lnTo>
                    <a:pt x="95" y="180"/>
                  </a:lnTo>
                  <a:lnTo>
                    <a:pt x="78" y="170"/>
                  </a:lnTo>
                  <a:lnTo>
                    <a:pt x="67" y="160"/>
                  </a:lnTo>
                  <a:lnTo>
                    <a:pt x="56" y="149"/>
                  </a:lnTo>
                  <a:lnTo>
                    <a:pt x="45" y="139"/>
                  </a:lnTo>
                  <a:lnTo>
                    <a:pt x="39" y="131"/>
                  </a:lnTo>
                  <a:lnTo>
                    <a:pt x="28" y="126"/>
                  </a:lnTo>
                  <a:lnTo>
                    <a:pt x="23" y="121"/>
                  </a:lnTo>
                  <a:lnTo>
                    <a:pt x="12" y="116"/>
                  </a:lnTo>
                  <a:lnTo>
                    <a:pt x="0" y="111"/>
                  </a:lnTo>
                  <a:lnTo>
                    <a:pt x="0" y="111"/>
                  </a:lnTo>
                  <a:lnTo>
                    <a:pt x="0" y="111"/>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46"/>
            <p:cNvSpPr>
              <a:spLocks/>
            </p:cNvSpPr>
            <p:nvPr/>
          </p:nvSpPr>
          <p:spPr bwMode="auto">
            <a:xfrm>
              <a:off x="10028238" y="6419850"/>
              <a:ext cx="963613" cy="314325"/>
            </a:xfrm>
            <a:custGeom>
              <a:avLst/>
              <a:gdLst/>
              <a:ahLst/>
              <a:cxnLst>
                <a:cxn ang="0">
                  <a:pos x="0" y="15"/>
                </a:cxn>
                <a:cxn ang="0">
                  <a:pos x="206" y="0"/>
                </a:cxn>
                <a:cxn ang="0">
                  <a:pos x="323" y="165"/>
                </a:cxn>
                <a:cxn ang="0">
                  <a:pos x="445" y="126"/>
                </a:cxn>
                <a:cxn ang="0">
                  <a:pos x="584" y="170"/>
                </a:cxn>
                <a:cxn ang="0">
                  <a:pos x="607" y="198"/>
                </a:cxn>
                <a:cxn ang="0">
                  <a:pos x="362" y="198"/>
                </a:cxn>
                <a:cxn ang="0">
                  <a:pos x="234" y="196"/>
                </a:cxn>
                <a:cxn ang="0">
                  <a:pos x="222" y="191"/>
                </a:cxn>
                <a:cxn ang="0">
                  <a:pos x="211" y="186"/>
                </a:cxn>
                <a:cxn ang="0">
                  <a:pos x="189" y="175"/>
                </a:cxn>
                <a:cxn ang="0">
                  <a:pos x="161" y="162"/>
                </a:cxn>
                <a:cxn ang="0">
                  <a:pos x="144" y="152"/>
                </a:cxn>
                <a:cxn ang="0">
                  <a:pos x="128" y="144"/>
                </a:cxn>
                <a:cxn ang="0">
                  <a:pos x="111" y="136"/>
                </a:cxn>
                <a:cxn ang="0">
                  <a:pos x="100" y="129"/>
                </a:cxn>
                <a:cxn ang="0">
                  <a:pos x="83" y="121"/>
                </a:cxn>
                <a:cxn ang="0">
                  <a:pos x="72" y="111"/>
                </a:cxn>
                <a:cxn ang="0">
                  <a:pos x="55" y="103"/>
                </a:cxn>
                <a:cxn ang="0">
                  <a:pos x="50" y="95"/>
                </a:cxn>
                <a:cxn ang="0">
                  <a:pos x="39" y="87"/>
                </a:cxn>
                <a:cxn ang="0">
                  <a:pos x="28" y="77"/>
                </a:cxn>
                <a:cxn ang="0">
                  <a:pos x="22" y="69"/>
                </a:cxn>
                <a:cxn ang="0">
                  <a:pos x="16" y="62"/>
                </a:cxn>
                <a:cxn ang="0">
                  <a:pos x="5" y="49"/>
                </a:cxn>
                <a:cxn ang="0">
                  <a:pos x="5" y="38"/>
                </a:cxn>
                <a:cxn ang="0">
                  <a:pos x="0" y="28"/>
                </a:cxn>
                <a:cxn ang="0">
                  <a:pos x="0" y="20"/>
                </a:cxn>
                <a:cxn ang="0">
                  <a:pos x="0" y="15"/>
                </a:cxn>
                <a:cxn ang="0">
                  <a:pos x="0" y="15"/>
                </a:cxn>
                <a:cxn ang="0">
                  <a:pos x="0" y="15"/>
                </a:cxn>
              </a:cxnLst>
              <a:rect l="0" t="0" r="r" b="b"/>
              <a:pathLst>
                <a:path w="607" h="198">
                  <a:moveTo>
                    <a:pt x="0" y="15"/>
                  </a:moveTo>
                  <a:lnTo>
                    <a:pt x="206" y="0"/>
                  </a:lnTo>
                  <a:lnTo>
                    <a:pt x="323" y="165"/>
                  </a:lnTo>
                  <a:lnTo>
                    <a:pt x="445" y="126"/>
                  </a:lnTo>
                  <a:lnTo>
                    <a:pt x="584" y="170"/>
                  </a:lnTo>
                  <a:lnTo>
                    <a:pt x="607" y="198"/>
                  </a:lnTo>
                  <a:lnTo>
                    <a:pt x="362" y="198"/>
                  </a:lnTo>
                  <a:lnTo>
                    <a:pt x="234" y="196"/>
                  </a:lnTo>
                  <a:lnTo>
                    <a:pt x="222" y="191"/>
                  </a:lnTo>
                  <a:lnTo>
                    <a:pt x="211" y="186"/>
                  </a:lnTo>
                  <a:lnTo>
                    <a:pt x="189" y="175"/>
                  </a:lnTo>
                  <a:lnTo>
                    <a:pt x="161" y="162"/>
                  </a:lnTo>
                  <a:lnTo>
                    <a:pt x="144" y="152"/>
                  </a:lnTo>
                  <a:lnTo>
                    <a:pt x="128" y="144"/>
                  </a:lnTo>
                  <a:lnTo>
                    <a:pt x="111" y="136"/>
                  </a:lnTo>
                  <a:lnTo>
                    <a:pt x="100" y="129"/>
                  </a:lnTo>
                  <a:lnTo>
                    <a:pt x="83" y="121"/>
                  </a:lnTo>
                  <a:lnTo>
                    <a:pt x="72" y="111"/>
                  </a:lnTo>
                  <a:lnTo>
                    <a:pt x="55" y="103"/>
                  </a:lnTo>
                  <a:lnTo>
                    <a:pt x="50" y="95"/>
                  </a:lnTo>
                  <a:lnTo>
                    <a:pt x="39" y="87"/>
                  </a:lnTo>
                  <a:lnTo>
                    <a:pt x="28" y="77"/>
                  </a:lnTo>
                  <a:lnTo>
                    <a:pt x="22" y="69"/>
                  </a:lnTo>
                  <a:lnTo>
                    <a:pt x="16" y="62"/>
                  </a:lnTo>
                  <a:lnTo>
                    <a:pt x="5" y="49"/>
                  </a:lnTo>
                  <a:lnTo>
                    <a:pt x="5" y="38"/>
                  </a:lnTo>
                  <a:lnTo>
                    <a:pt x="0" y="28"/>
                  </a:lnTo>
                  <a:lnTo>
                    <a:pt x="0" y="20"/>
                  </a:lnTo>
                  <a:lnTo>
                    <a:pt x="0" y="15"/>
                  </a:lnTo>
                  <a:lnTo>
                    <a:pt x="0" y="15"/>
                  </a:lnTo>
                  <a:lnTo>
                    <a:pt x="0" y="15"/>
                  </a:lnTo>
                  <a:close/>
                </a:path>
              </a:pathLst>
            </a:custGeom>
            <a:solidFill>
              <a:srgbClr val="C794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47"/>
            <p:cNvSpPr>
              <a:spLocks/>
            </p:cNvSpPr>
            <p:nvPr/>
          </p:nvSpPr>
          <p:spPr bwMode="auto">
            <a:xfrm>
              <a:off x="8029575" y="5935663"/>
              <a:ext cx="2174875" cy="573088"/>
            </a:xfrm>
            <a:custGeom>
              <a:avLst/>
              <a:gdLst/>
              <a:ahLst/>
              <a:cxnLst>
                <a:cxn ang="0">
                  <a:pos x="813" y="168"/>
                </a:cxn>
                <a:cxn ang="0">
                  <a:pos x="847" y="124"/>
                </a:cxn>
                <a:cxn ang="0">
                  <a:pos x="874" y="80"/>
                </a:cxn>
                <a:cxn ang="0">
                  <a:pos x="897" y="54"/>
                </a:cxn>
                <a:cxn ang="0">
                  <a:pos x="952" y="57"/>
                </a:cxn>
                <a:cxn ang="0">
                  <a:pos x="1019" y="67"/>
                </a:cxn>
                <a:cxn ang="0">
                  <a:pos x="1075" y="83"/>
                </a:cxn>
                <a:cxn ang="0">
                  <a:pos x="1103" y="111"/>
                </a:cxn>
                <a:cxn ang="0">
                  <a:pos x="1064" y="147"/>
                </a:cxn>
                <a:cxn ang="0">
                  <a:pos x="1092" y="188"/>
                </a:cxn>
                <a:cxn ang="0">
                  <a:pos x="1186" y="217"/>
                </a:cxn>
                <a:cxn ang="0">
                  <a:pos x="1231" y="238"/>
                </a:cxn>
                <a:cxn ang="0">
                  <a:pos x="1175" y="263"/>
                </a:cxn>
                <a:cxn ang="0">
                  <a:pos x="1264" y="281"/>
                </a:cxn>
                <a:cxn ang="0">
                  <a:pos x="1331" y="279"/>
                </a:cxn>
                <a:cxn ang="0">
                  <a:pos x="1364" y="310"/>
                </a:cxn>
                <a:cxn ang="0">
                  <a:pos x="1242" y="359"/>
                </a:cxn>
                <a:cxn ang="0">
                  <a:pos x="1164" y="323"/>
                </a:cxn>
                <a:cxn ang="0">
                  <a:pos x="1092" y="289"/>
                </a:cxn>
                <a:cxn ang="0">
                  <a:pos x="1025" y="253"/>
                </a:cxn>
                <a:cxn ang="0">
                  <a:pos x="969" y="219"/>
                </a:cxn>
                <a:cxn ang="0">
                  <a:pos x="941" y="214"/>
                </a:cxn>
                <a:cxn ang="0">
                  <a:pos x="880" y="256"/>
                </a:cxn>
                <a:cxn ang="0">
                  <a:pos x="819" y="281"/>
                </a:cxn>
                <a:cxn ang="0">
                  <a:pos x="730" y="302"/>
                </a:cxn>
                <a:cxn ang="0">
                  <a:pos x="624" y="315"/>
                </a:cxn>
                <a:cxn ang="0">
                  <a:pos x="518" y="325"/>
                </a:cxn>
                <a:cxn ang="0">
                  <a:pos x="423" y="328"/>
                </a:cxn>
                <a:cxn ang="0">
                  <a:pos x="357" y="325"/>
                </a:cxn>
                <a:cxn ang="0">
                  <a:pos x="284" y="310"/>
                </a:cxn>
                <a:cxn ang="0">
                  <a:pos x="279" y="299"/>
                </a:cxn>
                <a:cxn ang="0">
                  <a:pos x="217" y="284"/>
                </a:cxn>
                <a:cxn ang="0">
                  <a:pos x="145" y="274"/>
                </a:cxn>
                <a:cxn ang="0">
                  <a:pos x="73" y="263"/>
                </a:cxn>
                <a:cxn ang="0">
                  <a:pos x="6" y="258"/>
                </a:cxn>
                <a:cxn ang="0">
                  <a:pos x="28" y="250"/>
                </a:cxn>
                <a:cxn ang="0">
                  <a:pos x="128" y="240"/>
                </a:cxn>
                <a:cxn ang="0">
                  <a:pos x="234" y="250"/>
                </a:cxn>
                <a:cxn ang="0">
                  <a:pos x="295" y="269"/>
                </a:cxn>
                <a:cxn ang="0">
                  <a:pos x="357" y="245"/>
                </a:cxn>
                <a:cxn ang="0">
                  <a:pos x="323" y="207"/>
                </a:cxn>
                <a:cxn ang="0">
                  <a:pos x="340" y="181"/>
                </a:cxn>
                <a:cxn ang="0">
                  <a:pos x="407" y="178"/>
                </a:cxn>
                <a:cxn ang="0">
                  <a:pos x="479" y="170"/>
                </a:cxn>
                <a:cxn ang="0">
                  <a:pos x="507" y="147"/>
                </a:cxn>
                <a:cxn ang="0">
                  <a:pos x="474" y="106"/>
                </a:cxn>
                <a:cxn ang="0">
                  <a:pos x="412" y="70"/>
                </a:cxn>
                <a:cxn ang="0">
                  <a:pos x="591" y="3"/>
                </a:cxn>
                <a:cxn ang="0">
                  <a:pos x="585" y="34"/>
                </a:cxn>
                <a:cxn ang="0">
                  <a:pos x="602" y="67"/>
                </a:cxn>
                <a:cxn ang="0">
                  <a:pos x="624" y="90"/>
                </a:cxn>
                <a:cxn ang="0">
                  <a:pos x="735" y="129"/>
                </a:cxn>
              </a:cxnLst>
              <a:rect l="0" t="0" r="r" b="b"/>
              <a:pathLst>
                <a:path w="1370" h="361">
                  <a:moveTo>
                    <a:pt x="735" y="129"/>
                  </a:moveTo>
                  <a:lnTo>
                    <a:pt x="808" y="176"/>
                  </a:lnTo>
                  <a:lnTo>
                    <a:pt x="808" y="173"/>
                  </a:lnTo>
                  <a:lnTo>
                    <a:pt x="813" y="168"/>
                  </a:lnTo>
                  <a:lnTo>
                    <a:pt x="819" y="158"/>
                  </a:lnTo>
                  <a:lnTo>
                    <a:pt x="824" y="150"/>
                  </a:lnTo>
                  <a:lnTo>
                    <a:pt x="836" y="137"/>
                  </a:lnTo>
                  <a:lnTo>
                    <a:pt x="847" y="124"/>
                  </a:lnTo>
                  <a:lnTo>
                    <a:pt x="858" y="111"/>
                  </a:lnTo>
                  <a:lnTo>
                    <a:pt x="869" y="101"/>
                  </a:lnTo>
                  <a:lnTo>
                    <a:pt x="869" y="90"/>
                  </a:lnTo>
                  <a:lnTo>
                    <a:pt x="874" y="80"/>
                  </a:lnTo>
                  <a:lnTo>
                    <a:pt x="880" y="72"/>
                  </a:lnTo>
                  <a:lnTo>
                    <a:pt x="886" y="65"/>
                  </a:lnTo>
                  <a:lnTo>
                    <a:pt x="891" y="57"/>
                  </a:lnTo>
                  <a:lnTo>
                    <a:pt x="897" y="54"/>
                  </a:lnTo>
                  <a:lnTo>
                    <a:pt x="902" y="54"/>
                  </a:lnTo>
                  <a:lnTo>
                    <a:pt x="925" y="57"/>
                  </a:lnTo>
                  <a:lnTo>
                    <a:pt x="936" y="57"/>
                  </a:lnTo>
                  <a:lnTo>
                    <a:pt x="952" y="57"/>
                  </a:lnTo>
                  <a:lnTo>
                    <a:pt x="964" y="59"/>
                  </a:lnTo>
                  <a:lnTo>
                    <a:pt x="986" y="62"/>
                  </a:lnTo>
                  <a:lnTo>
                    <a:pt x="1003" y="65"/>
                  </a:lnTo>
                  <a:lnTo>
                    <a:pt x="1019" y="67"/>
                  </a:lnTo>
                  <a:lnTo>
                    <a:pt x="1036" y="72"/>
                  </a:lnTo>
                  <a:lnTo>
                    <a:pt x="1053" y="75"/>
                  </a:lnTo>
                  <a:lnTo>
                    <a:pt x="1064" y="80"/>
                  </a:lnTo>
                  <a:lnTo>
                    <a:pt x="1075" y="83"/>
                  </a:lnTo>
                  <a:lnTo>
                    <a:pt x="1086" y="88"/>
                  </a:lnTo>
                  <a:lnTo>
                    <a:pt x="1097" y="93"/>
                  </a:lnTo>
                  <a:lnTo>
                    <a:pt x="1103" y="101"/>
                  </a:lnTo>
                  <a:lnTo>
                    <a:pt x="1103" y="111"/>
                  </a:lnTo>
                  <a:lnTo>
                    <a:pt x="1097" y="119"/>
                  </a:lnTo>
                  <a:lnTo>
                    <a:pt x="1086" y="129"/>
                  </a:lnTo>
                  <a:lnTo>
                    <a:pt x="1075" y="137"/>
                  </a:lnTo>
                  <a:lnTo>
                    <a:pt x="1064" y="147"/>
                  </a:lnTo>
                  <a:lnTo>
                    <a:pt x="1058" y="158"/>
                  </a:lnTo>
                  <a:lnTo>
                    <a:pt x="1064" y="168"/>
                  </a:lnTo>
                  <a:lnTo>
                    <a:pt x="1069" y="178"/>
                  </a:lnTo>
                  <a:lnTo>
                    <a:pt x="1092" y="188"/>
                  </a:lnTo>
                  <a:lnTo>
                    <a:pt x="1114" y="196"/>
                  </a:lnTo>
                  <a:lnTo>
                    <a:pt x="1142" y="207"/>
                  </a:lnTo>
                  <a:lnTo>
                    <a:pt x="1164" y="212"/>
                  </a:lnTo>
                  <a:lnTo>
                    <a:pt x="1186" y="217"/>
                  </a:lnTo>
                  <a:lnTo>
                    <a:pt x="1203" y="219"/>
                  </a:lnTo>
                  <a:lnTo>
                    <a:pt x="1209" y="222"/>
                  </a:lnTo>
                  <a:lnTo>
                    <a:pt x="1242" y="238"/>
                  </a:lnTo>
                  <a:lnTo>
                    <a:pt x="1231" y="238"/>
                  </a:lnTo>
                  <a:lnTo>
                    <a:pt x="1209" y="243"/>
                  </a:lnTo>
                  <a:lnTo>
                    <a:pt x="1192" y="245"/>
                  </a:lnTo>
                  <a:lnTo>
                    <a:pt x="1181" y="256"/>
                  </a:lnTo>
                  <a:lnTo>
                    <a:pt x="1175" y="263"/>
                  </a:lnTo>
                  <a:lnTo>
                    <a:pt x="1192" y="274"/>
                  </a:lnTo>
                  <a:lnTo>
                    <a:pt x="1214" y="281"/>
                  </a:lnTo>
                  <a:lnTo>
                    <a:pt x="1242" y="287"/>
                  </a:lnTo>
                  <a:lnTo>
                    <a:pt x="1264" y="281"/>
                  </a:lnTo>
                  <a:lnTo>
                    <a:pt x="1287" y="279"/>
                  </a:lnTo>
                  <a:lnTo>
                    <a:pt x="1303" y="274"/>
                  </a:lnTo>
                  <a:lnTo>
                    <a:pt x="1325" y="276"/>
                  </a:lnTo>
                  <a:lnTo>
                    <a:pt x="1331" y="279"/>
                  </a:lnTo>
                  <a:lnTo>
                    <a:pt x="1342" y="284"/>
                  </a:lnTo>
                  <a:lnTo>
                    <a:pt x="1348" y="292"/>
                  </a:lnTo>
                  <a:lnTo>
                    <a:pt x="1359" y="297"/>
                  </a:lnTo>
                  <a:lnTo>
                    <a:pt x="1364" y="310"/>
                  </a:lnTo>
                  <a:lnTo>
                    <a:pt x="1370" y="315"/>
                  </a:lnTo>
                  <a:lnTo>
                    <a:pt x="1264" y="361"/>
                  </a:lnTo>
                  <a:lnTo>
                    <a:pt x="1259" y="361"/>
                  </a:lnTo>
                  <a:lnTo>
                    <a:pt x="1242" y="359"/>
                  </a:lnTo>
                  <a:lnTo>
                    <a:pt x="1225" y="354"/>
                  </a:lnTo>
                  <a:lnTo>
                    <a:pt x="1209" y="346"/>
                  </a:lnTo>
                  <a:lnTo>
                    <a:pt x="1186" y="336"/>
                  </a:lnTo>
                  <a:lnTo>
                    <a:pt x="1164" y="323"/>
                  </a:lnTo>
                  <a:lnTo>
                    <a:pt x="1142" y="315"/>
                  </a:lnTo>
                  <a:lnTo>
                    <a:pt x="1125" y="307"/>
                  </a:lnTo>
                  <a:lnTo>
                    <a:pt x="1108" y="299"/>
                  </a:lnTo>
                  <a:lnTo>
                    <a:pt x="1092" y="289"/>
                  </a:lnTo>
                  <a:lnTo>
                    <a:pt x="1069" y="279"/>
                  </a:lnTo>
                  <a:lnTo>
                    <a:pt x="1058" y="269"/>
                  </a:lnTo>
                  <a:lnTo>
                    <a:pt x="1042" y="258"/>
                  </a:lnTo>
                  <a:lnTo>
                    <a:pt x="1025" y="253"/>
                  </a:lnTo>
                  <a:lnTo>
                    <a:pt x="1008" y="243"/>
                  </a:lnTo>
                  <a:lnTo>
                    <a:pt x="991" y="235"/>
                  </a:lnTo>
                  <a:lnTo>
                    <a:pt x="975" y="227"/>
                  </a:lnTo>
                  <a:lnTo>
                    <a:pt x="969" y="219"/>
                  </a:lnTo>
                  <a:lnTo>
                    <a:pt x="952" y="212"/>
                  </a:lnTo>
                  <a:lnTo>
                    <a:pt x="947" y="209"/>
                  </a:lnTo>
                  <a:lnTo>
                    <a:pt x="947" y="209"/>
                  </a:lnTo>
                  <a:lnTo>
                    <a:pt x="941" y="214"/>
                  </a:lnTo>
                  <a:lnTo>
                    <a:pt x="930" y="222"/>
                  </a:lnTo>
                  <a:lnTo>
                    <a:pt x="919" y="232"/>
                  </a:lnTo>
                  <a:lnTo>
                    <a:pt x="902" y="243"/>
                  </a:lnTo>
                  <a:lnTo>
                    <a:pt x="880" y="256"/>
                  </a:lnTo>
                  <a:lnTo>
                    <a:pt x="863" y="261"/>
                  </a:lnTo>
                  <a:lnTo>
                    <a:pt x="852" y="266"/>
                  </a:lnTo>
                  <a:lnTo>
                    <a:pt x="836" y="274"/>
                  </a:lnTo>
                  <a:lnTo>
                    <a:pt x="819" y="281"/>
                  </a:lnTo>
                  <a:lnTo>
                    <a:pt x="797" y="287"/>
                  </a:lnTo>
                  <a:lnTo>
                    <a:pt x="774" y="292"/>
                  </a:lnTo>
                  <a:lnTo>
                    <a:pt x="752" y="297"/>
                  </a:lnTo>
                  <a:lnTo>
                    <a:pt x="730" y="302"/>
                  </a:lnTo>
                  <a:lnTo>
                    <a:pt x="702" y="305"/>
                  </a:lnTo>
                  <a:lnTo>
                    <a:pt x="674" y="310"/>
                  </a:lnTo>
                  <a:lnTo>
                    <a:pt x="646" y="312"/>
                  </a:lnTo>
                  <a:lnTo>
                    <a:pt x="624" y="315"/>
                  </a:lnTo>
                  <a:lnTo>
                    <a:pt x="591" y="318"/>
                  </a:lnTo>
                  <a:lnTo>
                    <a:pt x="568" y="320"/>
                  </a:lnTo>
                  <a:lnTo>
                    <a:pt x="540" y="323"/>
                  </a:lnTo>
                  <a:lnTo>
                    <a:pt x="518" y="325"/>
                  </a:lnTo>
                  <a:lnTo>
                    <a:pt x="490" y="325"/>
                  </a:lnTo>
                  <a:lnTo>
                    <a:pt x="462" y="328"/>
                  </a:lnTo>
                  <a:lnTo>
                    <a:pt x="446" y="328"/>
                  </a:lnTo>
                  <a:lnTo>
                    <a:pt x="423" y="328"/>
                  </a:lnTo>
                  <a:lnTo>
                    <a:pt x="401" y="328"/>
                  </a:lnTo>
                  <a:lnTo>
                    <a:pt x="385" y="325"/>
                  </a:lnTo>
                  <a:lnTo>
                    <a:pt x="368" y="325"/>
                  </a:lnTo>
                  <a:lnTo>
                    <a:pt x="357" y="325"/>
                  </a:lnTo>
                  <a:lnTo>
                    <a:pt x="329" y="320"/>
                  </a:lnTo>
                  <a:lnTo>
                    <a:pt x="312" y="318"/>
                  </a:lnTo>
                  <a:lnTo>
                    <a:pt x="290" y="312"/>
                  </a:lnTo>
                  <a:lnTo>
                    <a:pt x="284" y="310"/>
                  </a:lnTo>
                  <a:lnTo>
                    <a:pt x="279" y="305"/>
                  </a:lnTo>
                  <a:lnTo>
                    <a:pt x="279" y="305"/>
                  </a:lnTo>
                  <a:lnTo>
                    <a:pt x="284" y="302"/>
                  </a:lnTo>
                  <a:lnTo>
                    <a:pt x="279" y="299"/>
                  </a:lnTo>
                  <a:lnTo>
                    <a:pt x="273" y="297"/>
                  </a:lnTo>
                  <a:lnTo>
                    <a:pt x="256" y="292"/>
                  </a:lnTo>
                  <a:lnTo>
                    <a:pt x="234" y="289"/>
                  </a:lnTo>
                  <a:lnTo>
                    <a:pt x="217" y="284"/>
                  </a:lnTo>
                  <a:lnTo>
                    <a:pt x="206" y="281"/>
                  </a:lnTo>
                  <a:lnTo>
                    <a:pt x="184" y="279"/>
                  </a:lnTo>
                  <a:lnTo>
                    <a:pt x="167" y="279"/>
                  </a:lnTo>
                  <a:lnTo>
                    <a:pt x="145" y="274"/>
                  </a:lnTo>
                  <a:lnTo>
                    <a:pt x="134" y="271"/>
                  </a:lnTo>
                  <a:lnTo>
                    <a:pt x="112" y="269"/>
                  </a:lnTo>
                  <a:lnTo>
                    <a:pt x="95" y="269"/>
                  </a:lnTo>
                  <a:lnTo>
                    <a:pt x="73" y="263"/>
                  </a:lnTo>
                  <a:lnTo>
                    <a:pt x="56" y="263"/>
                  </a:lnTo>
                  <a:lnTo>
                    <a:pt x="39" y="261"/>
                  </a:lnTo>
                  <a:lnTo>
                    <a:pt x="28" y="261"/>
                  </a:lnTo>
                  <a:lnTo>
                    <a:pt x="6" y="258"/>
                  </a:lnTo>
                  <a:lnTo>
                    <a:pt x="0" y="258"/>
                  </a:lnTo>
                  <a:lnTo>
                    <a:pt x="0" y="256"/>
                  </a:lnTo>
                  <a:lnTo>
                    <a:pt x="11" y="256"/>
                  </a:lnTo>
                  <a:lnTo>
                    <a:pt x="28" y="250"/>
                  </a:lnTo>
                  <a:lnTo>
                    <a:pt x="50" y="248"/>
                  </a:lnTo>
                  <a:lnTo>
                    <a:pt x="73" y="245"/>
                  </a:lnTo>
                  <a:lnTo>
                    <a:pt x="101" y="243"/>
                  </a:lnTo>
                  <a:lnTo>
                    <a:pt x="128" y="240"/>
                  </a:lnTo>
                  <a:lnTo>
                    <a:pt x="156" y="240"/>
                  </a:lnTo>
                  <a:lnTo>
                    <a:pt x="184" y="243"/>
                  </a:lnTo>
                  <a:lnTo>
                    <a:pt x="212" y="245"/>
                  </a:lnTo>
                  <a:lnTo>
                    <a:pt x="234" y="250"/>
                  </a:lnTo>
                  <a:lnTo>
                    <a:pt x="256" y="256"/>
                  </a:lnTo>
                  <a:lnTo>
                    <a:pt x="273" y="261"/>
                  </a:lnTo>
                  <a:lnTo>
                    <a:pt x="290" y="266"/>
                  </a:lnTo>
                  <a:lnTo>
                    <a:pt x="295" y="269"/>
                  </a:lnTo>
                  <a:lnTo>
                    <a:pt x="301" y="271"/>
                  </a:lnTo>
                  <a:lnTo>
                    <a:pt x="362" y="253"/>
                  </a:lnTo>
                  <a:lnTo>
                    <a:pt x="357" y="250"/>
                  </a:lnTo>
                  <a:lnTo>
                    <a:pt x="357" y="245"/>
                  </a:lnTo>
                  <a:lnTo>
                    <a:pt x="351" y="235"/>
                  </a:lnTo>
                  <a:lnTo>
                    <a:pt x="340" y="227"/>
                  </a:lnTo>
                  <a:lnTo>
                    <a:pt x="334" y="214"/>
                  </a:lnTo>
                  <a:lnTo>
                    <a:pt x="323" y="207"/>
                  </a:lnTo>
                  <a:lnTo>
                    <a:pt x="318" y="196"/>
                  </a:lnTo>
                  <a:lnTo>
                    <a:pt x="323" y="188"/>
                  </a:lnTo>
                  <a:lnTo>
                    <a:pt x="329" y="183"/>
                  </a:lnTo>
                  <a:lnTo>
                    <a:pt x="340" y="181"/>
                  </a:lnTo>
                  <a:lnTo>
                    <a:pt x="351" y="178"/>
                  </a:lnTo>
                  <a:lnTo>
                    <a:pt x="368" y="178"/>
                  </a:lnTo>
                  <a:lnTo>
                    <a:pt x="385" y="178"/>
                  </a:lnTo>
                  <a:lnTo>
                    <a:pt x="407" y="178"/>
                  </a:lnTo>
                  <a:lnTo>
                    <a:pt x="429" y="178"/>
                  </a:lnTo>
                  <a:lnTo>
                    <a:pt x="451" y="178"/>
                  </a:lnTo>
                  <a:lnTo>
                    <a:pt x="462" y="176"/>
                  </a:lnTo>
                  <a:lnTo>
                    <a:pt x="479" y="170"/>
                  </a:lnTo>
                  <a:lnTo>
                    <a:pt x="490" y="165"/>
                  </a:lnTo>
                  <a:lnTo>
                    <a:pt x="501" y="160"/>
                  </a:lnTo>
                  <a:lnTo>
                    <a:pt x="507" y="155"/>
                  </a:lnTo>
                  <a:lnTo>
                    <a:pt x="507" y="147"/>
                  </a:lnTo>
                  <a:lnTo>
                    <a:pt x="507" y="137"/>
                  </a:lnTo>
                  <a:lnTo>
                    <a:pt x="501" y="127"/>
                  </a:lnTo>
                  <a:lnTo>
                    <a:pt x="485" y="116"/>
                  </a:lnTo>
                  <a:lnTo>
                    <a:pt x="474" y="106"/>
                  </a:lnTo>
                  <a:lnTo>
                    <a:pt x="457" y="93"/>
                  </a:lnTo>
                  <a:lnTo>
                    <a:pt x="440" y="85"/>
                  </a:lnTo>
                  <a:lnTo>
                    <a:pt x="423" y="75"/>
                  </a:lnTo>
                  <a:lnTo>
                    <a:pt x="412" y="70"/>
                  </a:lnTo>
                  <a:lnTo>
                    <a:pt x="401" y="65"/>
                  </a:lnTo>
                  <a:lnTo>
                    <a:pt x="557" y="16"/>
                  </a:lnTo>
                  <a:lnTo>
                    <a:pt x="596" y="0"/>
                  </a:lnTo>
                  <a:lnTo>
                    <a:pt x="591" y="3"/>
                  </a:lnTo>
                  <a:lnTo>
                    <a:pt x="591" y="13"/>
                  </a:lnTo>
                  <a:lnTo>
                    <a:pt x="585" y="18"/>
                  </a:lnTo>
                  <a:lnTo>
                    <a:pt x="585" y="26"/>
                  </a:lnTo>
                  <a:lnTo>
                    <a:pt x="585" y="34"/>
                  </a:lnTo>
                  <a:lnTo>
                    <a:pt x="591" y="44"/>
                  </a:lnTo>
                  <a:lnTo>
                    <a:pt x="591" y="52"/>
                  </a:lnTo>
                  <a:lnTo>
                    <a:pt x="596" y="62"/>
                  </a:lnTo>
                  <a:lnTo>
                    <a:pt x="602" y="67"/>
                  </a:lnTo>
                  <a:lnTo>
                    <a:pt x="613" y="75"/>
                  </a:lnTo>
                  <a:lnTo>
                    <a:pt x="618" y="83"/>
                  </a:lnTo>
                  <a:lnTo>
                    <a:pt x="624" y="88"/>
                  </a:lnTo>
                  <a:lnTo>
                    <a:pt x="624" y="90"/>
                  </a:lnTo>
                  <a:lnTo>
                    <a:pt x="629" y="93"/>
                  </a:lnTo>
                  <a:lnTo>
                    <a:pt x="646" y="16"/>
                  </a:lnTo>
                  <a:lnTo>
                    <a:pt x="741" y="85"/>
                  </a:lnTo>
                  <a:lnTo>
                    <a:pt x="735" y="129"/>
                  </a:lnTo>
                  <a:lnTo>
                    <a:pt x="735" y="129"/>
                  </a:lnTo>
                  <a:close/>
                </a:path>
              </a:pathLst>
            </a:custGeom>
            <a:solidFill>
              <a:srgbClr val="D1D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48"/>
            <p:cNvSpPr>
              <a:spLocks/>
            </p:cNvSpPr>
            <p:nvPr/>
          </p:nvSpPr>
          <p:spPr bwMode="auto">
            <a:xfrm>
              <a:off x="7543800" y="5930900"/>
              <a:ext cx="1060450" cy="341313"/>
            </a:xfrm>
            <a:custGeom>
              <a:avLst/>
              <a:gdLst/>
              <a:ahLst/>
              <a:cxnLst>
                <a:cxn ang="0">
                  <a:pos x="590" y="26"/>
                </a:cxn>
                <a:cxn ang="0">
                  <a:pos x="557" y="37"/>
                </a:cxn>
                <a:cxn ang="0">
                  <a:pos x="501" y="55"/>
                </a:cxn>
                <a:cxn ang="0">
                  <a:pos x="457" y="73"/>
                </a:cxn>
                <a:cxn ang="0">
                  <a:pos x="434" y="88"/>
                </a:cxn>
                <a:cxn ang="0">
                  <a:pos x="412" y="104"/>
                </a:cxn>
                <a:cxn ang="0">
                  <a:pos x="395" y="117"/>
                </a:cxn>
                <a:cxn ang="0">
                  <a:pos x="379" y="132"/>
                </a:cxn>
                <a:cxn ang="0">
                  <a:pos x="368" y="148"/>
                </a:cxn>
                <a:cxn ang="0">
                  <a:pos x="356" y="168"/>
                </a:cxn>
                <a:cxn ang="0">
                  <a:pos x="351" y="186"/>
                </a:cxn>
                <a:cxn ang="0">
                  <a:pos x="245" y="215"/>
                </a:cxn>
                <a:cxn ang="0">
                  <a:pos x="111" y="181"/>
                </a:cxn>
                <a:cxn ang="0">
                  <a:pos x="84" y="163"/>
                </a:cxn>
                <a:cxn ang="0">
                  <a:pos x="61" y="148"/>
                </a:cxn>
                <a:cxn ang="0">
                  <a:pos x="45" y="130"/>
                </a:cxn>
                <a:cxn ang="0">
                  <a:pos x="22" y="111"/>
                </a:cxn>
                <a:cxn ang="0">
                  <a:pos x="6" y="91"/>
                </a:cxn>
                <a:cxn ang="0">
                  <a:pos x="0" y="73"/>
                </a:cxn>
                <a:cxn ang="0">
                  <a:pos x="0" y="60"/>
                </a:cxn>
                <a:cxn ang="0">
                  <a:pos x="11" y="47"/>
                </a:cxn>
                <a:cxn ang="0">
                  <a:pos x="34" y="29"/>
                </a:cxn>
                <a:cxn ang="0">
                  <a:pos x="72" y="11"/>
                </a:cxn>
                <a:cxn ang="0">
                  <a:pos x="117" y="0"/>
                </a:cxn>
                <a:cxn ang="0">
                  <a:pos x="162" y="3"/>
                </a:cxn>
                <a:cxn ang="0">
                  <a:pos x="189" y="11"/>
                </a:cxn>
                <a:cxn ang="0">
                  <a:pos x="217" y="26"/>
                </a:cxn>
                <a:cxn ang="0">
                  <a:pos x="245" y="37"/>
                </a:cxn>
                <a:cxn ang="0">
                  <a:pos x="267" y="42"/>
                </a:cxn>
                <a:cxn ang="0">
                  <a:pos x="295" y="37"/>
                </a:cxn>
                <a:cxn ang="0">
                  <a:pos x="334" y="26"/>
                </a:cxn>
                <a:cxn ang="0">
                  <a:pos x="373" y="19"/>
                </a:cxn>
                <a:cxn ang="0">
                  <a:pos x="407" y="13"/>
                </a:cxn>
                <a:cxn ang="0">
                  <a:pos x="440" y="11"/>
                </a:cxn>
                <a:cxn ang="0">
                  <a:pos x="479" y="8"/>
                </a:cxn>
                <a:cxn ang="0">
                  <a:pos x="518" y="8"/>
                </a:cxn>
                <a:cxn ang="0">
                  <a:pos x="557" y="8"/>
                </a:cxn>
                <a:cxn ang="0">
                  <a:pos x="596" y="11"/>
                </a:cxn>
                <a:cxn ang="0">
                  <a:pos x="629" y="11"/>
                </a:cxn>
                <a:cxn ang="0">
                  <a:pos x="663" y="11"/>
                </a:cxn>
                <a:cxn ang="0">
                  <a:pos x="596" y="26"/>
                </a:cxn>
              </a:cxnLst>
              <a:rect l="0" t="0" r="r" b="b"/>
              <a:pathLst>
                <a:path w="668" h="215">
                  <a:moveTo>
                    <a:pt x="596" y="26"/>
                  </a:moveTo>
                  <a:lnTo>
                    <a:pt x="590" y="26"/>
                  </a:lnTo>
                  <a:lnTo>
                    <a:pt x="574" y="31"/>
                  </a:lnTo>
                  <a:lnTo>
                    <a:pt x="557" y="37"/>
                  </a:lnTo>
                  <a:lnTo>
                    <a:pt x="529" y="47"/>
                  </a:lnTo>
                  <a:lnTo>
                    <a:pt x="501" y="55"/>
                  </a:lnTo>
                  <a:lnTo>
                    <a:pt x="473" y="68"/>
                  </a:lnTo>
                  <a:lnTo>
                    <a:pt x="457" y="73"/>
                  </a:lnTo>
                  <a:lnTo>
                    <a:pt x="446" y="80"/>
                  </a:lnTo>
                  <a:lnTo>
                    <a:pt x="434" y="88"/>
                  </a:lnTo>
                  <a:lnTo>
                    <a:pt x="423" y="96"/>
                  </a:lnTo>
                  <a:lnTo>
                    <a:pt x="412" y="104"/>
                  </a:lnTo>
                  <a:lnTo>
                    <a:pt x="401" y="111"/>
                  </a:lnTo>
                  <a:lnTo>
                    <a:pt x="395" y="117"/>
                  </a:lnTo>
                  <a:lnTo>
                    <a:pt x="384" y="124"/>
                  </a:lnTo>
                  <a:lnTo>
                    <a:pt x="379" y="132"/>
                  </a:lnTo>
                  <a:lnTo>
                    <a:pt x="373" y="140"/>
                  </a:lnTo>
                  <a:lnTo>
                    <a:pt x="368" y="148"/>
                  </a:lnTo>
                  <a:lnTo>
                    <a:pt x="362" y="158"/>
                  </a:lnTo>
                  <a:lnTo>
                    <a:pt x="356" y="168"/>
                  </a:lnTo>
                  <a:lnTo>
                    <a:pt x="356" y="179"/>
                  </a:lnTo>
                  <a:lnTo>
                    <a:pt x="351" y="186"/>
                  </a:lnTo>
                  <a:lnTo>
                    <a:pt x="351" y="189"/>
                  </a:lnTo>
                  <a:lnTo>
                    <a:pt x="245" y="215"/>
                  </a:lnTo>
                  <a:lnTo>
                    <a:pt x="117" y="184"/>
                  </a:lnTo>
                  <a:lnTo>
                    <a:pt x="111" y="181"/>
                  </a:lnTo>
                  <a:lnTo>
                    <a:pt x="95" y="171"/>
                  </a:lnTo>
                  <a:lnTo>
                    <a:pt x="84" y="163"/>
                  </a:lnTo>
                  <a:lnTo>
                    <a:pt x="72" y="158"/>
                  </a:lnTo>
                  <a:lnTo>
                    <a:pt x="61" y="148"/>
                  </a:lnTo>
                  <a:lnTo>
                    <a:pt x="56" y="140"/>
                  </a:lnTo>
                  <a:lnTo>
                    <a:pt x="45" y="130"/>
                  </a:lnTo>
                  <a:lnTo>
                    <a:pt x="34" y="119"/>
                  </a:lnTo>
                  <a:lnTo>
                    <a:pt x="22" y="111"/>
                  </a:lnTo>
                  <a:lnTo>
                    <a:pt x="17" y="101"/>
                  </a:lnTo>
                  <a:lnTo>
                    <a:pt x="6" y="91"/>
                  </a:lnTo>
                  <a:lnTo>
                    <a:pt x="0" y="83"/>
                  </a:lnTo>
                  <a:lnTo>
                    <a:pt x="0" y="73"/>
                  </a:lnTo>
                  <a:lnTo>
                    <a:pt x="0" y="68"/>
                  </a:lnTo>
                  <a:lnTo>
                    <a:pt x="0" y="60"/>
                  </a:lnTo>
                  <a:lnTo>
                    <a:pt x="6" y="52"/>
                  </a:lnTo>
                  <a:lnTo>
                    <a:pt x="11" y="47"/>
                  </a:lnTo>
                  <a:lnTo>
                    <a:pt x="17" y="39"/>
                  </a:lnTo>
                  <a:lnTo>
                    <a:pt x="34" y="29"/>
                  </a:lnTo>
                  <a:lnTo>
                    <a:pt x="56" y="19"/>
                  </a:lnTo>
                  <a:lnTo>
                    <a:pt x="72" y="11"/>
                  </a:lnTo>
                  <a:lnTo>
                    <a:pt x="95" y="6"/>
                  </a:lnTo>
                  <a:lnTo>
                    <a:pt x="117" y="0"/>
                  </a:lnTo>
                  <a:lnTo>
                    <a:pt x="145" y="3"/>
                  </a:lnTo>
                  <a:lnTo>
                    <a:pt x="162" y="3"/>
                  </a:lnTo>
                  <a:lnTo>
                    <a:pt x="178" y="8"/>
                  </a:lnTo>
                  <a:lnTo>
                    <a:pt x="189" y="11"/>
                  </a:lnTo>
                  <a:lnTo>
                    <a:pt x="206" y="19"/>
                  </a:lnTo>
                  <a:lnTo>
                    <a:pt x="217" y="26"/>
                  </a:lnTo>
                  <a:lnTo>
                    <a:pt x="234" y="31"/>
                  </a:lnTo>
                  <a:lnTo>
                    <a:pt x="245" y="37"/>
                  </a:lnTo>
                  <a:lnTo>
                    <a:pt x="256" y="42"/>
                  </a:lnTo>
                  <a:lnTo>
                    <a:pt x="267" y="42"/>
                  </a:lnTo>
                  <a:lnTo>
                    <a:pt x="284" y="39"/>
                  </a:lnTo>
                  <a:lnTo>
                    <a:pt x="295" y="37"/>
                  </a:lnTo>
                  <a:lnTo>
                    <a:pt x="317" y="31"/>
                  </a:lnTo>
                  <a:lnTo>
                    <a:pt x="334" y="26"/>
                  </a:lnTo>
                  <a:lnTo>
                    <a:pt x="362" y="21"/>
                  </a:lnTo>
                  <a:lnTo>
                    <a:pt x="373" y="19"/>
                  </a:lnTo>
                  <a:lnTo>
                    <a:pt x="390" y="16"/>
                  </a:lnTo>
                  <a:lnTo>
                    <a:pt x="407" y="13"/>
                  </a:lnTo>
                  <a:lnTo>
                    <a:pt x="423" y="13"/>
                  </a:lnTo>
                  <a:lnTo>
                    <a:pt x="440" y="11"/>
                  </a:lnTo>
                  <a:lnTo>
                    <a:pt x="462" y="11"/>
                  </a:lnTo>
                  <a:lnTo>
                    <a:pt x="479" y="8"/>
                  </a:lnTo>
                  <a:lnTo>
                    <a:pt x="501" y="8"/>
                  </a:lnTo>
                  <a:lnTo>
                    <a:pt x="518" y="8"/>
                  </a:lnTo>
                  <a:lnTo>
                    <a:pt x="540" y="8"/>
                  </a:lnTo>
                  <a:lnTo>
                    <a:pt x="557" y="8"/>
                  </a:lnTo>
                  <a:lnTo>
                    <a:pt x="579" y="11"/>
                  </a:lnTo>
                  <a:lnTo>
                    <a:pt x="596" y="11"/>
                  </a:lnTo>
                  <a:lnTo>
                    <a:pt x="613" y="11"/>
                  </a:lnTo>
                  <a:lnTo>
                    <a:pt x="629" y="11"/>
                  </a:lnTo>
                  <a:lnTo>
                    <a:pt x="646" y="11"/>
                  </a:lnTo>
                  <a:lnTo>
                    <a:pt x="663" y="11"/>
                  </a:lnTo>
                  <a:lnTo>
                    <a:pt x="668" y="13"/>
                  </a:lnTo>
                  <a:lnTo>
                    <a:pt x="596" y="26"/>
                  </a:lnTo>
                  <a:lnTo>
                    <a:pt x="596" y="26"/>
                  </a:lnTo>
                  <a:close/>
                </a:path>
              </a:pathLst>
            </a:custGeom>
            <a:solidFill>
              <a:srgbClr val="D1D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49"/>
            <p:cNvSpPr>
              <a:spLocks/>
            </p:cNvSpPr>
            <p:nvPr/>
          </p:nvSpPr>
          <p:spPr bwMode="auto">
            <a:xfrm>
              <a:off x="9037638" y="6140450"/>
              <a:ext cx="220663" cy="131763"/>
            </a:xfrm>
            <a:custGeom>
              <a:avLst/>
              <a:gdLst/>
              <a:ahLst/>
              <a:cxnLst>
                <a:cxn ang="0">
                  <a:pos x="0" y="52"/>
                </a:cxn>
                <a:cxn ang="0">
                  <a:pos x="100" y="0"/>
                </a:cxn>
                <a:cxn ang="0">
                  <a:pos x="139" y="47"/>
                </a:cxn>
                <a:cxn ang="0">
                  <a:pos x="84" y="83"/>
                </a:cxn>
                <a:cxn ang="0">
                  <a:pos x="0" y="52"/>
                </a:cxn>
                <a:cxn ang="0">
                  <a:pos x="0" y="52"/>
                </a:cxn>
              </a:cxnLst>
              <a:rect l="0" t="0" r="r" b="b"/>
              <a:pathLst>
                <a:path w="139" h="83">
                  <a:moveTo>
                    <a:pt x="0" y="52"/>
                  </a:moveTo>
                  <a:lnTo>
                    <a:pt x="100" y="0"/>
                  </a:lnTo>
                  <a:lnTo>
                    <a:pt x="139" y="47"/>
                  </a:lnTo>
                  <a:lnTo>
                    <a:pt x="84" y="83"/>
                  </a:lnTo>
                  <a:lnTo>
                    <a:pt x="0" y="52"/>
                  </a:lnTo>
                  <a:lnTo>
                    <a:pt x="0" y="52"/>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50"/>
            <p:cNvSpPr>
              <a:spLocks/>
            </p:cNvSpPr>
            <p:nvPr/>
          </p:nvSpPr>
          <p:spPr bwMode="auto">
            <a:xfrm>
              <a:off x="8923338" y="6254750"/>
              <a:ext cx="388938" cy="496888"/>
            </a:xfrm>
            <a:custGeom>
              <a:avLst/>
              <a:gdLst/>
              <a:ahLst/>
              <a:cxnLst>
                <a:cxn ang="0">
                  <a:pos x="161" y="0"/>
                </a:cxn>
                <a:cxn ang="0">
                  <a:pos x="161" y="3"/>
                </a:cxn>
                <a:cxn ang="0">
                  <a:pos x="167" y="11"/>
                </a:cxn>
                <a:cxn ang="0">
                  <a:pos x="167" y="16"/>
                </a:cxn>
                <a:cxn ang="0">
                  <a:pos x="172" y="24"/>
                </a:cxn>
                <a:cxn ang="0">
                  <a:pos x="178" y="31"/>
                </a:cxn>
                <a:cxn ang="0">
                  <a:pos x="183" y="42"/>
                </a:cxn>
                <a:cxn ang="0">
                  <a:pos x="183" y="49"/>
                </a:cxn>
                <a:cxn ang="0">
                  <a:pos x="189" y="60"/>
                </a:cxn>
                <a:cxn ang="0">
                  <a:pos x="195" y="70"/>
                </a:cxn>
                <a:cxn ang="0">
                  <a:pos x="200" y="80"/>
                </a:cxn>
                <a:cxn ang="0">
                  <a:pos x="200" y="91"/>
                </a:cxn>
                <a:cxn ang="0">
                  <a:pos x="200" y="104"/>
                </a:cxn>
                <a:cxn ang="0">
                  <a:pos x="206" y="114"/>
                </a:cxn>
                <a:cxn ang="0">
                  <a:pos x="211" y="124"/>
                </a:cxn>
                <a:cxn ang="0">
                  <a:pos x="211" y="135"/>
                </a:cxn>
                <a:cxn ang="0">
                  <a:pos x="211" y="145"/>
                </a:cxn>
                <a:cxn ang="0">
                  <a:pos x="211" y="153"/>
                </a:cxn>
                <a:cxn ang="0">
                  <a:pos x="211" y="163"/>
                </a:cxn>
                <a:cxn ang="0">
                  <a:pos x="211" y="171"/>
                </a:cxn>
                <a:cxn ang="0">
                  <a:pos x="211" y="181"/>
                </a:cxn>
                <a:cxn ang="0">
                  <a:pos x="211" y="189"/>
                </a:cxn>
                <a:cxn ang="0">
                  <a:pos x="211" y="197"/>
                </a:cxn>
                <a:cxn ang="0">
                  <a:pos x="211" y="207"/>
                </a:cxn>
                <a:cxn ang="0">
                  <a:pos x="211" y="215"/>
                </a:cxn>
                <a:cxn ang="0">
                  <a:pos x="211" y="222"/>
                </a:cxn>
                <a:cxn ang="0">
                  <a:pos x="211" y="225"/>
                </a:cxn>
                <a:cxn ang="0">
                  <a:pos x="245" y="266"/>
                </a:cxn>
                <a:cxn ang="0">
                  <a:pos x="117" y="313"/>
                </a:cxn>
                <a:cxn ang="0">
                  <a:pos x="0" y="248"/>
                </a:cxn>
                <a:cxn ang="0">
                  <a:pos x="0" y="246"/>
                </a:cxn>
                <a:cxn ang="0">
                  <a:pos x="5" y="235"/>
                </a:cxn>
                <a:cxn ang="0">
                  <a:pos x="5" y="228"/>
                </a:cxn>
                <a:cxn ang="0">
                  <a:pos x="11" y="220"/>
                </a:cxn>
                <a:cxn ang="0">
                  <a:pos x="22" y="210"/>
                </a:cxn>
                <a:cxn ang="0">
                  <a:pos x="28" y="202"/>
                </a:cxn>
                <a:cxn ang="0">
                  <a:pos x="33" y="191"/>
                </a:cxn>
                <a:cxn ang="0">
                  <a:pos x="44" y="181"/>
                </a:cxn>
                <a:cxn ang="0">
                  <a:pos x="50" y="168"/>
                </a:cxn>
                <a:cxn ang="0">
                  <a:pos x="55" y="158"/>
                </a:cxn>
                <a:cxn ang="0">
                  <a:pos x="61" y="148"/>
                </a:cxn>
                <a:cxn ang="0">
                  <a:pos x="66" y="137"/>
                </a:cxn>
                <a:cxn ang="0">
                  <a:pos x="72" y="127"/>
                </a:cxn>
                <a:cxn ang="0">
                  <a:pos x="78" y="119"/>
                </a:cxn>
                <a:cxn ang="0">
                  <a:pos x="78" y="109"/>
                </a:cxn>
                <a:cxn ang="0">
                  <a:pos x="83" y="101"/>
                </a:cxn>
                <a:cxn ang="0">
                  <a:pos x="83" y="93"/>
                </a:cxn>
                <a:cxn ang="0">
                  <a:pos x="83" y="88"/>
                </a:cxn>
                <a:cxn ang="0">
                  <a:pos x="83" y="75"/>
                </a:cxn>
                <a:cxn ang="0">
                  <a:pos x="83" y="68"/>
                </a:cxn>
                <a:cxn ang="0">
                  <a:pos x="78" y="60"/>
                </a:cxn>
                <a:cxn ang="0">
                  <a:pos x="83" y="55"/>
                </a:cxn>
                <a:cxn ang="0">
                  <a:pos x="83" y="47"/>
                </a:cxn>
                <a:cxn ang="0">
                  <a:pos x="89" y="42"/>
                </a:cxn>
                <a:cxn ang="0">
                  <a:pos x="94" y="34"/>
                </a:cxn>
                <a:cxn ang="0">
                  <a:pos x="105" y="29"/>
                </a:cxn>
                <a:cxn ang="0">
                  <a:pos x="117" y="21"/>
                </a:cxn>
                <a:cxn ang="0">
                  <a:pos x="133" y="13"/>
                </a:cxn>
                <a:cxn ang="0">
                  <a:pos x="150" y="3"/>
                </a:cxn>
                <a:cxn ang="0">
                  <a:pos x="161" y="0"/>
                </a:cxn>
                <a:cxn ang="0">
                  <a:pos x="161" y="0"/>
                </a:cxn>
              </a:cxnLst>
              <a:rect l="0" t="0" r="r" b="b"/>
              <a:pathLst>
                <a:path w="245" h="313">
                  <a:moveTo>
                    <a:pt x="161" y="0"/>
                  </a:moveTo>
                  <a:lnTo>
                    <a:pt x="161" y="3"/>
                  </a:lnTo>
                  <a:lnTo>
                    <a:pt x="167" y="11"/>
                  </a:lnTo>
                  <a:lnTo>
                    <a:pt x="167" y="16"/>
                  </a:lnTo>
                  <a:lnTo>
                    <a:pt x="172" y="24"/>
                  </a:lnTo>
                  <a:lnTo>
                    <a:pt x="178" y="31"/>
                  </a:lnTo>
                  <a:lnTo>
                    <a:pt x="183" y="42"/>
                  </a:lnTo>
                  <a:lnTo>
                    <a:pt x="183" y="49"/>
                  </a:lnTo>
                  <a:lnTo>
                    <a:pt x="189" y="60"/>
                  </a:lnTo>
                  <a:lnTo>
                    <a:pt x="195" y="70"/>
                  </a:lnTo>
                  <a:lnTo>
                    <a:pt x="200" y="80"/>
                  </a:lnTo>
                  <a:lnTo>
                    <a:pt x="200" y="91"/>
                  </a:lnTo>
                  <a:lnTo>
                    <a:pt x="200" y="104"/>
                  </a:lnTo>
                  <a:lnTo>
                    <a:pt x="206" y="114"/>
                  </a:lnTo>
                  <a:lnTo>
                    <a:pt x="211" y="124"/>
                  </a:lnTo>
                  <a:lnTo>
                    <a:pt x="211" y="135"/>
                  </a:lnTo>
                  <a:lnTo>
                    <a:pt x="211" y="145"/>
                  </a:lnTo>
                  <a:lnTo>
                    <a:pt x="211" y="153"/>
                  </a:lnTo>
                  <a:lnTo>
                    <a:pt x="211" y="163"/>
                  </a:lnTo>
                  <a:lnTo>
                    <a:pt x="211" y="171"/>
                  </a:lnTo>
                  <a:lnTo>
                    <a:pt x="211" y="181"/>
                  </a:lnTo>
                  <a:lnTo>
                    <a:pt x="211" y="189"/>
                  </a:lnTo>
                  <a:lnTo>
                    <a:pt x="211" y="197"/>
                  </a:lnTo>
                  <a:lnTo>
                    <a:pt x="211" y="207"/>
                  </a:lnTo>
                  <a:lnTo>
                    <a:pt x="211" y="215"/>
                  </a:lnTo>
                  <a:lnTo>
                    <a:pt x="211" y="222"/>
                  </a:lnTo>
                  <a:lnTo>
                    <a:pt x="211" y="225"/>
                  </a:lnTo>
                  <a:lnTo>
                    <a:pt x="245" y="266"/>
                  </a:lnTo>
                  <a:lnTo>
                    <a:pt x="117" y="313"/>
                  </a:lnTo>
                  <a:lnTo>
                    <a:pt x="0" y="248"/>
                  </a:lnTo>
                  <a:lnTo>
                    <a:pt x="0" y="246"/>
                  </a:lnTo>
                  <a:lnTo>
                    <a:pt x="5" y="235"/>
                  </a:lnTo>
                  <a:lnTo>
                    <a:pt x="5" y="228"/>
                  </a:lnTo>
                  <a:lnTo>
                    <a:pt x="11" y="220"/>
                  </a:lnTo>
                  <a:lnTo>
                    <a:pt x="22" y="210"/>
                  </a:lnTo>
                  <a:lnTo>
                    <a:pt x="28" y="202"/>
                  </a:lnTo>
                  <a:lnTo>
                    <a:pt x="33" y="191"/>
                  </a:lnTo>
                  <a:lnTo>
                    <a:pt x="44" y="181"/>
                  </a:lnTo>
                  <a:lnTo>
                    <a:pt x="50" y="168"/>
                  </a:lnTo>
                  <a:lnTo>
                    <a:pt x="55" y="158"/>
                  </a:lnTo>
                  <a:lnTo>
                    <a:pt x="61" y="148"/>
                  </a:lnTo>
                  <a:lnTo>
                    <a:pt x="66" y="137"/>
                  </a:lnTo>
                  <a:lnTo>
                    <a:pt x="72" y="127"/>
                  </a:lnTo>
                  <a:lnTo>
                    <a:pt x="78" y="119"/>
                  </a:lnTo>
                  <a:lnTo>
                    <a:pt x="78" y="109"/>
                  </a:lnTo>
                  <a:lnTo>
                    <a:pt x="83" y="101"/>
                  </a:lnTo>
                  <a:lnTo>
                    <a:pt x="83" y="93"/>
                  </a:lnTo>
                  <a:lnTo>
                    <a:pt x="83" y="88"/>
                  </a:lnTo>
                  <a:lnTo>
                    <a:pt x="83" y="75"/>
                  </a:lnTo>
                  <a:lnTo>
                    <a:pt x="83" y="68"/>
                  </a:lnTo>
                  <a:lnTo>
                    <a:pt x="78" y="60"/>
                  </a:lnTo>
                  <a:lnTo>
                    <a:pt x="83" y="55"/>
                  </a:lnTo>
                  <a:lnTo>
                    <a:pt x="83" y="47"/>
                  </a:lnTo>
                  <a:lnTo>
                    <a:pt x="89" y="42"/>
                  </a:lnTo>
                  <a:lnTo>
                    <a:pt x="94" y="34"/>
                  </a:lnTo>
                  <a:lnTo>
                    <a:pt x="105" y="29"/>
                  </a:lnTo>
                  <a:lnTo>
                    <a:pt x="117" y="21"/>
                  </a:lnTo>
                  <a:lnTo>
                    <a:pt x="133" y="13"/>
                  </a:lnTo>
                  <a:lnTo>
                    <a:pt x="150" y="3"/>
                  </a:lnTo>
                  <a:lnTo>
                    <a:pt x="161" y="0"/>
                  </a:lnTo>
                  <a:lnTo>
                    <a:pt x="161" y="0"/>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51"/>
            <p:cNvSpPr>
              <a:spLocks/>
            </p:cNvSpPr>
            <p:nvPr/>
          </p:nvSpPr>
          <p:spPr bwMode="auto">
            <a:xfrm>
              <a:off x="9055100" y="5632450"/>
              <a:ext cx="981075" cy="492125"/>
            </a:xfrm>
            <a:custGeom>
              <a:avLst/>
              <a:gdLst/>
              <a:ahLst/>
              <a:cxnLst>
                <a:cxn ang="0">
                  <a:pos x="618" y="49"/>
                </a:cxn>
                <a:cxn ang="0">
                  <a:pos x="546" y="129"/>
                </a:cxn>
                <a:cxn ang="0">
                  <a:pos x="540" y="129"/>
                </a:cxn>
                <a:cxn ang="0">
                  <a:pos x="540" y="134"/>
                </a:cxn>
                <a:cxn ang="0">
                  <a:pos x="529" y="142"/>
                </a:cxn>
                <a:cxn ang="0">
                  <a:pos x="524" y="152"/>
                </a:cxn>
                <a:cxn ang="0">
                  <a:pos x="512" y="163"/>
                </a:cxn>
                <a:cxn ang="0">
                  <a:pos x="501" y="176"/>
                </a:cxn>
                <a:cxn ang="0">
                  <a:pos x="485" y="188"/>
                </a:cxn>
                <a:cxn ang="0">
                  <a:pos x="473" y="201"/>
                </a:cxn>
                <a:cxn ang="0">
                  <a:pos x="451" y="212"/>
                </a:cxn>
                <a:cxn ang="0">
                  <a:pos x="429" y="225"/>
                </a:cxn>
                <a:cxn ang="0">
                  <a:pos x="407" y="235"/>
                </a:cxn>
                <a:cxn ang="0">
                  <a:pos x="390" y="245"/>
                </a:cxn>
                <a:cxn ang="0">
                  <a:pos x="373" y="250"/>
                </a:cxn>
                <a:cxn ang="0">
                  <a:pos x="362" y="258"/>
                </a:cxn>
                <a:cxn ang="0">
                  <a:pos x="351" y="261"/>
                </a:cxn>
                <a:cxn ang="0">
                  <a:pos x="351" y="263"/>
                </a:cxn>
                <a:cxn ang="0">
                  <a:pos x="178" y="256"/>
                </a:cxn>
                <a:cxn ang="0">
                  <a:pos x="78" y="310"/>
                </a:cxn>
                <a:cxn ang="0">
                  <a:pos x="73" y="307"/>
                </a:cxn>
                <a:cxn ang="0">
                  <a:pos x="67" y="302"/>
                </a:cxn>
                <a:cxn ang="0">
                  <a:pos x="50" y="292"/>
                </a:cxn>
                <a:cxn ang="0">
                  <a:pos x="39" y="279"/>
                </a:cxn>
                <a:cxn ang="0">
                  <a:pos x="28" y="271"/>
                </a:cxn>
                <a:cxn ang="0">
                  <a:pos x="22" y="263"/>
                </a:cxn>
                <a:cxn ang="0">
                  <a:pos x="17" y="253"/>
                </a:cxn>
                <a:cxn ang="0">
                  <a:pos x="11" y="248"/>
                </a:cxn>
                <a:cxn ang="0">
                  <a:pos x="6" y="238"/>
                </a:cxn>
                <a:cxn ang="0">
                  <a:pos x="0" y="227"/>
                </a:cxn>
                <a:cxn ang="0">
                  <a:pos x="0" y="217"/>
                </a:cxn>
                <a:cxn ang="0">
                  <a:pos x="0" y="207"/>
                </a:cxn>
                <a:cxn ang="0">
                  <a:pos x="0" y="196"/>
                </a:cxn>
                <a:cxn ang="0">
                  <a:pos x="6" y="186"/>
                </a:cxn>
                <a:cxn ang="0">
                  <a:pos x="6" y="173"/>
                </a:cxn>
                <a:cxn ang="0">
                  <a:pos x="11" y="163"/>
                </a:cxn>
                <a:cxn ang="0">
                  <a:pos x="22" y="152"/>
                </a:cxn>
                <a:cxn ang="0">
                  <a:pos x="28" y="145"/>
                </a:cxn>
                <a:cxn ang="0">
                  <a:pos x="39" y="134"/>
                </a:cxn>
                <a:cxn ang="0">
                  <a:pos x="45" y="126"/>
                </a:cxn>
                <a:cxn ang="0">
                  <a:pos x="50" y="116"/>
                </a:cxn>
                <a:cxn ang="0">
                  <a:pos x="61" y="108"/>
                </a:cxn>
                <a:cxn ang="0">
                  <a:pos x="67" y="101"/>
                </a:cxn>
                <a:cxn ang="0">
                  <a:pos x="78" y="98"/>
                </a:cxn>
                <a:cxn ang="0">
                  <a:pos x="89" y="90"/>
                </a:cxn>
                <a:cxn ang="0">
                  <a:pos x="95" y="88"/>
                </a:cxn>
                <a:cxn ang="0">
                  <a:pos x="240" y="0"/>
                </a:cxn>
                <a:cxn ang="0">
                  <a:pos x="618" y="49"/>
                </a:cxn>
                <a:cxn ang="0">
                  <a:pos x="618" y="49"/>
                </a:cxn>
              </a:cxnLst>
              <a:rect l="0" t="0" r="r" b="b"/>
              <a:pathLst>
                <a:path w="618" h="310">
                  <a:moveTo>
                    <a:pt x="618" y="49"/>
                  </a:moveTo>
                  <a:lnTo>
                    <a:pt x="546" y="129"/>
                  </a:lnTo>
                  <a:lnTo>
                    <a:pt x="540" y="129"/>
                  </a:lnTo>
                  <a:lnTo>
                    <a:pt x="540" y="134"/>
                  </a:lnTo>
                  <a:lnTo>
                    <a:pt x="529" y="142"/>
                  </a:lnTo>
                  <a:lnTo>
                    <a:pt x="524" y="152"/>
                  </a:lnTo>
                  <a:lnTo>
                    <a:pt x="512" y="163"/>
                  </a:lnTo>
                  <a:lnTo>
                    <a:pt x="501" y="176"/>
                  </a:lnTo>
                  <a:lnTo>
                    <a:pt x="485" y="188"/>
                  </a:lnTo>
                  <a:lnTo>
                    <a:pt x="473" y="201"/>
                  </a:lnTo>
                  <a:lnTo>
                    <a:pt x="451" y="212"/>
                  </a:lnTo>
                  <a:lnTo>
                    <a:pt x="429" y="225"/>
                  </a:lnTo>
                  <a:lnTo>
                    <a:pt x="407" y="235"/>
                  </a:lnTo>
                  <a:lnTo>
                    <a:pt x="390" y="245"/>
                  </a:lnTo>
                  <a:lnTo>
                    <a:pt x="373" y="250"/>
                  </a:lnTo>
                  <a:lnTo>
                    <a:pt x="362" y="258"/>
                  </a:lnTo>
                  <a:lnTo>
                    <a:pt x="351" y="261"/>
                  </a:lnTo>
                  <a:lnTo>
                    <a:pt x="351" y="263"/>
                  </a:lnTo>
                  <a:lnTo>
                    <a:pt x="178" y="256"/>
                  </a:lnTo>
                  <a:lnTo>
                    <a:pt x="78" y="310"/>
                  </a:lnTo>
                  <a:lnTo>
                    <a:pt x="73" y="307"/>
                  </a:lnTo>
                  <a:lnTo>
                    <a:pt x="67" y="302"/>
                  </a:lnTo>
                  <a:lnTo>
                    <a:pt x="50" y="292"/>
                  </a:lnTo>
                  <a:lnTo>
                    <a:pt x="39" y="279"/>
                  </a:lnTo>
                  <a:lnTo>
                    <a:pt x="28" y="271"/>
                  </a:lnTo>
                  <a:lnTo>
                    <a:pt x="22" y="263"/>
                  </a:lnTo>
                  <a:lnTo>
                    <a:pt x="17" y="253"/>
                  </a:lnTo>
                  <a:lnTo>
                    <a:pt x="11" y="248"/>
                  </a:lnTo>
                  <a:lnTo>
                    <a:pt x="6" y="238"/>
                  </a:lnTo>
                  <a:lnTo>
                    <a:pt x="0" y="227"/>
                  </a:lnTo>
                  <a:lnTo>
                    <a:pt x="0" y="217"/>
                  </a:lnTo>
                  <a:lnTo>
                    <a:pt x="0" y="207"/>
                  </a:lnTo>
                  <a:lnTo>
                    <a:pt x="0" y="196"/>
                  </a:lnTo>
                  <a:lnTo>
                    <a:pt x="6" y="186"/>
                  </a:lnTo>
                  <a:lnTo>
                    <a:pt x="6" y="173"/>
                  </a:lnTo>
                  <a:lnTo>
                    <a:pt x="11" y="163"/>
                  </a:lnTo>
                  <a:lnTo>
                    <a:pt x="22" y="152"/>
                  </a:lnTo>
                  <a:lnTo>
                    <a:pt x="28" y="145"/>
                  </a:lnTo>
                  <a:lnTo>
                    <a:pt x="39" y="134"/>
                  </a:lnTo>
                  <a:lnTo>
                    <a:pt x="45" y="126"/>
                  </a:lnTo>
                  <a:lnTo>
                    <a:pt x="50" y="116"/>
                  </a:lnTo>
                  <a:lnTo>
                    <a:pt x="61" y="108"/>
                  </a:lnTo>
                  <a:lnTo>
                    <a:pt x="67" y="101"/>
                  </a:lnTo>
                  <a:lnTo>
                    <a:pt x="78" y="98"/>
                  </a:lnTo>
                  <a:lnTo>
                    <a:pt x="89" y="90"/>
                  </a:lnTo>
                  <a:lnTo>
                    <a:pt x="95" y="88"/>
                  </a:lnTo>
                  <a:lnTo>
                    <a:pt x="240" y="0"/>
                  </a:lnTo>
                  <a:lnTo>
                    <a:pt x="618" y="49"/>
                  </a:lnTo>
                  <a:lnTo>
                    <a:pt x="618" y="49"/>
                  </a:lnTo>
                  <a:close/>
                </a:path>
              </a:pathLst>
            </a:custGeom>
            <a:solidFill>
              <a:srgbClr val="C794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52"/>
            <p:cNvSpPr>
              <a:spLocks/>
            </p:cNvSpPr>
            <p:nvPr/>
          </p:nvSpPr>
          <p:spPr bwMode="auto">
            <a:xfrm>
              <a:off x="3416300" y="5821363"/>
              <a:ext cx="3792538" cy="823913"/>
            </a:xfrm>
            <a:custGeom>
              <a:avLst/>
              <a:gdLst/>
              <a:ahLst/>
              <a:cxnLst>
                <a:cxn ang="0">
                  <a:pos x="434" y="160"/>
                </a:cxn>
                <a:cxn ang="0">
                  <a:pos x="495" y="126"/>
                </a:cxn>
                <a:cxn ang="0">
                  <a:pos x="573" y="88"/>
                </a:cxn>
                <a:cxn ang="0">
                  <a:pos x="668" y="67"/>
                </a:cxn>
                <a:cxn ang="0">
                  <a:pos x="768" y="67"/>
                </a:cxn>
                <a:cxn ang="0">
                  <a:pos x="880" y="80"/>
                </a:cxn>
                <a:cxn ang="0">
                  <a:pos x="985" y="90"/>
                </a:cxn>
                <a:cxn ang="0">
                  <a:pos x="1086" y="90"/>
                </a:cxn>
                <a:cxn ang="0">
                  <a:pos x="1175" y="69"/>
                </a:cxn>
                <a:cxn ang="0">
                  <a:pos x="1264" y="44"/>
                </a:cxn>
                <a:cxn ang="0">
                  <a:pos x="1364" y="15"/>
                </a:cxn>
                <a:cxn ang="0">
                  <a:pos x="1475" y="2"/>
                </a:cxn>
                <a:cxn ang="0">
                  <a:pos x="1598" y="2"/>
                </a:cxn>
                <a:cxn ang="0">
                  <a:pos x="1715" y="13"/>
                </a:cxn>
                <a:cxn ang="0">
                  <a:pos x="1793" y="23"/>
                </a:cxn>
                <a:cxn ang="0">
                  <a:pos x="1826" y="31"/>
                </a:cxn>
                <a:cxn ang="0">
                  <a:pos x="1904" y="59"/>
                </a:cxn>
                <a:cxn ang="0">
                  <a:pos x="2004" y="103"/>
                </a:cxn>
                <a:cxn ang="0">
                  <a:pos x="2121" y="165"/>
                </a:cxn>
                <a:cxn ang="0">
                  <a:pos x="2221" y="240"/>
                </a:cxn>
                <a:cxn ang="0">
                  <a:pos x="2299" y="317"/>
                </a:cxn>
                <a:cxn ang="0">
                  <a:pos x="2355" y="379"/>
                </a:cxn>
                <a:cxn ang="0">
                  <a:pos x="2383" y="413"/>
                </a:cxn>
                <a:cxn ang="0">
                  <a:pos x="2350" y="415"/>
                </a:cxn>
                <a:cxn ang="0">
                  <a:pos x="2272" y="415"/>
                </a:cxn>
                <a:cxn ang="0">
                  <a:pos x="2194" y="415"/>
                </a:cxn>
                <a:cxn ang="0">
                  <a:pos x="2116" y="413"/>
                </a:cxn>
                <a:cxn ang="0">
                  <a:pos x="2049" y="410"/>
                </a:cxn>
                <a:cxn ang="0">
                  <a:pos x="1993" y="408"/>
                </a:cxn>
                <a:cxn ang="0">
                  <a:pos x="1904" y="384"/>
                </a:cxn>
                <a:cxn ang="0">
                  <a:pos x="1871" y="400"/>
                </a:cxn>
                <a:cxn ang="0">
                  <a:pos x="1782" y="413"/>
                </a:cxn>
                <a:cxn ang="0">
                  <a:pos x="1726" y="410"/>
                </a:cxn>
                <a:cxn ang="0">
                  <a:pos x="1654" y="402"/>
                </a:cxn>
                <a:cxn ang="0">
                  <a:pos x="1581" y="402"/>
                </a:cxn>
                <a:cxn ang="0">
                  <a:pos x="1498" y="402"/>
                </a:cxn>
                <a:cxn ang="0">
                  <a:pos x="1431" y="395"/>
                </a:cxn>
                <a:cxn ang="0">
                  <a:pos x="1381" y="387"/>
                </a:cxn>
                <a:cxn ang="0">
                  <a:pos x="1342" y="431"/>
                </a:cxn>
                <a:cxn ang="0">
                  <a:pos x="1275" y="426"/>
                </a:cxn>
                <a:cxn ang="0">
                  <a:pos x="1214" y="421"/>
                </a:cxn>
                <a:cxn ang="0">
                  <a:pos x="1130" y="415"/>
                </a:cxn>
                <a:cxn ang="0">
                  <a:pos x="1047" y="410"/>
                </a:cxn>
                <a:cxn ang="0">
                  <a:pos x="969" y="408"/>
                </a:cxn>
                <a:cxn ang="0">
                  <a:pos x="913" y="408"/>
                </a:cxn>
                <a:cxn ang="0">
                  <a:pos x="701" y="320"/>
                </a:cxn>
                <a:cxn ang="0">
                  <a:pos x="668" y="359"/>
                </a:cxn>
                <a:cxn ang="0">
                  <a:pos x="607" y="418"/>
                </a:cxn>
                <a:cxn ang="0">
                  <a:pos x="507" y="475"/>
                </a:cxn>
                <a:cxn ang="0">
                  <a:pos x="373" y="511"/>
                </a:cxn>
                <a:cxn ang="0">
                  <a:pos x="223" y="519"/>
                </a:cxn>
                <a:cxn ang="0">
                  <a:pos x="89" y="513"/>
                </a:cxn>
                <a:cxn ang="0">
                  <a:pos x="11" y="503"/>
                </a:cxn>
                <a:cxn ang="0">
                  <a:pos x="17" y="495"/>
                </a:cxn>
                <a:cxn ang="0">
                  <a:pos x="83" y="464"/>
                </a:cxn>
                <a:cxn ang="0">
                  <a:pos x="139" y="433"/>
                </a:cxn>
                <a:cxn ang="0">
                  <a:pos x="195" y="392"/>
                </a:cxn>
                <a:cxn ang="0">
                  <a:pos x="250" y="346"/>
                </a:cxn>
                <a:cxn ang="0">
                  <a:pos x="306" y="299"/>
                </a:cxn>
                <a:cxn ang="0">
                  <a:pos x="345" y="255"/>
                </a:cxn>
                <a:cxn ang="0">
                  <a:pos x="379" y="224"/>
                </a:cxn>
                <a:cxn ang="0">
                  <a:pos x="401" y="193"/>
                </a:cxn>
                <a:cxn ang="0">
                  <a:pos x="412" y="183"/>
                </a:cxn>
              </a:cxnLst>
              <a:rect l="0" t="0" r="r" b="b"/>
              <a:pathLst>
                <a:path w="2389" h="519">
                  <a:moveTo>
                    <a:pt x="412" y="183"/>
                  </a:moveTo>
                  <a:lnTo>
                    <a:pt x="412" y="180"/>
                  </a:lnTo>
                  <a:lnTo>
                    <a:pt x="423" y="170"/>
                  </a:lnTo>
                  <a:lnTo>
                    <a:pt x="434" y="160"/>
                  </a:lnTo>
                  <a:lnTo>
                    <a:pt x="445" y="152"/>
                  </a:lnTo>
                  <a:lnTo>
                    <a:pt x="462" y="144"/>
                  </a:lnTo>
                  <a:lnTo>
                    <a:pt x="479" y="134"/>
                  </a:lnTo>
                  <a:lnTo>
                    <a:pt x="495" y="126"/>
                  </a:lnTo>
                  <a:lnTo>
                    <a:pt x="512" y="116"/>
                  </a:lnTo>
                  <a:lnTo>
                    <a:pt x="529" y="106"/>
                  </a:lnTo>
                  <a:lnTo>
                    <a:pt x="551" y="98"/>
                  </a:lnTo>
                  <a:lnTo>
                    <a:pt x="573" y="88"/>
                  </a:lnTo>
                  <a:lnTo>
                    <a:pt x="596" y="80"/>
                  </a:lnTo>
                  <a:lnTo>
                    <a:pt x="618" y="75"/>
                  </a:lnTo>
                  <a:lnTo>
                    <a:pt x="646" y="72"/>
                  </a:lnTo>
                  <a:lnTo>
                    <a:pt x="668" y="67"/>
                  </a:lnTo>
                  <a:lnTo>
                    <a:pt x="696" y="67"/>
                  </a:lnTo>
                  <a:lnTo>
                    <a:pt x="718" y="64"/>
                  </a:lnTo>
                  <a:lnTo>
                    <a:pt x="746" y="67"/>
                  </a:lnTo>
                  <a:lnTo>
                    <a:pt x="768" y="67"/>
                  </a:lnTo>
                  <a:lnTo>
                    <a:pt x="802" y="69"/>
                  </a:lnTo>
                  <a:lnTo>
                    <a:pt x="824" y="75"/>
                  </a:lnTo>
                  <a:lnTo>
                    <a:pt x="852" y="77"/>
                  </a:lnTo>
                  <a:lnTo>
                    <a:pt x="880" y="80"/>
                  </a:lnTo>
                  <a:lnTo>
                    <a:pt x="907" y="85"/>
                  </a:lnTo>
                  <a:lnTo>
                    <a:pt x="935" y="85"/>
                  </a:lnTo>
                  <a:lnTo>
                    <a:pt x="963" y="90"/>
                  </a:lnTo>
                  <a:lnTo>
                    <a:pt x="985" y="90"/>
                  </a:lnTo>
                  <a:lnTo>
                    <a:pt x="1013" y="93"/>
                  </a:lnTo>
                  <a:lnTo>
                    <a:pt x="1041" y="93"/>
                  </a:lnTo>
                  <a:lnTo>
                    <a:pt x="1063" y="93"/>
                  </a:lnTo>
                  <a:lnTo>
                    <a:pt x="1086" y="90"/>
                  </a:lnTo>
                  <a:lnTo>
                    <a:pt x="1108" y="88"/>
                  </a:lnTo>
                  <a:lnTo>
                    <a:pt x="1130" y="82"/>
                  </a:lnTo>
                  <a:lnTo>
                    <a:pt x="1152" y="77"/>
                  </a:lnTo>
                  <a:lnTo>
                    <a:pt x="1175" y="69"/>
                  </a:lnTo>
                  <a:lnTo>
                    <a:pt x="1197" y="64"/>
                  </a:lnTo>
                  <a:lnTo>
                    <a:pt x="1219" y="57"/>
                  </a:lnTo>
                  <a:lnTo>
                    <a:pt x="1242" y="51"/>
                  </a:lnTo>
                  <a:lnTo>
                    <a:pt x="1264" y="44"/>
                  </a:lnTo>
                  <a:lnTo>
                    <a:pt x="1286" y="36"/>
                  </a:lnTo>
                  <a:lnTo>
                    <a:pt x="1314" y="28"/>
                  </a:lnTo>
                  <a:lnTo>
                    <a:pt x="1342" y="23"/>
                  </a:lnTo>
                  <a:lnTo>
                    <a:pt x="1364" y="15"/>
                  </a:lnTo>
                  <a:lnTo>
                    <a:pt x="1392" y="13"/>
                  </a:lnTo>
                  <a:lnTo>
                    <a:pt x="1420" y="7"/>
                  </a:lnTo>
                  <a:lnTo>
                    <a:pt x="1448" y="5"/>
                  </a:lnTo>
                  <a:lnTo>
                    <a:pt x="1475" y="2"/>
                  </a:lnTo>
                  <a:lnTo>
                    <a:pt x="1509" y="2"/>
                  </a:lnTo>
                  <a:lnTo>
                    <a:pt x="1537" y="0"/>
                  </a:lnTo>
                  <a:lnTo>
                    <a:pt x="1570" y="2"/>
                  </a:lnTo>
                  <a:lnTo>
                    <a:pt x="1598" y="2"/>
                  </a:lnTo>
                  <a:lnTo>
                    <a:pt x="1631" y="5"/>
                  </a:lnTo>
                  <a:lnTo>
                    <a:pt x="1659" y="7"/>
                  </a:lnTo>
                  <a:lnTo>
                    <a:pt x="1693" y="10"/>
                  </a:lnTo>
                  <a:lnTo>
                    <a:pt x="1715" y="13"/>
                  </a:lnTo>
                  <a:lnTo>
                    <a:pt x="1737" y="15"/>
                  </a:lnTo>
                  <a:lnTo>
                    <a:pt x="1759" y="18"/>
                  </a:lnTo>
                  <a:lnTo>
                    <a:pt x="1782" y="23"/>
                  </a:lnTo>
                  <a:lnTo>
                    <a:pt x="1793" y="23"/>
                  </a:lnTo>
                  <a:lnTo>
                    <a:pt x="1809" y="26"/>
                  </a:lnTo>
                  <a:lnTo>
                    <a:pt x="1815" y="28"/>
                  </a:lnTo>
                  <a:lnTo>
                    <a:pt x="1821" y="28"/>
                  </a:lnTo>
                  <a:lnTo>
                    <a:pt x="1826" y="31"/>
                  </a:lnTo>
                  <a:lnTo>
                    <a:pt x="1848" y="38"/>
                  </a:lnTo>
                  <a:lnTo>
                    <a:pt x="1860" y="44"/>
                  </a:lnTo>
                  <a:lnTo>
                    <a:pt x="1882" y="51"/>
                  </a:lnTo>
                  <a:lnTo>
                    <a:pt x="1904" y="59"/>
                  </a:lnTo>
                  <a:lnTo>
                    <a:pt x="1932" y="69"/>
                  </a:lnTo>
                  <a:lnTo>
                    <a:pt x="1954" y="80"/>
                  </a:lnTo>
                  <a:lnTo>
                    <a:pt x="1976" y="90"/>
                  </a:lnTo>
                  <a:lnTo>
                    <a:pt x="2004" y="103"/>
                  </a:lnTo>
                  <a:lnTo>
                    <a:pt x="2038" y="119"/>
                  </a:lnTo>
                  <a:lnTo>
                    <a:pt x="2060" y="134"/>
                  </a:lnTo>
                  <a:lnTo>
                    <a:pt x="2093" y="149"/>
                  </a:lnTo>
                  <a:lnTo>
                    <a:pt x="2121" y="165"/>
                  </a:lnTo>
                  <a:lnTo>
                    <a:pt x="2149" y="183"/>
                  </a:lnTo>
                  <a:lnTo>
                    <a:pt x="2171" y="201"/>
                  </a:lnTo>
                  <a:lnTo>
                    <a:pt x="2199" y="222"/>
                  </a:lnTo>
                  <a:lnTo>
                    <a:pt x="2221" y="240"/>
                  </a:lnTo>
                  <a:lnTo>
                    <a:pt x="2244" y="260"/>
                  </a:lnTo>
                  <a:lnTo>
                    <a:pt x="2260" y="279"/>
                  </a:lnTo>
                  <a:lnTo>
                    <a:pt x="2283" y="299"/>
                  </a:lnTo>
                  <a:lnTo>
                    <a:pt x="2299" y="317"/>
                  </a:lnTo>
                  <a:lnTo>
                    <a:pt x="2322" y="335"/>
                  </a:lnTo>
                  <a:lnTo>
                    <a:pt x="2333" y="351"/>
                  </a:lnTo>
                  <a:lnTo>
                    <a:pt x="2350" y="366"/>
                  </a:lnTo>
                  <a:lnTo>
                    <a:pt x="2355" y="379"/>
                  </a:lnTo>
                  <a:lnTo>
                    <a:pt x="2366" y="392"/>
                  </a:lnTo>
                  <a:lnTo>
                    <a:pt x="2372" y="400"/>
                  </a:lnTo>
                  <a:lnTo>
                    <a:pt x="2383" y="408"/>
                  </a:lnTo>
                  <a:lnTo>
                    <a:pt x="2383" y="413"/>
                  </a:lnTo>
                  <a:lnTo>
                    <a:pt x="2389" y="415"/>
                  </a:lnTo>
                  <a:lnTo>
                    <a:pt x="2383" y="415"/>
                  </a:lnTo>
                  <a:lnTo>
                    <a:pt x="2366" y="415"/>
                  </a:lnTo>
                  <a:lnTo>
                    <a:pt x="2350" y="415"/>
                  </a:lnTo>
                  <a:lnTo>
                    <a:pt x="2322" y="415"/>
                  </a:lnTo>
                  <a:lnTo>
                    <a:pt x="2305" y="415"/>
                  </a:lnTo>
                  <a:lnTo>
                    <a:pt x="2288" y="415"/>
                  </a:lnTo>
                  <a:lnTo>
                    <a:pt x="2272" y="415"/>
                  </a:lnTo>
                  <a:lnTo>
                    <a:pt x="2255" y="415"/>
                  </a:lnTo>
                  <a:lnTo>
                    <a:pt x="2233" y="415"/>
                  </a:lnTo>
                  <a:lnTo>
                    <a:pt x="2216" y="415"/>
                  </a:lnTo>
                  <a:lnTo>
                    <a:pt x="2194" y="415"/>
                  </a:lnTo>
                  <a:lnTo>
                    <a:pt x="2177" y="415"/>
                  </a:lnTo>
                  <a:lnTo>
                    <a:pt x="2155" y="413"/>
                  </a:lnTo>
                  <a:lnTo>
                    <a:pt x="2138" y="413"/>
                  </a:lnTo>
                  <a:lnTo>
                    <a:pt x="2116" y="413"/>
                  </a:lnTo>
                  <a:lnTo>
                    <a:pt x="2099" y="413"/>
                  </a:lnTo>
                  <a:lnTo>
                    <a:pt x="2082" y="410"/>
                  </a:lnTo>
                  <a:lnTo>
                    <a:pt x="2066" y="410"/>
                  </a:lnTo>
                  <a:lnTo>
                    <a:pt x="2049" y="410"/>
                  </a:lnTo>
                  <a:lnTo>
                    <a:pt x="2038" y="410"/>
                  </a:lnTo>
                  <a:lnTo>
                    <a:pt x="2021" y="408"/>
                  </a:lnTo>
                  <a:lnTo>
                    <a:pt x="2004" y="408"/>
                  </a:lnTo>
                  <a:lnTo>
                    <a:pt x="1993" y="408"/>
                  </a:lnTo>
                  <a:lnTo>
                    <a:pt x="1988" y="408"/>
                  </a:lnTo>
                  <a:lnTo>
                    <a:pt x="1971" y="408"/>
                  </a:lnTo>
                  <a:lnTo>
                    <a:pt x="1971" y="408"/>
                  </a:lnTo>
                  <a:lnTo>
                    <a:pt x="1904" y="384"/>
                  </a:lnTo>
                  <a:lnTo>
                    <a:pt x="1904" y="384"/>
                  </a:lnTo>
                  <a:lnTo>
                    <a:pt x="1893" y="392"/>
                  </a:lnTo>
                  <a:lnTo>
                    <a:pt x="1882" y="395"/>
                  </a:lnTo>
                  <a:lnTo>
                    <a:pt x="1871" y="400"/>
                  </a:lnTo>
                  <a:lnTo>
                    <a:pt x="1854" y="405"/>
                  </a:lnTo>
                  <a:lnTo>
                    <a:pt x="1837" y="410"/>
                  </a:lnTo>
                  <a:lnTo>
                    <a:pt x="1809" y="413"/>
                  </a:lnTo>
                  <a:lnTo>
                    <a:pt x="1782" y="413"/>
                  </a:lnTo>
                  <a:lnTo>
                    <a:pt x="1765" y="413"/>
                  </a:lnTo>
                  <a:lnTo>
                    <a:pt x="1754" y="410"/>
                  </a:lnTo>
                  <a:lnTo>
                    <a:pt x="1737" y="410"/>
                  </a:lnTo>
                  <a:lnTo>
                    <a:pt x="1726" y="410"/>
                  </a:lnTo>
                  <a:lnTo>
                    <a:pt x="1704" y="408"/>
                  </a:lnTo>
                  <a:lnTo>
                    <a:pt x="1687" y="405"/>
                  </a:lnTo>
                  <a:lnTo>
                    <a:pt x="1670" y="402"/>
                  </a:lnTo>
                  <a:lnTo>
                    <a:pt x="1654" y="402"/>
                  </a:lnTo>
                  <a:lnTo>
                    <a:pt x="1637" y="402"/>
                  </a:lnTo>
                  <a:lnTo>
                    <a:pt x="1620" y="402"/>
                  </a:lnTo>
                  <a:lnTo>
                    <a:pt x="1598" y="402"/>
                  </a:lnTo>
                  <a:lnTo>
                    <a:pt x="1581" y="402"/>
                  </a:lnTo>
                  <a:lnTo>
                    <a:pt x="1553" y="402"/>
                  </a:lnTo>
                  <a:lnTo>
                    <a:pt x="1537" y="402"/>
                  </a:lnTo>
                  <a:lnTo>
                    <a:pt x="1514" y="402"/>
                  </a:lnTo>
                  <a:lnTo>
                    <a:pt x="1498" y="402"/>
                  </a:lnTo>
                  <a:lnTo>
                    <a:pt x="1475" y="400"/>
                  </a:lnTo>
                  <a:lnTo>
                    <a:pt x="1459" y="397"/>
                  </a:lnTo>
                  <a:lnTo>
                    <a:pt x="1442" y="397"/>
                  </a:lnTo>
                  <a:lnTo>
                    <a:pt x="1431" y="395"/>
                  </a:lnTo>
                  <a:lnTo>
                    <a:pt x="1414" y="392"/>
                  </a:lnTo>
                  <a:lnTo>
                    <a:pt x="1397" y="390"/>
                  </a:lnTo>
                  <a:lnTo>
                    <a:pt x="1386" y="387"/>
                  </a:lnTo>
                  <a:lnTo>
                    <a:pt x="1381" y="387"/>
                  </a:lnTo>
                  <a:lnTo>
                    <a:pt x="1364" y="384"/>
                  </a:lnTo>
                  <a:lnTo>
                    <a:pt x="1364" y="384"/>
                  </a:lnTo>
                  <a:lnTo>
                    <a:pt x="1347" y="431"/>
                  </a:lnTo>
                  <a:lnTo>
                    <a:pt x="1342" y="431"/>
                  </a:lnTo>
                  <a:lnTo>
                    <a:pt x="1331" y="431"/>
                  </a:lnTo>
                  <a:lnTo>
                    <a:pt x="1314" y="428"/>
                  </a:lnTo>
                  <a:lnTo>
                    <a:pt x="1292" y="426"/>
                  </a:lnTo>
                  <a:lnTo>
                    <a:pt x="1275" y="426"/>
                  </a:lnTo>
                  <a:lnTo>
                    <a:pt x="1264" y="423"/>
                  </a:lnTo>
                  <a:lnTo>
                    <a:pt x="1247" y="423"/>
                  </a:lnTo>
                  <a:lnTo>
                    <a:pt x="1230" y="423"/>
                  </a:lnTo>
                  <a:lnTo>
                    <a:pt x="1214" y="421"/>
                  </a:lnTo>
                  <a:lnTo>
                    <a:pt x="1197" y="421"/>
                  </a:lnTo>
                  <a:lnTo>
                    <a:pt x="1175" y="418"/>
                  </a:lnTo>
                  <a:lnTo>
                    <a:pt x="1158" y="418"/>
                  </a:lnTo>
                  <a:lnTo>
                    <a:pt x="1130" y="415"/>
                  </a:lnTo>
                  <a:lnTo>
                    <a:pt x="1113" y="415"/>
                  </a:lnTo>
                  <a:lnTo>
                    <a:pt x="1091" y="413"/>
                  </a:lnTo>
                  <a:lnTo>
                    <a:pt x="1069" y="413"/>
                  </a:lnTo>
                  <a:lnTo>
                    <a:pt x="1047" y="410"/>
                  </a:lnTo>
                  <a:lnTo>
                    <a:pt x="1030" y="410"/>
                  </a:lnTo>
                  <a:lnTo>
                    <a:pt x="1008" y="408"/>
                  </a:lnTo>
                  <a:lnTo>
                    <a:pt x="991" y="408"/>
                  </a:lnTo>
                  <a:lnTo>
                    <a:pt x="969" y="408"/>
                  </a:lnTo>
                  <a:lnTo>
                    <a:pt x="952" y="408"/>
                  </a:lnTo>
                  <a:lnTo>
                    <a:pt x="935" y="408"/>
                  </a:lnTo>
                  <a:lnTo>
                    <a:pt x="930" y="408"/>
                  </a:lnTo>
                  <a:lnTo>
                    <a:pt x="913" y="408"/>
                  </a:lnTo>
                  <a:lnTo>
                    <a:pt x="907" y="408"/>
                  </a:lnTo>
                  <a:lnTo>
                    <a:pt x="707" y="315"/>
                  </a:lnTo>
                  <a:lnTo>
                    <a:pt x="707" y="315"/>
                  </a:lnTo>
                  <a:lnTo>
                    <a:pt x="701" y="320"/>
                  </a:lnTo>
                  <a:lnTo>
                    <a:pt x="696" y="328"/>
                  </a:lnTo>
                  <a:lnTo>
                    <a:pt x="690" y="335"/>
                  </a:lnTo>
                  <a:lnTo>
                    <a:pt x="679" y="346"/>
                  </a:lnTo>
                  <a:lnTo>
                    <a:pt x="668" y="359"/>
                  </a:lnTo>
                  <a:lnTo>
                    <a:pt x="657" y="374"/>
                  </a:lnTo>
                  <a:lnTo>
                    <a:pt x="640" y="387"/>
                  </a:lnTo>
                  <a:lnTo>
                    <a:pt x="623" y="402"/>
                  </a:lnTo>
                  <a:lnTo>
                    <a:pt x="607" y="418"/>
                  </a:lnTo>
                  <a:lnTo>
                    <a:pt x="579" y="431"/>
                  </a:lnTo>
                  <a:lnTo>
                    <a:pt x="557" y="449"/>
                  </a:lnTo>
                  <a:lnTo>
                    <a:pt x="529" y="462"/>
                  </a:lnTo>
                  <a:lnTo>
                    <a:pt x="507" y="475"/>
                  </a:lnTo>
                  <a:lnTo>
                    <a:pt x="473" y="485"/>
                  </a:lnTo>
                  <a:lnTo>
                    <a:pt x="445" y="498"/>
                  </a:lnTo>
                  <a:lnTo>
                    <a:pt x="406" y="503"/>
                  </a:lnTo>
                  <a:lnTo>
                    <a:pt x="373" y="511"/>
                  </a:lnTo>
                  <a:lnTo>
                    <a:pt x="334" y="513"/>
                  </a:lnTo>
                  <a:lnTo>
                    <a:pt x="301" y="516"/>
                  </a:lnTo>
                  <a:lnTo>
                    <a:pt x="262" y="519"/>
                  </a:lnTo>
                  <a:lnTo>
                    <a:pt x="223" y="519"/>
                  </a:lnTo>
                  <a:lnTo>
                    <a:pt x="189" y="519"/>
                  </a:lnTo>
                  <a:lnTo>
                    <a:pt x="156" y="519"/>
                  </a:lnTo>
                  <a:lnTo>
                    <a:pt x="117" y="516"/>
                  </a:lnTo>
                  <a:lnTo>
                    <a:pt x="89" y="513"/>
                  </a:lnTo>
                  <a:lnTo>
                    <a:pt x="61" y="511"/>
                  </a:lnTo>
                  <a:lnTo>
                    <a:pt x="39" y="508"/>
                  </a:lnTo>
                  <a:lnTo>
                    <a:pt x="22" y="506"/>
                  </a:lnTo>
                  <a:lnTo>
                    <a:pt x="11" y="503"/>
                  </a:lnTo>
                  <a:lnTo>
                    <a:pt x="0" y="503"/>
                  </a:lnTo>
                  <a:lnTo>
                    <a:pt x="0" y="503"/>
                  </a:lnTo>
                  <a:lnTo>
                    <a:pt x="5" y="501"/>
                  </a:lnTo>
                  <a:lnTo>
                    <a:pt x="17" y="495"/>
                  </a:lnTo>
                  <a:lnTo>
                    <a:pt x="33" y="490"/>
                  </a:lnTo>
                  <a:lnTo>
                    <a:pt x="50" y="480"/>
                  </a:lnTo>
                  <a:lnTo>
                    <a:pt x="72" y="472"/>
                  </a:lnTo>
                  <a:lnTo>
                    <a:pt x="83" y="464"/>
                  </a:lnTo>
                  <a:lnTo>
                    <a:pt x="100" y="459"/>
                  </a:lnTo>
                  <a:lnTo>
                    <a:pt x="111" y="452"/>
                  </a:lnTo>
                  <a:lnTo>
                    <a:pt x="128" y="444"/>
                  </a:lnTo>
                  <a:lnTo>
                    <a:pt x="139" y="433"/>
                  </a:lnTo>
                  <a:lnTo>
                    <a:pt x="150" y="426"/>
                  </a:lnTo>
                  <a:lnTo>
                    <a:pt x="167" y="413"/>
                  </a:lnTo>
                  <a:lnTo>
                    <a:pt x="184" y="402"/>
                  </a:lnTo>
                  <a:lnTo>
                    <a:pt x="195" y="392"/>
                  </a:lnTo>
                  <a:lnTo>
                    <a:pt x="211" y="382"/>
                  </a:lnTo>
                  <a:lnTo>
                    <a:pt x="223" y="369"/>
                  </a:lnTo>
                  <a:lnTo>
                    <a:pt x="239" y="359"/>
                  </a:lnTo>
                  <a:lnTo>
                    <a:pt x="250" y="346"/>
                  </a:lnTo>
                  <a:lnTo>
                    <a:pt x="267" y="333"/>
                  </a:lnTo>
                  <a:lnTo>
                    <a:pt x="278" y="322"/>
                  </a:lnTo>
                  <a:lnTo>
                    <a:pt x="295" y="310"/>
                  </a:lnTo>
                  <a:lnTo>
                    <a:pt x="306" y="299"/>
                  </a:lnTo>
                  <a:lnTo>
                    <a:pt x="317" y="286"/>
                  </a:lnTo>
                  <a:lnTo>
                    <a:pt x="328" y="276"/>
                  </a:lnTo>
                  <a:lnTo>
                    <a:pt x="340" y="268"/>
                  </a:lnTo>
                  <a:lnTo>
                    <a:pt x="345" y="255"/>
                  </a:lnTo>
                  <a:lnTo>
                    <a:pt x="356" y="248"/>
                  </a:lnTo>
                  <a:lnTo>
                    <a:pt x="362" y="237"/>
                  </a:lnTo>
                  <a:lnTo>
                    <a:pt x="373" y="230"/>
                  </a:lnTo>
                  <a:lnTo>
                    <a:pt x="379" y="224"/>
                  </a:lnTo>
                  <a:lnTo>
                    <a:pt x="384" y="217"/>
                  </a:lnTo>
                  <a:lnTo>
                    <a:pt x="390" y="209"/>
                  </a:lnTo>
                  <a:lnTo>
                    <a:pt x="395" y="204"/>
                  </a:lnTo>
                  <a:lnTo>
                    <a:pt x="401" y="193"/>
                  </a:lnTo>
                  <a:lnTo>
                    <a:pt x="406" y="188"/>
                  </a:lnTo>
                  <a:lnTo>
                    <a:pt x="406" y="183"/>
                  </a:lnTo>
                  <a:lnTo>
                    <a:pt x="412" y="183"/>
                  </a:lnTo>
                  <a:lnTo>
                    <a:pt x="412" y="183"/>
                  </a:lnTo>
                  <a:close/>
                </a:path>
              </a:pathLst>
            </a:custGeom>
            <a:solidFill>
              <a:srgbClr val="A86EC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53"/>
            <p:cNvSpPr>
              <a:spLocks/>
            </p:cNvSpPr>
            <p:nvPr/>
          </p:nvSpPr>
          <p:spPr bwMode="auto">
            <a:xfrm>
              <a:off x="2628900" y="6591300"/>
              <a:ext cx="1776413" cy="163513"/>
            </a:xfrm>
            <a:custGeom>
              <a:avLst/>
              <a:gdLst/>
              <a:ahLst/>
              <a:cxnLst>
                <a:cxn ang="0">
                  <a:pos x="1003" y="47"/>
                </a:cxn>
                <a:cxn ang="0">
                  <a:pos x="980" y="44"/>
                </a:cxn>
                <a:cxn ang="0">
                  <a:pos x="947" y="36"/>
                </a:cxn>
                <a:cxn ang="0">
                  <a:pos x="897" y="31"/>
                </a:cxn>
                <a:cxn ang="0">
                  <a:pos x="841" y="23"/>
                </a:cxn>
                <a:cxn ang="0">
                  <a:pos x="780" y="16"/>
                </a:cxn>
                <a:cxn ang="0">
                  <a:pos x="719" y="8"/>
                </a:cxn>
                <a:cxn ang="0">
                  <a:pos x="663" y="3"/>
                </a:cxn>
                <a:cxn ang="0">
                  <a:pos x="613" y="3"/>
                </a:cxn>
                <a:cxn ang="0">
                  <a:pos x="574" y="3"/>
                </a:cxn>
                <a:cxn ang="0">
                  <a:pos x="546" y="5"/>
                </a:cxn>
                <a:cxn ang="0">
                  <a:pos x="518" y="8"/>
                </a:cxn>
                <a:cxn ang="0">
                  <a:pos x="485" y="16"/>
                </a:cxn>
                <a:cxn ang="0">
                  <a:pos x="446" y="23"/>
                </a:cxn>
                <a:cxn ang="0">
                  <a:pos x="418" y="26"/>
                </a:cxn>
                <a:cxn ang="0">
                  <a:pos x="390" y="26"/>
                </a:cxn>
                <a:cxn ang="0">
                  <a:pos x="351" y="23"/>
                </a:cxn>
                <a:cxn ang="0">
                  <a:pos x="312" y="21"/>
                </a:cxn>
                <a:cxn ang="0">
                  <a:pos x="268" y="16"/>
                </a:cxn>
                <a:cxn ang="0">
                  <a:pos x="229" y="10"/>
                </a:cxn>
                <a:cxn ang="0">
                  <a:pos x="195" y="5"/>
                </a:cxn>
                <a:cxn ang="0">
                  <a:pos x="162" y="0"/>
                </a:cxn>
                <a:cxn ang="0">
                  <a:pos x="0" y="70"/>
                </a:cxn>
                <a:cxn ang="0">
                  <a:pos x="62" y="98"/>
                </a:cxn>
                <a:cxn ang="0">
                  <a:pos x="101" y="83"/>
                </a:cxn>
                <a:cxn ang="0">
                  <a:pos x="134" y="75"/>
                </a:cxn>
                <a:cxn ang="0">
                  <a:pos x="162" y="72"/>
                </a:cxn>
                <a:cxn ang="0">
                  <a:pos x="195" y="72"/>
                </a:cxn>
                <a:cxn ang="0">
                  <a:pos x="229" y="75"/>
                </a:cxn>
                <a:cxn ang="0">
                  <a:pos x="268" y="80"/>
                </a:cxn>
                <a:cxn ang="0">
                  <a:pos x="307" y="85"/>
                </a:cxn>
                <a:cxn ang="0">
                  <a:pos x="340" y="90"/>
                </a:cxn>
                <a:cxn ang="0">
                  <a:pos x="368" y="96"/>
                </a:cxn>
                <a:cxn ang="0">
                  <a:pos x="401" y="101"/>
                </a:cxn>
                <a:cxn ang="0">
                  <a:pos x="1119" y="103"/>
                </a:cxn>
                <a:cxn ang="0">
                  <a:pos x="1008" y="49"/>
                </a:cxn>
              </a:cxnLst>
              <a:rect l="0" t="0" r="r" b="b"/>
              <a:pathLst>
                <a:path w="1119" h="103">
                  <a:moveTo>
                    <a:pt x="1008" y="49"/>
                  </a:moveTo>
                  <a:lnTo>
                    <a:pt x="1003" y="47"/>
                  </a:lnTo>
                  <a:lnTo>
                    <a:pt x="997" y="47"/>
                  </a:lnTo>
                  <a:lnTo>
                    <a:pt x="980" y="44"/>
                  </a:lnTo>
                  <a:lnTo>
                    <a:pt x="969" y="41"/>
                  </a:lnTo>
                  <a:lnTo>
                    <a:pt x="947" y="36"/>
                  </a:lnTo>
                  <a:lnTo>
                    <a:pt x="925" y="34"/>
                  </a:lnTo>
                  <a:lnTo>
                    <a:pt x="897" y="31"/>
                  </a:lnTo>
                  <a:lnTo>
                    <a:pt x="875" y="28"/>
                  </a:lnTo>
                  <a:lnTo>
                    <a:pt x="841" y="23"/>
                  </a:lnTo>
                  <a:lnTo>
                    <a:pt x="813" y="18"/>
                  </a:lnTo>
                  <a:lnTo>
                    <a:pt x="780" y="16"/>
                  </a:lnTo>
                  <a:lnTo>
                    <a:pt x="752" y="13"/>
                  </a:lnTo>
                  <a:lnTo>
                    <a:pt x="719" y="8"/>
                  </a:lnTo>
                  <a:lnTo>
                    <a:pt x="691" y="5"/>
                  </a:lnTo>
                  <a:lnTo>
                    <a:pt x="663" y="3"/>
                  </a:lnTo>
                  <a:lnTo>
                    <a:pt x="641" y="3"/>
                  </a:lnTo>
                  <a:lnTo>
                    <a:pt x="613" y="3"/>
                  </a:lnTo>
                  <a:lnTo>
                    <a:pt x="596" y="3"/>
                  </a:lnTo>
                  <a:lnTo>
                    <a:pt x="574" y="3"/>
                  </a:lnTo>
                  <a:lnTo>
                    <a:pt x="563" y="3"/>
                  </a:lnTo>
                  <a:lnTo>
                    <a:pt x="546" y="5"/>
                  </a:lnTo>
                  <a:lnTo>
                    <a:pt x="529" y="8"/>
                  </a:lnTo>
                  <a:lnTo>
                    <a:pt x="518" y="8"/>
                  </a:lnTo>
                  <a:lnTo>
                    <a:pt x="513" y="13"/>
                  </a:lnTo>
                  <a:lnTo>
                    <a:pt x="485" y="16"/>
                  </a:lnTo>
                  <a:lnTo>
                    <a:pt x="462" y="21"/>
                  </a:lnTo>
                  <a:lnTo>
                    <a:pt x="446" y="23"/>
                  </a:lnTo>
                  <a:lnTo>
                    <a:pt x="435" y="23"/>
                  </a:lnTo>
                  <a:lnTo>
                    <a:pt x="418" y="26"/>
                  </a:lnTo>
                  <a:lnTo>
                    <a:pt x="407" y="26"/>
                  </a:lnTo>
                  <a:lnTo>
                    <a:pt x="390" y="26"/>
                  </a:lnTo>
                  <a:lnTo>
                    <a:pt x="368" y="26"/>
                  </a:lnTo>
                  <a:lnTo>
                    <a:pt x="351" y="23"/>
                  </a:lnTo>
                  <a:lnTo>
                    <a:pt x="329" y="23"/>
                  </a:lnTo>
                  <a:lnTo>
                    <a:pt x="312" y="21"/>
                  </a:lnTo>
                  <a:lnTo>
                    <a:pt x="290" y="18"/>
                  </a:lnTo>
                  <a:lnTo>
                    <a:pt x="268" y="16"/>
                  </a:lnTo>
                  <a:lnTo>
                    <a:pt x="251" y="16"/>
                  </a:lnTo>
                  <a:lnTo>
                    <a:pt x="229" y="10"/>
                  </a:lnTo>
                  <a:lnTo>
                    <a:pt x="212" y="8"/>
                  </a:lnTo>
                  <a:lnTo>
                    <a:pt x="195" y="5"/>
                  </a:lnTo>
                  <a:lnTo>
                    <a:pt x="184" y="5"/>
                  </a:lnTo>
                  <a:lnTo>
                    <a:pt x="162" y="0"/>
                  </a:lnTo>
                  <a:lnTo>
                    <a:pt x="156" y="0"/>
                  </a:lnTo>
                  <a:lnTo>
                    <a:pt x="0" y="70"/>
                  </a:lnTo>
                  <a:lnTo>
                    <a:pt x="62" y="103"/>
                  </a:lnTo>
                  <a:lnTo>
                    <a:pt x="62" y="98"/>
                  </a:lnTo>
                  <a:lnTo>
                    <a:pt x="84" y="88"/>
                  </a:lnTo>
                  <a:lnTo>
                    <a:pt x="101" y="83"/>
                  </a:lnTo>
                  <a:lnTo>
                    <a:pt x="123" y="78"/>
                  </a:lnTo>
                  <a:lnTo>
                    <a:pt x="134" y="75"/>
                  </a:lnTo>
                  <a:lnTo>
                    <a:pt x="145" y="72"/>
                  </a:lnTo>
                  <a:lnTo>
                    <a:pt x="162" y="72"/>
                  </a:lnTo>
                  <a:lnTo>
                    <a:pt x="184" y="72"/>
                  </a:lnTo>
                  <a:lnTo>
                    <a:pt x="195" y="72"/>
                  </a:lnTo>
                  <a:lnTo>
                    <a:pt x="212" y="72"/>
                  </a:lnTo>
                  <a:lnTo>
                    <a:pt x="229" y="75"/>
                  </a:lnTo>
                  <a:lnTo>
                    <a:pt x="251" y="78"/>
                  </a:lnTo>
                  <a:lnTo>
                    <a:pt x="268" y="80"/>
                  </a:lnTo>
                  <a:lnTo>
                    <a:pt x="290" y="83"/>
                  </a:lnTo>
                  <a:lnTo>
                    <a:pt x="307" y="85"/>
                  </a:lnTo>
                  <a:lnTo>
                    <a:pt x="323" y="88"/>
                  </a:lnTo>
                  <a:lnTo>
                    <a:pt x="340" y="90"/>
                  </a:lnTo>
                  <a:lnTo>
                    <a:pt x="357" y="93"/>
                  </a:lnTo>
                  <a:lnTo>
                    <a:pt x="368" y="96"/>
                  </a:lnTo>
                  <a:lnTo>
                    <a:pt x="385" y="98"/>
                  </a:lnTo>
                  <a:lnTo>
                    <a:pt x="401" y="101"/>
                  </a:lnTo>
                  <a:lnTo>
                    <a:pt x="407" y="103"/>
                  </a:lnTo>
                  <a:lnTo>
                    <a:pt x="1119" y="103"/>
                  </a:lnTo>
                  <a:lnTo>
                    <a:pt x="1008" y="49"/>
                  </a:lnTo>
                  <a:lnTo>
                    <a:pt x="1008" y="49"/>
                  </a:lnTo>
                  <a:close/>
                </a:path>
              </a:pathLst>
            </a:custGeom>
            <a:solidFill>
              <a:srgbClr val="D1D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54"/>
            <p:cNvSpPr>
              <a:spLocks/>
            </p:cNvSpPr>
            <p:nvPr/>
          </p:nvSpPr>
          <p:spPr bwMode="auto">
            <a:xfrm>
              <a:off x="3371850" y="6054725"/>
              <a:ext cx="2324100" cy="700088"/>
            </a:xfrm>
            <a:custGeom>
              <a:avLst/>
              <a:gdLst/>
              <a:ahLst/>
              <a:cxnLst>
                <a:cxn ang="0">
                  <a:pos x="28" y="356"/>
                </a:cxn>
                <a:cxn ang="0">
                  <a:pos x="95" y="354"/>
                </a:cxn>
                <a:cxn ang="0">
                  <a:pos x="167" y="361"/>
                </a:cxn>
                <a:cxn ang="0">
                  <a:pos x="256" y="377"/>
                </a:cxn>
                <a:cxn ang="0">
                  <a:pos x="345" y="403"/>
                </a:cxn>
                <a:cxn ang="0">
                  <a:pos x="423" y="426"/>
                </a:cxn>
                <a:cxn ang="0">
                  <a:pos x="468" y="439"/>
                </a:cxn>
                <a:cxn ang="0">
                  <a:pos x="568" y="439"/>
                </a:cxn>
                <a:cxn ang="0">
                  <a:pos x="752" y="436"/>
                </a:cxn>
                <a:cxn ang="0">
                  <a:pos x="963" y="434"/>
                </a:cxn>
                <a:cxn ang="0">
                  <a:pos x="1147" y="431"/>
                </a:cxn>
                <a:cxn ang="0">
                  <a:pos x="1264" y="428"/>
                </a:cxn>
                <a:cxn ang="0">
                  <a:pos x="1342" y="428"/>
                </a:cxn>
                <a:cxn ang="0">
                  <a:pos x="1364" y="426"/>
                </a:cxn>
                <a:cxn ang="0">
                  <a:pos x="1359" y="400"/>
                </a:cxn>
                <a:cxn ang="0">
                  <a:pos x="1353" y="369"/>
                </a:cxn>
                <a:cxn ang="0">
                  <a:pos x="1359" y="333"/>
                </a:cxn>
                <a:cxn ang="0">
                  <a:pos x="1381" y="299"/>
                </a:cxn>
                <a:cxn ang="0">
                  <a:pos x="1437" y="261"/>
                </a:cxn>
                <a:cxn ang="0">
                  <a:pos x="1359" y="217"/>
                </a:cxn>
                <a:cxn ang="0">
                  <a:pos x="1303" y="243"/>
                </a:cxn>
                <a:cxn ang="0">
                  <a:pos x="1242" y="224"/>
                </a:cxn>
                <a:cxn ang="0">
                  <a:pos x="1164" y="204"/>
                </a:cxn>
                <a:cxn ang="0">
                  <a:pos x="1086" y="191"/>
                </a:cxn>
                <a:cxn ang="0">
                  <a:pos x="1013" y="186"/>
                </a:cxn>
                <a:cxn ang="0">
                  <a:pos x="941" y="194"/>
                </a:cxn>
                <a:cxn ang="0">
                  <a:pos x="913" y="212"/>
                </a:cxn>
                <a:cxn ang="0">
                  <a:pos x="974" y="224"/>
                </a:cxn>
                <a:cxn ang="0">
                  <a:pos x="935" y="235"/>
                </a:cxn>
                <a:cxn ang="0">
                  <a:pos x="1097" y="62"/>
                </a:cxn>
                <a:cxn ang="0">
                  <a:pos x="1041" y="64"/>
                </a:cxn>
                <a:cxn ang="0">
                  <a:pos x="969" y="46"/>
                </a:cxn>
                <a:cxn ang="0">
                  <a:pos x="908" y="26"/>
                </a:cxn>
                <a:cxn ang="0">
                  <a:pos x="846" y="8"/>
                </a:cxn>
                <a:cxn ang="0">
                  <a:pos x="780" y="5"/>
                </a:cxn>
                <a:cxn ang="0">
                  <a:pos x="785" y="49"/>
                </a:cxn>
                <a:cxn ang="0">
                  <a:pos x="763" y="88"/>
                </a:cxn>
                <a:cxn ang="0">
                  <a:pos x="668" y="90"/>
                </a:cxn>
                <a:cxn ang="0">
                  <a:pos x="601" y="90"/>
                </a:cxn>
                <a:cxn ang="0">
                  <a:pos x="568" y="106"/>
                </a:cxn>
                <a:cxn ang="0">
                  <a:pos x="579" y="150"/>
                </a:cxn>
                <a:cxn ang="0">
                  <a:pos x="568" y="183"/>
                </a:cxn>
                <a:cxn ang="0">
                  <a:pos x="535" y="224"/>
                </a:cxn>
                <a:cxn ang="0">
                  <a:pos x="484" y="263"/>
                </a:cxn>
                <a:cxn ang="0">
                  <a:pos x="423" y="294"/>
                </a:cxn>
                <a:cxn ang="0">
                  <a:pos x="362" y="317"/>
                </a:cxn>
                <a:cxn ang="0">
                  <a:pos x="301" y="325"/>
                </a:cxn>
                <a:cxn ang="0">
                  <a:pos x="239" y="328"/>
                </a:cxn>
                <a:cxn ang="0">
                  <a:pos x="167" y="328"/>
                </a:cxn>
                <a:cxn ang="0">
                  <a:pos x="61" y="341"/>
                </a:cxn>
                <a:cxn ang="0">
                  <a:pos x="0" y="359"/>
                </a:cxn>
              </a:cxnLst>
              <a:rect l="0" t="0" r="r" b="b"/>
              <a:pathLst>
                <a:path w="1464" h="441">
                  <a:moveTo>
                    <a:pt x="0" y="361"/>
                  </a:moveTo>
                  <a:lnTo>
                    <a:pt x="0" y="361"/>
                  </a:lnTo>
                  <a:lnTo>
                    <a:pt x="11" y="359"/>
                  </a:lnTo>
                  <a:lnTo>
                    <a:pt x="28" y="356"/>
                  </a:lnTo>
                  <a:lnTo>
                    <a:pt x="50" y="356"/>
                  </a:lnTo>
                  <a:lnTo>
                    <a:pt x="61" y="354"/>
                  </a:lnTo>
                  <a:lnTo>
                    <a:pt x="78" y="354"/>
                  </a:lnTo>
                  <a:lnTo>
                    <a:pt x="95" y="354"/>
                  </a:lnTo>
                  <a:lnTo>
                    <a:pt x="111" y="356"/>
                  </a:lnTo>
                  <a:lnTo>
                    <a:pt x="128" y="356"/>
                  </a:lnTo>
                  <a:lnTo>
                    <a:pt x="145" y="359"/>
                  </a:lnTo>
                  <a:lnTo>
                    <a:pt x="167" y="361"/>
                  </a:lnTo>
                  <a:lnTo>
                    <a:pt x="189" y="364"/>
                  </a:lnTo>
                  <a:lnTo>
                    <a:pt x="212" y="369"/>
                  </a:lnTo>
                  <a:lnTo>
                    <a:pt x="234" y="372"/>
                  </a:lnTo>
                  <a:lnTo>
                    <a:pt x="256" y="377"/>
                  </a:lnTo>
                  <a:lnTo>
                    <a:pt x="278" y="385"/>
                  </a:lnTo>
                  <a:lnTo>
                    <a:pt x="301" y="390"/>
                  </a:lnTo>
                  <a:lnTo>
                    <a:pt x="329" y="395"/>
                  </a:lnTo>
                  <a:lnTo>
                    <a:pt x="345" y="403"/>
                  </a:lnTo>
                  <a:lnTo>
                    <a:pt x="373" y="410"/>
                  </a:lnTo>
                  <a:lnTo>
                    <a:pt x="390" y="416"/>
                  </a:lnTo>
                  <a:lnTo>
                    <a:pt x="407" y="421"/>
                  </a:lnTo>
                  <a:lnTo>
                    <a:pt x="423" y="426"/>
                  </a:lnTo>
                  <a:lnTo>
                    <a:pt x="440" y="431"/>
                  </a:lnTo>
                  <a:lnTo>
                    <a:pt x="462" y="436"/>
                  </a:lnTo>
                  <a:lnTo>
                    <a:pt x="468" y="441"/>
                  </a:lnTo>
                  <a:lnTo>
                    <a:pt x="468" y="439"/>
                  </a:lnTo>
                  <a:lnTo>
                    <a:pt x="484" y="439"/>
                  </a:lnTo>
                  <a:lnTo>
                    <a:pt x="507" y="439"/>
                  </a:lnTo>
                  <a:lnTo>
                    <a:pt x="535" y="439"/>
                  </a:lnTo>
                  <a:lnTo>
                    <a:pt x="568" y="439"/>
                  </a:lnTo>
                  <a:lnTo>
                    <a:pt x="607" y="439"/>
                  </a:lnTo>
                  <a:lnTo>
                    <a:pt x="651" y="436"/>
                  </a:lnTo>
                  <a:lnTo>
                    <a:pt x="702" y="436"/>
                  </a:lnTo>
                  <a:lnTo>
                    <a:pt x="752" y="436"/>
                  </a:lnTo>
                  <a:lnTo>
                    <a:pt x="802" y="436"/>
                  </a:lnTo>
                  <a:lnTo>
                    <a:pt x="858" y="434"/>
                  </a:lnTo>
                  <a:lnTo>
                    <a:pt x="913" y="434"/>
                  </a:lnTo>
                  <a:lnTo>
                    <a:pt x="963" y="434"/>
                  </a:lnTo>
                  <a:lnTo>
                    <a:pt x="1013" y="434"/>
                  </a:lnTo>
                  <a:lnTo>
                    <a:pt x="1064" y="434"/>
                  </a:lnTo>
                  <a:lnTo>
                    <a:pt x="1108" y="434"/>
                  </a:lnTo>
                  <a:lnTo>
                    <a:pt x="1147" y="431"/>
                  </a:lnTo>
                  <a:lnTo>
                    <a:pt x="1186" y="431"/>
                  </a:lnTo>
                  <a:lnTo>
                    <a:pt x="1214" y="428"/>
                  </a:lnTo>
                  <a:lnTo>
                    <a:pt x="1247" y="428"/>
                  </a:lnTo>
                  <a:lnTo>
                    <a:pt x="1264" y="428"/>
                  </a:lnTo>
                  <a:lnTo>
                    <a:pt x="1286" y="428"/>
                  </a:lnTo>
                  <a:lnTo>
                    <a:pt x="1303" y="428"/>
                  </a:lnTo>
                  <a:lnTo>
                    <a:pt x="1325" y="428"/>
                  </a:lnTo>
                  <a:lnTo>
                    <a:pt x="1342" y="428"/>
                  </a:lnTo>
                  <a:lnTo>
                    <a:pt x="1359" y="428"/>
                  </a:lnTo>
                  <a:lnTo>
                    <a:pt x="1364" y="428"/>
                  </a:lnTo>
                  <a:lnTo>
                    <a:pt x="1370" y="428"/>
                  </a:lnTo>
                  <a:lnTo>
                    <a:pt x="1364" y="426"/>
                  </a:lnTo>
                  <a:lnTo>
                    <a:pt x="1364" y="421"/>
                  </a:lnTo>
                  <a:lnTo>
                    <a:pt x="1359" y="413"/>
                  </a:lnTo>
                  <a:lnTo>
                    <a:pt x="1359" y="408"/>
                  </a:lnTo>
                  <a:lnTo>
                    <a:pt x="1359" y="400"/>
                  </a:lnTo>
                  <a:lnTo>
                    <a:pt x="1359" y="395"/>
                  </a:lnTo>
                  <a:lnTo>
                    <a:pt x="1353" y="385"/>
                  </a:lnTo>
                  <a:lnTo>
                    <a:pt x="1353" y="377"/>
                  </a:lnTo>
                  <a:lnTo>
                    <a:pt x="1353" y="369"/>
                  </a:lnTo>
                  <a:lnTo>
                    <a:pt x="1353" y="359"/>
                  </a:lnTo>
                  <a:lnTo>
                    <a:pt x="1353" y="351"/>
                  </a:lnTo>
                  <a:lnTo>
                    <a:pt x="1359" y="341"/>
                  </a:lnTo>
                  <a:lnTo>
                    <a:pt x="1359" y="333"/>
                  </a:lnTo>
                  <a:lnTo>
                    <a:pt x="1370" y="325"/>
                  </a:lnTo>
                  <a:lnTo>
                    <a:pt x="1370" y="317"/>
                  </a:lnTo>
                  <a:lnTo>
                    <a:pt x="1375" y="307"/>
                  </a:lnTo>
                  <a:lnTo>
                    <a:pt x="1381" y="299"/>
                  </a:lnTo>
                  <a:lnTo>
                    <a:pt x="1392" y="294"/>
                  </a:lnTo>
                  <a:lnTo>
                    <a:pt x="1403" y="281"/>
                  </a:lnTo>
                  <a:lnTo>
                    <a:pt x="1425" y="271"/>
                  </a:lnTo>
                  <a:lnTo>
                    <a:pt x="1437" y="261"/>
                  </a:lnTo>
                  <a:lnTo>
                    <a:pt x="1453" y="255"/>
                  </a:lnTo>
                  <a:lnTo>
                    <a:pt x="1464" y="250"/>
                  </a:lnTo>
                  <a:lnTo>
                    <a:pt x="1464" y="250"/>
                  </a:lnTo>
                  <a:lnTo>
                    <a:pt x="1359" y="217"/>
                  </a:lnTo>
                  <a:lnTo>
                    <a:pt x="1336" y="255"/>
                  </a:lnTo>
                  <a:lnTo>
                    <a:pt x="1331" y="253"/>
                  </a:lnTo>
                  <a:lnTo>
                    <a:pt x="1314" y="248"/>
                  </a:lnTo>
                  <a:lnTo>
                    <a:pt x="1303" y="243"/>
                  </a:lnTo>
                  <a:lnTo>
                    <a:pt x="1292" y="237"/>
                  </a:lnTo>
                  <a:lnTo>
                    <a:pt x="1275" y="235"/>
                  </a:lnTo>
                  <a:lnTo>
                    <a:pt x="1264" y="230"/>
                  </a:lnTo>
                  <a:lnTo>
                    <a:pt x="1242" y="224"/>
                  </a:lnTo>
                  <a:lnTo>
                    <a:pt x="1225" y="219"/>
                  </a:lnTo>
                  <a:lnTo>
                    <a:pt x="1203" y="212"/>
                  </a:lnTo>
                  <a:lnTo>
                    <a:pt x="1186" y="209"/>
                  </a:lnTo>
                  <a:lnTo>
                    <a:pt x="1164" y="204"/>
                  </a:lnTo>
                  <a:lnTo>
                    <a:pt x="1147" y="199"/>
                  </a:lnTo>
                  <a:lnTo>
                    <a:pt x="1125" y="196"/>
                  </a:lnTo>
                  <a:lnTo>
                    <a:pt x="1108" y="194"/>
                  </a:lnTo>
                  <a:lnTo>
                    <a:pt x="1086" y="191"/>
                  </a:lnTo>
                  <a:lnTo>
                    <a:pt x="1069" y="188"/>
                  </a:lnTo>
                  <a:lnTo>
                    <a:pt x="1047" y="188"/>
                  </a:lnTo>
                  <a:lnTo>
                    <a:pt x="1030" y="188"/>
                  </a:lnTo>
                  <a:lnTo>
                    <a:pt x="1013" y="186"/>
                  </a:lnTo>
                  <a:lnTo>
                    <a:pt x="997" y="186"/>
                  </a:lnTo>
                  <a:lnTo>
                    <a:pt x="980" y="188"/>
                  </a:lnTo>
                  <a:lnTo>
                    <a:pt x="969" y="191"/>
                  </a:lnTo>
                  <a:lnTo>
                    <a:pt x="941" y="194"/>
                  </a:lnTo>
                  <a:lnTo>
                    <a:pt x="924" y="199"/>
                  </a:lnTo>
                  <a:lnTo>
                    <a:pt x="913" y="201"/>
                  </a:lnTo>
                  <a:lnTo>
                    <a:pt x="908" y="209"/>
                  </a:lnTo>
                  <a:lnTo>
                    <a:pt x="913" y="212"/>
                  </a:lnTo>
                  <a:lnTo>
                    <a:pt x="924" y="217"/>
                  </a:lnTo>
                  <a:lnTo>
                    <a:pt x="941" y="219"/>
                  </a:lnTo>
                  <a:lnTo>
                    <a:pt x="963" y="222"/>
                  </a:lnTo>
                  <a:lnTo>
                    <a:pt x="974" y="224"/>
                  </a:lnTo>
                  <a:lnTo>
                    <a:pt x="991" y="224"/>
                  </a:lnTo>
                  <a:lnTo>
                    <a:pt x="1008" y="224"/>
                  </a:lnTo>
                  <a:lnTo>
                    <a:pt x="1013" y="227"/>
                  </a:lnTo>
                  <a:lnTo>
                    <a:pt x="935" y="235"/>
                  </a:lnTo>
                  <a:lnTo>
                    <a:pt x="846" y="209"/>
                  </a:lnTo>
                  <a:lnTo>
                    <a:pt x="1019" y="124"/>
                  </a:lnTo>
                  <a:lnTo>
                    <a:pt x="1097" y="59"/>
                  </a:lnTo>
                  <a:lnTo>
                    <a:pt x="1097" y="62"/>
                  </a:lnTo>
                  <a:lnTo>
                    <a:pt x="1086" y="64"/>
                  </a:lnTo>
                  <a:lnTo>
                    <a:pt x="1075" y="64"/>
                  </a:lnTo>
                  <a:lnTo>
                    <a:pt x="1064" y="67"/>
                  </a:lnTo>
                  <a:lnTo>
                    <a:pt x="1041" y="64"/>
                  </a:lnTo>
                  <a:lnTo>
                    <a:pt x="1019" y="59"/>
                  </a:lnTo>
                  <a:lnTo>
                    <a:pt x="1002" y="54"/>
                  </a:lnTo>
                  <a:lnTo>
                    <a:pt x="986" y="52"/>
                  </a:lnTo>
                  <a:lnTo>
                    <a:pt x="969" y="46"/>
                  </a:lnTo>
                  <a:lnTo>
                    <a:pt x="958" y="41"/>
                  </a:lnTo>
                  <a:lnTo>
                    <a:pt x="941" y="36"/>
                  </a:lnTo>
                  <a:lnTo>
                    <a:pt x="924" y="33"/>
                  </a:lnTo>
                  <a:lnTo>
                    <a:pt x="908" y="26"/>
                  </a:lnTo>
                  <a:lnTo>
                    <a:pt x="891" y="23"/>
                  </a:lnTo>
                  <a:lnTo>
                    <a:pt x="874" y="18"/>
                  </a:lnTo>
                  <a:lnTo>
                    <a:pt x="858" y="13"/>
                  </a:lnTo>
                  <a:lnTo>
                    <a:pt x="846" y="8"/>
                  </a:lnTo>
                  <a:lnTo>
                    <a:pt x="830" y="5"/>
                  </a:lnTo>
                  <a:lnTo>
                    <a:pt x="807" y="0"/>
                  </a:lnTo>
                  <a:lnTo>
                    <a:pt x="791" y="0"/>
                  </a:lnTo>
                  <a:lnTo>
                    <a:pt x="780" y="5"/>
                  </a:lnTo>
                  <a:lnTo>
                    <a:pt x="774" y="13"/>
                  </a:lnTo>
                  <a:lnTo>
                    <a:pt x="774" y="23"/>
                  </a:lnTo>
                  <a:lnTo>
                    <a:pt x="780" y="36"/>
                  </a:lnTo>
                  <a:lnTo>
                    <a:pt x="785" y="49"/>
                  </a:lnTo>
                  <a:lnTo>
                    <a:pt x="785" y="62"/>
                  </a:lnTo>
                  <a:lnTo>
                    <a:pt x="785" y="72"/>
                  </a:lnTo>
                  <a:lnTo>
                    <a:pt x="780" y="83"/>
                  </a:lnTo>
                  <a:lnTo>
                    <a:pt x="763" y="88"/>
                  </a:lnTo>
                  <a:lnTo>
                    <a:pt x="741" y="90"/>
                  </a:lnTo>
                  <a:lnTo>
                    <a:pt x="713" y="90"/>
                  </a:lnTo>
                  <a:lnTo>
                    <a:pt x="685" y="93"/>
                  </a:lnTo>
                  <a:lnTo>
                    <a:pt x="668" y="90"/>
                  </a:lnTo>
                  <a:lnTo>
                    <a:pt x="651" y="90"/>
                  </a:lnTo>
                  <a:lnTo>
                    <a:pt x="640" y="90"/>
                  </a:lnTo>
                  <a:lnTo>
                    <a:pt x="624" y="90"/>
                  </a:lnTo>
                  <a:lnTo>
                    <a:pt x="601" y="90"/>
                  </a:lnTo>
                  <a:lnTo>
                    <a:pt x="585" y="90"/>
                  </a:lnTo>
                  <a:lnTo>
                    <a:pt x="568" y="93"/>
                  </a:lnTo>
                  <a:lnTo>
                    <a:pt x="568" y="101"/>
                  </a:lnTo>
                  <a:lnTo>
                    <a:pt x="568" y="106"/>
                  </a:lnTo>
                  <a:lnTo>
                    <a:pt x="574" y="119"/>
                  </a:lnTo>
                  <a:lnTo>
                    <a:pt x="579" y="129"/>
                  </a:lnTo>
                  <a:lnTo>
                    <a:pt x="579" y="142"/>
                  </a:lnTo>
                  <a:lnTo>
                    <a:pt x="579" y="150"/>
                  </a:lnTo>
                  <a:lnTo>
                    <a:pt x="579" y="157"/>
                  </a:lnTo>
                  <a:lnTo>
                    <a:pt x="579" y="168"/>
                  </a:lnTo>
                  <a:lnTo>
                    <a:pt x="579" y="178"/>
                  </a:lnTo>
                  <a:lnTo>
                    <a:pt x="568" y="183"/>
                  </a:lnTo>
                  <a:lnTo>
                    <a:pt x="562" y="194"/>
                  </a:lnTo>
                  <a:lnTo>
                    <a:pt x="557" y="204"/>
                  </a:lnTo>
                  <a:lnTo>
                    <a:pt x="551" y="214"/>
                  </a:lnTo>
                  <a:lnTo>
                    <a:pt x="535" y="224"/>
                  </a:lnTo>
                  <a:lnTo>
                    <a:pt x="523" y="235"/>
                  </a:lnTo>
                  <a:lnTo>
                    <a:pt x="512" y="243"/>
                  </a:lnTo>
                  <a:lnTo>
                    <a:pt x="501" y="253"/>
                  </a:lnTo>
                  <a:lnTo>
                    <a:pt x="484" y="263"/>
                  </a:lnTo>
                  <a:lnTo>
                    <a:pt x="468" y="271"/>
                  </a:lnTo>
                  <a:lnTo>
                    <a:pt x="451" y="279"/>
                  </a:lnTo>
                  <a:lnTo>
                    <a:pt x="440" y="286"/>
                  </a:lnTo>
                  <a:lnTo>
                    <a:pt x="423" y="294"/>
                  </a:lnTo>
                  <a:lnTo>
                    <a:pt x="412" y="302"/>
                  </a:lnTo>
                  <a:lnTo>
                    <a:pt x="395" y="307"/>
                  </a:lnTo>
                  <a:lnTo>
                    <a:pt x="379" y="315"/>
                  </a:lnTo>
                  <a:lnTo>
                    <a:pt x="362" y="317"/>
                  </a:lnTo>
                  <a:lnTo>
                    <a:pt x="345" y="323"/>
                  </a:lnTo>
                  <a:lnTo>
                    <a:pt x="334" y="323"/>
                  </a:lnTo>
                  <a:lnTo>
                    <a:pt x="317" y="325"/>
                  </a:lnTo>
                  <a:lnTo>
                    <a:pt x="301" y="325"/>
                  </a:lnTo>
                  <a:lnTo>
                    <a:pt x="284" y="328"/>
                  </a:lnTo>
                  <a:lnTo>
                    <a:pt x="267" y="328"/>
                  </a:lnTo>
                  <a:lnTo>
                    <a:pt x="256" y="330"/>
                  </a:lnTo>
                  <a:lnTo>
                    <a:pt x="239" y="328"/>
                  </a:lnTo>
                  <a:lnTo>
                    <a:pt x="223" y="328"/>
                  </a:lnTo>
                  <a:lnTo>
                    <a:pt x="212" y="328"/>
                  </a:lnTo>
                  <a:lnTo>
                    <a:pt x="195" y="328"/>
                  </a:lnTo>
                  <a:lnTo>
                    <a:pt x="167" y="328"/>
                  </a:lnTo>
                  <a:lnTo>
                    <a:pt x="145" y="330"/>
                  </a:lnTo>
                  <a:lnTo>
                    <a:pt x="111" y="333"/>
                  </a:lnTo>
                  <a:lnTo>
                    <a:pt x="89" y="336"/>
                  </a:lnTo>
                  <a:lnTo>
                    <a:pt x="61" y="341"/>
                  </a:lnTo>
                  <a:lnTo>
                    <a:pt x="45" y="348"/>
                  </a:lnTo>
                  <a:lnTo>
                    <a:pt x="22" y="351"/>
                  </a:lnTo>
                  <a:lnTo>
                    <a:pt x="11" y="356"/>
                  </a:lnTo>
                  <a:lnTo>
                    <a:pt x="0" y="359"/>
                  </a:lnTo>
                  <a:lnTo>
                    <a:pt x="0" y="361"/>
                  </a:lnTo>
                  <a:lnTo>
                    <a:pt x="0" y="361"/>
                  </a:lnTo>
                  <a:close/>
                </a:path>
              </a:pathLst>
            </a:custGeom>
            <a:solidFill>
              <a:srgbClr val="8B629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55"/>
            <p:cNvSpPr>
              <a:spLocks/>
            </p:cNvSpPr>
            <p:nvPr/>
          </p:nvSpPr>
          <p:spPr bwMode="auto">
            <a:xfrm>
              <a:off x="6438900" y="6083300"/>
              <a:ext cx="769938" cy="396875"/>
            </a:xfrm>
            <a:custGeom>
              <a:avLst/>
              <a:gdLst/>
              <a:ahLst/>
              <a:cxnLst>
                <a:cxn ang="0">
                  <a:pos x="485" y="250"/>
                </a:cxn>
                <a:cxn ang="0">
                  <a:pos x="473" y="243"/>
                </a:cxn>
                <a:cxn ang="0">
                  <a:pos x="451" y="230"/>
                </a:cxn>
                <a:cxn ang="0">
                  <a:pos x="407" y="212"/>
                </a:cxn>
                <a:cxn ang="0">
                  <a:pos x="379" y="206"/>
                </a:cxn>
                <a:cxn ang="0">
                  <a:pos x="345" y="199"/>
                </a:cxn>
                <a:cxn ang="0">
                  <a:pos x="312" y="194"/>
                </a:cxn>
                <a:cxn ang="0">
                  <a:pos x="279" y="191"/>
                </a:cxn>
                <a:cxn ang="0">
                  <a:pos x="240" y="188"/>
                </a:cxn>
                <a:cxn ang="0">
                  <a:pos x="212" y="188"/>
                </a:cxn>
                <a:cxn ang="0">
                  <a:pos x="184" y="188"/>
                </a:cxn>
                <a:cxn ang="0">
                  <a:pos x="162" y="188"/>
                </a:cxn>
                <a:cxn ang="0">
                  <a:pos x="145" y="191"/>
                </a:cxn>
                <a:cxn ang="0">
                  <a:pos x="145" y="186"/>
                </a:cxn>
                <a:cxn ang="0">
                  <a:pos x="150" y="173"/>
                </a:cxn>
                <a:cxn ang="0">
                  <a:pos x="150" y="163"/>
                </a:cxn>
                <a:cxn ang="0">
                  <a:pos x="150" y="150"/>
                </a:cxn>
                <a:cxn ang="0">
                  <a:pos x="150" y="134"/>
                </a:cxn>
                <a:cxn ang="0">
                  <a:pos x="145" y="119"/>
                </a:cxn>
                <a:cxn ang="0">
                  <a:pos x="134" y="101"/>
                </a:cxn>
                <a:cxn ang="0">
                  <a:pos x="123" y="80"/>
                </a:cxn>
                <a:cxn ang="0">
                  <a:pos x="106" y="59"/>
                </a:cxn>
                <a:cxn ang="0">
                  <a:pos x="89" y="41"/>
                </a:cxn>
                <a:cxn ang="0">
                  <a:pos x="72" y="23"/>
                </a:cxn>
                <a:cxn ang="0">
                  <a:pos x="61" y="10"/>
                </a:cxn>
                <a:cxn ang="0">
                  <a:pos x="50" y="0"/>
                </a:cxn>
                <a:cxn ang="0">
                  <a:pos x="50" y="10"/>
                </a:cxn>
                <a:cxn ang="0">
                  <a:pos x="50" y="21"/>
                </a:cxn>
                <a:cxn ang="0">
                  <a:pos x="50" y="39"/>
                </a:cxn>
                <a:cxn ang="0">
                  <a:pos x="45" y="59"/>
                </a:cxn>
                <a:cxn ang="0">
                  <a:pos x="45" y="80"/>
                </a:cxn>
                <a:cxn ang="0">
                  <a:pos x="45" y="101"/>
                </a:cxn>
                <a:cxn ang="0">
                  <a:pos x="45" y="121"/>
                </a:cxn>
                <a:cxn ang="0">
                  <a:pos x="34" y="142"/>
                </a:cxn>
                <a:cxn ang="0">
                  <a:pos x="28" y="160"/>
                </a:cxn>
                <a:cxn ang="0">
                  <a:pos x="22" y="176"/>
                </a:cxn>
                <a:cxn ang="0">
                  <a:pos x="17" y="191"/>
                </a:cxn>
                <a:cxn ang="0">
                  <a:pos x="6" y="212"/>
                </a:cxn>
                <a:cxn ang="0">
                  <a:pos x="0" y="219"/>
                </a:cxn>
                <a:cxn ang="0">
                  <a:pos x="234" y="250"/>
                </a:cxn>
              </a:cxnLst>
              <a:rect l="0" t="0" r="r" b="b"/>
              <a:pathLst>
                <a:path w="485" h="250">
                  <a:moveTo>
                    <a:pt x="234" y="250"/>
                  </a:moveTo>
                  <a:lnTo>
                    <a:pt x="485" y="250"/>
                  </a:lnTo>
                  <a:lnTo>
                    <a:pt x="479" y="248"/>
                  </a:lnTo>
                  <a:lnTo>
                    <a:pt x="473" y="243"/>
                  </a:lnTo>
                  <a:lnTo>
                    <a:pt x="462" y="235"/>
                  </a:lnTo>
                  <a:lnTo>
                    <a:pt x="451" y="230"/>
                  </a:lnTo>
                  <a:lnTo>
                    <a:pt x="429" y="219"/>
                  </a:lnTo>
                  <a:lnTo>
                    <a:pt x="407" y="212"/>
                  </a:lnTo>
                  <a:lnTo>
                    <a:pt x="390" y="209"/>
                  </a:lnTo>
                  <a:lnTo>
                    <a:pt x="379" y="206"/>
                  </a:lnTo>
                  <a:lnTo>
                    <a:pt x="362" y="201"/>
                  </a:lnTo>
                  <a:lnTo>
                    <a:pt x="345" y="199"/>
                  </a:lnTo>
                  <a:lnTo>
                    <a:pt x="329" y="196"/>
                  </a:lnTo>
                  <a:lnTo>
                    <a:pt x="312" y="194"/>
                  </a:lnTo>
                  <a:lnTo>
                    <a:pt x="295" y="191"/>
                  </a:lnTo>
                  <a:lnTo>
                    <a:pt x="279" y="191"/>
                  </a:lnTo>
                  <a:lnTo>
                    <a:pt x="256" y="188"/>
                  </a:lnTo>
                  <a:lnTo>
                    <a:pt x="240" y="188"/>
                  </a:lnTo>
                  <a:lnTo>
                    <a:pt x="228" y="188"/>
                  </a:lnTo>
                  <a:lnTo>
                    <a:pt x="212" y="188"/>
                  </a:lnTo>
                  <a:lnTo>
                    <a:pt x="195" y="188"/>
                  </a:lnTo>
                  <a:lnTo>
                    <a:pt x="184" y="188"/>
                  </a:lnTo>
                  <a:lnTo>
                    <a:pt x="167" y="188"/>
                  </a:lnTo>
                  <a:lnTo>
                    <a:pt x="162" y="188"/>
                  </a:lnTo>
                  <a:lnTo>
                    <a:pt x="145" y="188"/>
                  </a:lnTo>
                  <a:lnTo>
                    <a:pt x="145" y="191"/>
                  </a:lnTo>
                  <a:lnTo>
                    <a:pt x="145" y="188"/>
                  </a:lnTo>
                  <a:lnTo>
                    <a:pt x="145" y="186"/>
                  </a:lnTo>
                  <a:lnTo>
                    <a:pt x="145" y="178"/>
                  </a:lnTo>
                  <a:lnTo>
                    <a:pt x="150" y="173"/>
                  </a:lnTo>
                  <a:lnTo>
                    <a:pt x="150" y="165"/>
                  </a:lnTo>
                  <a:lnTo>
                    <a:pt x="150" y="163"/>
                  </a:lnTo>
                  <a:lnTo>
                    <a:pt x="150" y="155"/>
                  </a:lnTo>
                  <a:lnTo>
                    <a:pt x="150" y="150"/>
                  </a:lnTo>
                  <a:lnTo>
                    <a:pt x="150" y="142"/>
                  </a:lnTo>
                  <a:lnTo>
                    <a:pt x="150" y="134"/>
                  </a:lnTo>
                  <a:lnTo>
                    <a:pt x="145" y="126"/>
                  </a:lnTo>
                  <a:lnTo>
                    <a:pt x="145" y="119"/>
                  </a:lnTo>
                  <a:lnTo>
                    <a:pt x="139" y="108"/>
                  </a:lnTo>
                  <a:lnTo>
                    <a:pt x="134" y="101"/>
                  </a:lnTo>
                  <a:lnTo>
                    <a:pt x="128" y="90"/>
                  </a:lnTo>
                  <a:lnTo>
                    <a:pt x="123" y="80"/>
                  </a:lnTo>
                  <a:lnTo>
                    <a:pt x="111" y="70"/>
                  </a:lnTo>
                  <a:lnTo>
                    <a:pt x="106" y="59"/>
                  </a:lnTo>
                  <a:lnTo>
                    <a:pt x="95" y="49"/>
                  </a:lnTo>
                  <a:lnTo>
                    <a:pt x="89" y="41"/>
                  </a:lnTo>
                  <a:lnTo>
                    <a:pt x="78" y="31"/>
                  </a:lnTo>
                  <a:lnTo>
                    <a:pt x="72" y="23"/>
                  </a:lnTo>
                  <a:lnTo>
                    <a:pt x="61" y="15"/>
                  </a:lnTo>
                  <a:lnTo>
                    <a:pt x="61" y="10"/>
                  </a:lnTo>
                  <a:lnTo>
                    <a:pt x="50" y="3"/>
                  </a:lnTo>
                  <a:lnTo>
                    <a:pt x="50" y="0"/>
                  </a:lnTo>
                  <a:lnTo>
                    <a:pt x="50" y="3"/>
                  </a:lnTo>
                  <a:lnTo>
                    <a:pt x="50" y="10"/>
                  </a:lnTo>
                  <a:lnTo>
                    <a:pt x="50" y="15"/>
                  </a:lnTo>
                  <a:lnTo>
                    <a:pt x="50" y="21"/>
                  </a:lnTo>
                  <a:lnTo>
                    <a:pt x="50" y="28"/>
                  </a:lnTo>
                  <a:lnTo>
                    <a:pt x="50" y="39"/>
                  </a:lnTo>
                  <a:lnTo>
                    <a:pt x="45" y="49"/>
                  </a:lnTo>
                  <a:lnTo>
                    <a:pt x="45" y="59"/>
                  </a:lnTo>
                  <a:lnTo>
                    <a:pt x="45" y="67"/>
                  </a:lnTo>
                  <a:lnTo>
                    <a:pt x="45" y="80"/>
                  </a:lnTo>
                  <a:lnTo>
                    <a:pt x="45" y="90"/>
                  </a:lnTo>
                  <a:lnTo>
                    <a:pt x="45" y="101"/>
                  </a:lnTo>
                  <a:lnTo>
                    <a:pt x="45" y="111"/>
                  </a:lnTo>
                  <a:lnTo>
                    <a:pt x="45" y="121"/>
                  </a:lnTo>
                  <a:lnTo>
                    <a:pt x="39" y="132"/>
                  </a:lnTo>
                  <a:lnTo>
                    <a:pt x="34" y="142"/>
                  </a:lnTo>
                  <a:lnTo>
                    <a:pt x="28" y="150"/>
                  </a:lnTo>
                  <a:lnTo>
                    <a:pt x="28" y="160"/>
                  </a:lnTo>
                  <a:lnTo>
                    <a:pt x="22" y="168"/>
                  </a:lnTo>
                  <a:lnTo>
                    <a:pt x="22" y="176"/>
                  </a:lnTo>
                  <a:lnTo>
                    <a:pt x="17" y="183"/>
                  </a:lnTo>
                  <a:lnTo>
                    <a:pt x="17" y="191"/>
                  </a:lnTo>
                  <a:lnTo>
                    <a:pt x="6" y="204"/>
                  </a:lnTo>
                  <a:lnTo>
                    <a:pt x="6" y="212"/>
                  </a:lnTo>
                  <a:lnTo>
                    <a:pt x="0" y="217"/>
                  </a:lnTo>
                  <a:lnTo>
                    <a:pt x="0" y="219"/>
                  </a:lnTo>
                  <a:lnTo>
                    <a:pt x="106" y="248"/>
                  </a:lnTo>
                  <a:lnTo>
                    <a:pt x="234" y="250"/>
                  </a:lnTo>
                  <a:lnTo>
                    <a:pt x="234" y="250"/>
                  </a:lnTo>
                  <a:close/>
                </a:path>
              </a:pathLst>
            </a:custGeom>
            <a:solidFill>
              <a:srgbClr val="8B629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56"/>
            <p:cNvSpPr>
              <a:spLocks/>
            </p:cNvSpPr>
            <p:nvPr/>
          </p:nvSpPr>
          <p:spPr bwMode="auto">
            <a:xfrm>
              <a:off x="5670550" y="5911850"/>
              <a:ext cx="741363" cy="404813"/>
            </a:xfrm>
            <a:custGeom>
              <a:avLst/>
              <a:gdLst/>
              <a:ahLst/>
              <a:cxnLst>
                <a:cxn ang="0">
                  <a:pos x="200" y="5"/>
                </a:cxn>
                <a:cxn ang="0">
                  <a:pos x="211" y="20"/>
                </a:cxn>
                <a:cxn ang="0">
                  <a:pos x="222" y="43"/>
                </a:cxn>
                <a:cxn ang="0">
                  <a:pos x="228" y="56"/>
                </a:cxn>
                <a:cxn ang="0">
                  <a:pos x="239" y="72"/>
                </a:cxn>
                <a:cxn ang="0">
                  <a:pos x="245" y="87"/>
                </a:cxn>
                <a:cxn ang="0">
                  <a:pos x="261" y="103"/>
                </a:cxn>
                <a:cxn ang="0">
                  <a:pos x="267" y="118"/>
                </a:cxn>
                <a:cxn ang="0">
                  <a:pos x="284" y="134"/>
                </a:cxn>
                <a:cxn ang="0">
                  <a:pos x="300" y="157"/>
                </a:cxn>
                <a:cxn ang="0">
                  <a:pos x="306" y="167"/>
                </a:cxn>
                <a:cxn ang="0">
                  <a:pos x="467" y="229"/>
                </a:cxn>
                <a:cxn ang="0">
                  <a:pos x="451" y="234"/>
                </a:cxn>
                <a:cxn ang="0">
                  <a:pos x="417" y="245"/>
                </a:cxn>
                <a:cxn ang="0">
                  <a:pos x="384" y="250"/>
                </a:cxn>
                <a:cxn ang="0">
                  <a:pos x="356" y="255"/>
                </a:cxn>
                <a:cxn ang="0">
                  <a:pos x="317" y="255"/>
                </a:cxn>
                <a:cxn ang="0">
                  <a:pos x="284" y="255"/>
                </a:cxn>
                <a:cxn ang="0">
                  <a:pos x="234" y="253"/>
                </a:cxn>
                <a:cxn ang="0">
                  <a:pos x="189" y="245"/>
                </a:cxn>
                <a:cxn ang="0">
                  <a:pos x="139" y="237"/>
                </a:cxn>
                <a:cxn ang="0">
                  <a:pos x="100" y="229"/>
                </a:cxn>
                <a:cxn ang="0">
                  <a:pos x="55" y="222"/>
                </a:cxn>
                <a:cxn ang="0">
                  <a:pos x="28" y="216"/>
                </a:cxn>
                <a:cxn ang="0">
                  <a:pos x="0" y="211"/>
                </a:cxn>
                <a:cxn ang="0">
                  <a:pos x="16" y="196"/>
                </a:cxn>
                <a:cxn ang="0">
                  <a:pos x="28" y="178"/>
                </a:cxn>
                <a:cxn ang="0">
                  <a:pos x="50" y="160"/>
                </a:cxn>
                <a:cxn ang="0">
                  <a:pos x="72" y="136"/>
                </a:cxn>
                <a:cxn ang="0">
                  <a:pos x="100" y="116"/>
                </a:cxn>
                <a:cxn ang="0">
                  <a:pos x="122" y="92"/>
                </a:cxn>
                <a:cxn ang="0">
                  <a:pos x="139" y="72"/>
                </a:cxn>
                <a:cxn ang="0">
                  <a:pos x="156" y="54"/>
                </a:cxn>
                <a:cxn ang="0">
                  <a:pos x="167" y="38"/>
                </a:cxn>
                <a:cxn ang="0">
                  <a:pos x="189" y="18"/>
                </a:cxn>
                <a:cxn ang="0">
                  <a:pos x="195" y="2"/>
                </a:cxn>
                <a:cxn ang="0">
                  <a:pos x="200" y="0"/>
                </a:cxn>
              </a:cxnLst>
              <a:rect l="0" t="0" r="r" b="b"/>
              <a:pathLst>
                <a:path w="467" h="255">
                  <a:moveTo>
                    <a:pt x="200" y="0"/>
                  </a:moveTo>
                  <a:lnTo>
                    <a:pt x="200" y="5"/>
                  </a:lnTo>
                  <a:lnTo>
                    <a:pt x="206" y="10"/>
                  </a:lnTo>
                  <a:lnTo>
                    <a:pt x="211" y="20"/>
                  </a:lnTo>
                  <a:lnTo>
                    <a:pt x="217" y="28"/>
                  </a:lnTo>
                  <a:lnTo>
                    <a:pt x="222" y="43"/>
                  </a:lnTo>
                  <a:lnTo>
                    <a:pt x="222" y="49"/>
                  </a:lnTo>
                  <a:lnTo>
                    <a:pt x="228" y="56"/>
                  </a:lnTo>
                  <a:lnTo>
                    <a:pt x="228" y="64"/>
                  </a:lnTo>
                  <a:lnTo>
                    <a:pt x="239" y="72"/>
                  </a:lnTo>
                  <a:lnTo>
                    <a:pt x="239" y="80"/>
                  </a:lnTo>
                  <a:lnTo>
                    <a:pt x="245" y="87"/>
                  </a:lnTo>
                  <a:lnTo>
                    <a:pt x="250" y="95"/>
                  </a:lnTo>
                  <a:lnTo>
                    <a:pt x="261" y="103"/>
                  </a:lnTo>
                  <a:lnTo>
                    <a:pt x="261" y="111"/>
                  </a:lnTo>
                  <a:lnTo>
                    <a:pt x="267" y="118"/>
                  </a:lnTo>
                  <a:lnTo>
                    <a:pt x="273" y="126"/>
                  </a:lnTo>
                  <a:lnTo>
                    <a:pt x="284" y="134"/>
                  </a:lnTo>
                  <a:lnTo>
                    <a:pt x="289" y="147"/>
                  </a:lnTo>
                  <a:lnTo>
                    <a:pt x="300" y="157"/>
                  </a:lnTo>
                  <a:lnTo>
                    <a:pt x="306" y="165"/>
                  </a:lnTo>
                  <a:lnTo>
                    <a:pt x="306" y="167"/>
                  </a:lnTo>
                  <a:lnTo>
                    <a:pt x="423" y="69"/>
                  </a:lnTo>
                  <a:lnTo>
                    <a:pt x="467" y="229"/>
                  </a:lnTo>
                  <a:lnTo>
                    <a:pt x="462" y="229"/>
                  </a:lnTo>
                  <a:lnTo>
                    <a:pt x="451" y="234"/>
                  </a:lnTo>
                  <a:lnTo>
                    <a:pt x="434" y="240"/>
                  </a:lnTo>
                  <a:lnTo>
                    <a:pt x="417" y="245"/>
                  </a:lnTo>
                  <a:lnTo>
                    <a:pt x="401" y="247"/>
                  </a:lnTo>
                  <a:lnTo>
                    <a:pt x="384" y="250"/>
                  </a:lnTo>
                  <a:lnTo>
                    <a:pt x="367" y="253"/>
                  </a:lnTo>
                  <a:lnTo>
                    <a:pt x="356" y="255"/>
                  </a:lnTo>
                  <a:lnTo>
                    <a:pt x="334" y="255"/>
                  </a:lnTo>
                  <a:lnTo>
                    <a:pt x="317" y="255"/>
                  </a:lnTo>
                  <a:lnTo>
                    <a:pt x="300" y="255"/>
                  </a:lnTo>
                  <a:lnTo>
                    <a:pt x="284" y="255"/>
                  </a:lnTo>
                  <a:lnTo>
                    <a:pt x="256" y="253"/>
                  </a:lnTo>
                  <a:lnTo>
                    <a:pt x="234" y="253"/>
                  </a:lnTo>
                  <a:lnTo>
                    <a:pt x="211" y="247"/>
                  </a:lnTo>
                  <a:lnTo>
                    <a:pt x="189" y="245"/>
                  </a:lnTo>
                  <a:lnTo>
                    <a:pt x="167" y="242"/>
                  </a:lnTo>
                  <a:lnTo>
                    <a:pt x="139" y="237"/>
                  </a:lnTo>
                  <a:lnTo>
                    <a:pt x="117" y="234"/>
                  </a:lnTo>
                  <a:lnTo>
                    <a:pt x="100" y="229"/>
                  </a:lnTo>
                  <a:lnTo>
                    <a:pt x="72" y="227"/>
                  </a:lnTo>
                  <a:lnTo>
                    <a:pt x="55" y="222"/>
                  </a:lnTo>
                  <a:lnTo>
                    <a:pt x="39" y="219"/>
                  </a:lnTo>
                  <a:lnTo>
                    <a:pt x="28" y="216"/>
                  </a:lnTo>
                  <a:lnTo>
                    <a:pt x="5" y="211"/>
                  </a:lnTo>
                  <a:lnTo>
                    <a:pt x="0" y="211"/>
                  </a:lnTo>
                  <a:lnTo>
                    <a:pt x="5" y="206"/>
                  </a:lnTo>
                  <a:lnTo>
                    <a:pt x="16" y="196"/>
                  </a:lnTo>
                  <a:lnTo>
                    <a:pt x="16" y="185"/>
                  </a:lnTo>
                  <a:lnTo>
                    <a:pt x="28" y="178"/>
                  </a:lnTo>
                  <a:lnTo>
                    <a:pt x="39" y="170"/>
                  </a:lnTo>
                  <a:lnTo>
                    <a:pt x="50" y="160"/>
                  </a:lnTo>
                  <a:lnTo>
                    <a:pt x="61" y="149"/>
                  </a:lnTo>
                  <a:lnTo>
                    <a:pt x="72" y="136"/>
                  </a:lnTo>
                  <a:lnTo>
                    <a:pt x="83" y="126"/>
                  </a:lnTo>
                  <a:lnTo>
                    <a:pt x="100" y="116"/>
                  </a:lnTo>
                  <a:lnTo>
                    <a:pt x="111" y="103"/>
                  </a:lnTo>
                  <a:lnTo>
                    <a:pt x="122" y="92"/>
                  </a:lnTo>
                  <a:lnTo>
                    <a:pt x="128" y="80"/>
                  </a:lnTo>
                  <a:lnTo>
                    <a:pt x="139" y="72"/>
                  </a:lnTo>
                  <a:lnTo>
                    <a:pt x="144" y="64"/>
                  </a:lnTo>
                  <a:lnTo>
                    <a:pt x="156" y="54"/>
                  </a:lnTo>
                  <a:lnTo>
                    <a:pt x="161" y="46"/>
                  </a:lnTo>
                  <a:lnTo>
                    <a:pt x="167" y="38"/>
                  </a:lnTo>
                  <a:lnTo>
                    <a:pt x="178" y="28"/>
                  </a:lnTo>
                  <a:lnTo>
                    <a:pt x="189" y="18"/>
                  </a:lnTo>
                  <a:lnTo>
                    <a:pt x="189" y="7"/>
                  </a:lnTo>
                  <a:lnTo>
                    <a:pt x="195" y="2"/>
                  </a:lnTo>
                  <a:lnTo>
                    <a:pt x="200" y="0"/>
                  </a:lnTo>
                  <a:lnTo>
                    <a:pt x="200" y="0"/>
                  </a:lnTo>
                  <a:lnTo>
                    <a:pt x="200" y="0"/>
                  </a:lnTo>
                  <a:close/>
                </a:path>
              </a:pathLst>
            </a:custGeom>
            <a:solidFill>
              <a:srgbClr val="FFD6C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57"/>
            <p:cNvSpPr>
              <a:spLocks/>
            </p:cNvSpPr>
            <p:nvPr/>
          </p:nvSpPr>
          <p:spPr bwMode="auto">
            <a:xfrm>
              <a:off x="4387850" y="6415088"/>
              <a:ext cx="1017588" cy="344488"/>
            </a:xfrm>
            <a:custGeom>
              <a:avLst/>
              <a:gdLst/>
              <a:ahLst/>
              <a:cxnLst>
                <a:cxn ang="0">
                  <a:pos x="373" y="0"/>
                </a:cxn>
                <a:cxn ang="0">
                  <a:pos x="273" y="160"/>
                </a:cxn>
                <a:cxn ang="0">
                  <a:pos x="151" y="145"/>
                </a:cxn>
                <a:cxn ang="0">
                  <a:pos x="0" y="207"/>
                </a:cxn>
                <a:cxn ang="0">
                  <a:pos x="190" y="212"/>
                </a:cxn>
                <a:cxn ang="0">
                  <a:pos x="340" y="217"/>
                </a:cxn>
                <a:cxn ang="0">
                  <a:pos x="346" y="214"/>
                </a:cxn>
                <a:cxn ang="0">
                  <a:pos x="357" y="204"/>
                </a:cxn>
                <a:cxn ang="0">
                  <a:pos x="368" y="196"/>
                </a:cxn>
                <a:cxn ang="0">
                  <a:pos x="390" y="186"/>
                </a:cxn>
                <a:cxn ang="0">
                  <a:pos x="396" y="178"/>
                </a:cxn>
                <a:cxn ang="0">
                  <a:pos x="407" y="170"/>
                </a:cxn>
                <a:cxn ang="0">
                  <a:pos x="418" y="163"/>
                </a:cxn>
                <a:cxn ang="0">
                  <a:pos x="435" y="155"/>
                </a:cxn>
                <a:cxn ang="0">
                  <a:pos x="446" y="145"/>
                </a:cxn>
                <a:cxn ang="0">
                  <a:pos x="462" y="132"/>
                </a:cxn>
                <a:cxn ang="0">
                  <a:pos x="479" y="121"/>
                </a:cxn>
                <a:cxn ang="0">
                  <a:pos x="496" y="109"/>
                </a:cxn>
                <a:cxn ang="0">
                  <a:pos x="513" y="98"/>
                </a:cxn>
                <a:cxn ang="0">
                  <a:pos x="529" y="85"/>
                </a:cxn>
                <a:cxn ang="0">
                  <a:pos x="546" y="75"/>
                </a:cxn>
                <a:cxn ang="0">
                  <a:pos x="563" y="65"/>
                </a:cxn>
                <a:cxn ang="0">
                  <a:pos x="579" y="52"/>
                </a:cxn>
                <a:cxn ang="0">
                  <a:pos x="596" y="44"/>
                </a:cxn>
                <a:cxn ang="0">
                  <a:pos x="607" y="34"/>
                </a:cxn>
                <a:cxn ang="0">
                  <a:pos x="618" y="26"/>
                </a:cxn>
                <a:cxn ang="0">
                  <a:pos x="635" y="16"/>
                </a:cxn>
                <a:cxn ang="0">
                  <a:pos x="641" y="13"/>
                </a:cxn>
                <a:cxn ang="0">
                  <a:pos x="373" y="0"/>
                </a:cxn>
                <a:cxn ang="0">
                  <a:pos x="373" y="0"/>
                </a:cxn>
              </a:cxnLst>
              <a:rect l="0" t="0" r="r" b="b"/>
              <a:pathLst>
                <a:path w="641" h="217">
                  <a:moveTo>
                    <a:pt x="373" y="0"/>
                  </a:moveTo>
                  <a:lnTo>
                    <a:pt x="273" y="160"/>
                  </a:lnTo>
                  <a:lnTo>
                    <a:pt x="151" y="145"/>
                  </a:lnTo>
                  <a:lnTo>
                    <a:pt x="0" y="207"/>
                  </a:lnTo>
                  <a:lnTo>
                    <a:pt x="190" y="212"/>
                  </a:lnTo>
                  <a:lnTo>
                    <a:pt x="340" y="217"/>
                  </a:lnTo>
                  <a:lnTo>
                    <a:pt x="346" y="214"/>
                  </a:lnTo>
                  <a:lnTo>
                    <a:pt x="357" y="204"/>
                  </a:lnTo>
                  <a:lnTo>
                    <a:pt x="368" y="196"/>
                  </a:lnTo>
                  <a:lnTo>
                    <a:pt x="390" y="186"/>
                  </a:lnTo>
                  <a:lnTo>
                    <a:pt x="396" y="178"/>
                  </a:lnTo>
                  <a:lnTo>
                    <a:pt x="407" y="170"/>
                  </a:lnTo>
                  <a:lnTo>
                    <a:pt x="418" y="163"/>
                  </a:lnTo>
                  <a:lnTo>
                    <a:pt x="435" y="155"/>
                  </a:lnTo>
                  <a:lnTo>
                    <a:pt x="446" y="145"/>
                  </a:lnTo>
                  <a:lnTo>
                    <a:pt x="462" y="132"/>
                  </a:lnTo>
                  <a:lnTo>
                    <a:pt x="479" y="121"/>
                  </a:lnTo>
                  <a:lnTo>
                    <a:pt x="496" y="109"/>
                  </a:lnTo>
                  <a:lnTo>
                    <a:pt x="513" y="98"/>
                  </a:lnTo>
                  <a:lnTo>
                    <a:pt x="529" y="85"/>
                  </a:lnTo>
                  <a:lnTo>
                    <a:pt x="546" y="75"/>
                  </a:lnTo>
                  <a:lnTo>
                    <a:pt x="563" y="65"/>
                  </a:lnTo>
                  <a:lnTo>
                    <a:pt x="579" y="52"/>
                  </a:lnTo>
                  <a:lnTo>
                    <a:pt x="596" y="44"/>
                  </a:lnTo>
                  <a:lnTo>
                    <a:pt x="607" y="34"/>
                  </a:lnTo>
                  <a:lnTo>
                    <a:pt x="618" y="26"/>
                  </a:lnTo>
                  <a:lnTo>
                    <a:pt x="635" y="16"/>
                  </a:lnTo>
                  <a:lnTo>
                    <a:pt x="641" y="13"/>
                  </a:lnTo>
                  <a:lnTo>
                    <a:pt x="373" y="0"/>
                  </a:lnTo>
                  <a:lnTo>
                    <a:pt x="373" y="0"/>
                  </a:lnTo>
                  <a:close/>
                </a:path>
              </a:pathLst>
            </a:custGeom>
            <a:solidFill>
              <a:srgbClr val="D1D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58"/>
            <p:cNvSpPr>
              <a:spLocks/>
            </p:cNvSpPr>
            <p:nvPr/>
          </p:nvSpPr>
          <p:spPr bwMode="auto">
            <a:xfrm>
              <a:off x="2514600" y="6562725"/>
              <a:ext cx="450850" cy="217488"/>
            </a:xfrm>
            <a:custGeom>
              <a:avLst/>
              <a:gdLst/>
              <a:ahLst/>
              <a:cxnLst>
                <a:cxn ang="0">
                  <a:pos x="117" y="13"/>
                </a:cxn>
                <a:cxn ang="0">
                  <a:pos x="195" y="0"/>
                </a:cxn>
                <a:cxn ang="0">
                  <a:pos x="256" y="10"/>
                </a:cxn>
                <a:cxn ang="0">
                  <a:pos x="284" y="23"/>
                </a:cxn>
                <a:cxn ang="0">
                  <a:pos x="278" y="23"/>
                </a:cxn>
                <a:cxn ang="0">
                  <a:pos x="273" y="21"/>
                </a:cxn>
                <a:cxn ang="0">
                  <a:pos x="262" y="21"/>
                </a:cxn>
                <a:cxn ang="0">
                  <a:pos x="256" y="21"/>
                </a:cxn>
                <a:cxn ang="0">
                  <a:pos x="245" y="23"/>
                </a:cxn>
                <a:cxn ang="0">
                  <a:pos x="228" y="31"/>
                </a:cxn>
                <a:cxn ang="0">
                  <a:pos x="212" y="36"/>
                </a:cxn>
                <a:cxn ang="0">
                  <a:pos x="189" y="44"/>
                </a:cxn>
                <a:cxn ang="0">
                  <a:pos x="167" y="52"/>
                </a:cxn>
                <a:cxn ang="0">
                  <a:pos x="150" y="62"/>
                </a:cxn>
                <a:cxn ang="0">
                  <a:pos x="128" y="70"/>
                </a:cxn>
                <a:cxn ang="0">
                  <a:pos x="111" y="77"/>
                </a:cxn>
                <a:cxn ang="0">
                  <a:pos x="100" y="83"/>
                </a:cxn>
                <a:cxn ang="0">
                  <a:pos x="100" y="85"/>
                </a:cxn>
                <a:cxn ang="0">
                  <a:pos x="134" y="103"/>
                </a:cxn>
                <a:cxn ang="0">
                  <a:pos x="139" y="103"/>
                </a:cxn>
                <a:cxn ang="0">
                  <a:pos x="150" y="103"/>
                </a:cxn>
                <a:cxn ang="0">
                  <a:pos x="173" y="108"/>
                </a:cxn>
                <a:cxn ang="0">
                  <a:pos x="189" y="114"/>
                </a:cxn>
                <a:cxn ang="0">
                  <a:pos x="200" y="119"/>
                </a:cxn>
                <a:cxn ang="0">
                  <a:pos x="212" y="127"/>
                </a:cxn>
                <a:cxn ang="0">
                  <a:pos x="212" y="134"/>
                </a:cxn>
                <a:cxn ang="0">
                  <a:pos x="217" y="137"/>
                </a:cxn>
                <a:cxn ang="0">
                  <a:pos x="206" y="137"/>
                </a:cxn>
                <a:cxn ang="0">
                  <a:pos x="189" y="137"/>
                </a:cxn>
                <a:cxn ang="0">
                  <a:pos x="173" y="137"/>
                </a:cxn>
                <a:cxn ang="0">
                  <a:pos x="161" y="137"/>
                </a:cxn>
                <a:cxn ang="0">
                  <a:pos x="139" y="137"/>
                </a:cxn>
                <a:cxn ang="0">
                  <a:pos x="122" y="137"/>
                </a:cxn>
                <a:cxn ang="0">
                  <a:pos x="100" y="137"/>
                </a:cxn>
                <a:cxn ang="0">
                  <a:pos x="83" y="137"/>
                </a:cxn>
                <a:cxn ang="0">
                  <a:pos x="67" y="137"/>
                </a:cxn>
                <a:cxn ang="0">
                  <a:pos x="50" y="137"/>
                </a:cxn>
                <a:cxn ang="0">
                  <a:pos x="33" y="137"/>
                </a:cxn>
                <a:cxn ang="0">
                  <a:pos x="22" y="137"/>
                </a:cxn>
                <a:cxn ang="0">
                  <a:pos x="17" y="137"/>
                </a:cxn>
                <a:cxn ang="0">
                  <a:pos x="11" y="134"/>
                </a:cxn>
                <a:cxn ang="0">
                  <a:pos x="0" y="129"/>
                </a:cxn>
                <a:cxn ang="0">
                  <a:pos x="0" y="121"/>
                </a:cxn>
                <a:cxn ang="0">
                  <a:pos x="0" y="116"/>
                </a:cxn>
                <a:cxn ang="0">
                  <a:pos x="6" y="108"/>
                </a:cxn>
                <a:cxn ang="0">
                  <a:pos x="17" y="103"/>
                </a:cxn>
                <a:cxn ang="0">
                  <a:pos x="22" y="90"/>
                </a:cxn>
                <a:cxn ang="0">
                  <a:pos x="39" y="77"/>
                </a:cxn>
                <a:cxn ang="0">
                  <a:pos x="56" y="65"/>
                </a:cxn>
                <a:cxn ang="0">
                  <a:pos x="78" y="54"/>
                </a:cxn>
                <a:cxn ang="0">
                  <a:pos x="89" y="44"/>
                </a:cxn>
                <a:cxn ang="0">
                  <a:pos x="106" y="36"/>
                </a:cxn>
                <a:cxn ang="0">
                  <a:pos x="117" y="31"/>
                </a:cxn>
                <a:cxn ang="0">
                  <a:pos x="122" y="31"/>
                </a:cxn>
                <a:cxn ang="0">
                  <a:pos x="106" y="21"/>
                </a:cxn>
                <a:cxn ang="0">
                  <a:pos x="117" y="13"/>
                </a:cxn>
                <a:cxn ang="0">
                  <a:pos x="117" y="13"/>
                </a:cxn>
              </a:cxnLst>
              <a:rect l="0" t="0" r="r" b="b"/>
              <a:pathLst>
                <a:path w="284" h="137">
                  <a:moveTo>
                    <a:pt x="117" y="13"/>
                  </a:moveTo>
                  <a:lnTo>
                    <a:pt x="195" y="0"/>
                  </a:lnTo>
                  <a:lnTo>
                    <a:pt x="256" y="10"/>
                  </a:lnTo>
                  <a:lnTo>
                    <a:pt x="284" y="23"/>
                  </a:lnTo>
                  <a:lnTo>
                    <a:pt x="278" y="23"/>
                  </a:lnTo>
                  <a:lnTo>
                    <a:pt x="273" y="21"/>
                  </a:lnTo>
                  <a:lnTo>
                    <a:pt x="262" y="21"/>
                  </a:lnTo>
                  <a:lnTo>
                    <a:pt x="256" y="21"/>
                  </a:lnTo>
                  <a:lnTo>
                    <a:pt x="245" y="23"/>
                  </a:lnTo>
                  <a:lnTo>
                    <a:pt x="228" y="31"/>
                  </a:lnTo>
                  <a:lnTo>
                    <a:pt x="212" y="36"/>
                  </a:lnTo>
                  <a:lnTo>
                    <a:pt x="189" y="44"/>
                  </a:lnTo>
                  <a:lnTo>
                    <a:pt x="167" y="52"/>
                  </a:lnTo>
                  <a:lnTo>
                    <a:pt x="150" y="62"/>
                  </a:lnTo>
                  <a:lnTo>
                    <a:pt x="128" y="70"/>
                  </a:lnTo>
                  <a:lnTo>
                    <a:pt x="111" y="77"/>
                  </a:lnTo>
                  <a:lnTo>
                    <a:pt x="100" y="83"/>
                  </a:lnTo>
                  <a:lnTo>
                    <a:pt x="100" y="85"/>
                  </a:lnTo>
                  <a:lnTo>
                    <a:pt x="134" y="103"/>
                  </a:lnTo>
                  <a:lnTo>
                    <a:pt x="139" y="103"/>
                  </a:lnTo>
                  <a:lnTo>
                    <a:pt x="150" y="103"/>
                  </a:lnTo>
                  <a:lnTo>
                    <a:pt x="173" y="108"/>
                  </a:lnTo>
                  <a:lnTo>
                    <a:pt x="189" y="114"/>
                  </a:lnTo>
                  <a:lnTo>
                    <a:pt x="200" y="119"/>
                  </a:lnTo>
                  <a:lnTo>
                    <a:pt x="212" y="127"/>
                  </a:lnTo>
                  <a:lnTo>
                    <a:pt x="212" y="134"/>
                  </a:lnTo>
                  <a:lnTo>
                    <a:pt x="217" y="137"/>
                  </a:lnTo>
                  <a:lnTo>
                    <a:pt x="206" y="137"/>
                  </a:lnTo>
                  <a:lnTo>
                    <a:pt x="189" y="137"/>
                  </a:lnTo>
                  <a:lnTo>
                    <a:pt x="173" y="137"/>
                  </a:lnTo>
                  <a:lnTo>
                    <a:pt x="161" y="137"/>
                  </a:lnTo>
                  <a:lnTo>
                    <a:pt x="139" y="137"/>
                  </a:lnTo>
                  <a:lnTo>
                    <a:pt x="122" y="137"/>
                  </a:lnTo>
                  <a:lnTo>
                    <a:pt x="100" y="137"/>
                  </a:lnTo>
                  <a:lnTo>
                    <a:pt x="83" y="137"/>
                  </a:lnTo>
                  <a:lnTo>
                    <a:pt x="67" y="137"/>
                  </a:lnTo>
                  <a:lnTo>
                    <a:pt x="50" y="137"/>
                  </a:lnTo>
                  <a:lnTo>
                    <a:pt x="33" y="137"/>
                  </a:lnTo>
                  <a:lnTo>
                    <a:pt x="22" y="137"/>
                  </a:lnTo>
                  <a:lnTo>
                    <a:pt x="17" y="137"/>
                  </a:lnTo>
                  <a:lnTo>
                    <a:pt x="11" y="134"/>
                  </a:lnTo>
                  <a:lnTo>
                    <a:pt x="0" y="129"/>
                  </a:lnTo>
                  <a:lnTo>
                    <a:pt x="0" y="121"/>
                  </a:lnTo>
                  <a:lnTo>
                    <a:pt x="0" y="116"/>
                  </a:lnTo>
                  <a:lnTo>
                    <a:pt x="6" y="108"/>
                  </a:lnTo>
                  <a:lnTo>
                    <a:pt x="17" y="103"/>
                  </a:lnTo>
                  <a:lnTo>
                    <a:pt x="22" y="90"/>
                  </a:lnTo>
                  <a:lnTo>
                    <a:pt x="39" y="77"/>
                  </a:lnTo>
                  <a:lnTo>
                    <a:pt x="56" y="65"/>
                  </a:lnTo>
                  <a:lnTo>
                    <a:pt x="78" y="54"/>
                  </a:lnTo>
                  <a:lnTo>
                    <a:pt x="89" y="44"/>
                  </a:lnTo>
                  <a:lnTo>
                    <a:pt x="106" y="36"/>
                  </a:lnTo>
                  <a:lnTo>
                    <a:pt x="117" y="31"/>
                  </a:lnTo>
                  <a:lnTo>
                    <a:pt x="122" y="31"/>
                  </a:lnTo>
                  <a:lnTo>
                    <a:pt x="106" y="21"/>
                  </a:lnTo>
                  <a:lnTo>
                    <a:pt x="117" y="13"/>
                  </a:lnTo>
                  <a:lnTo>
                    <a:pt x="117" y="13"/>
                  </a:lnTo>
                  <a:close/>
                </a:path>
              </a:pathLst>
            </a:custGeom>
            <a:solidFill>
              <a:srgbClr val="8240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59"/>
            <p:cNvSpPr>
              <a:spLocks/>
            </p:cNvSpPr>
            <p:nvPr/>
          </p:nvSpPr>
          <p:spPr bwMode="auto">
            <a:xfrm>
              <a:off x="1949450" y="4805363"/>
              <a:ext cx="3790950" cy="871538"/>
            </a:xfrm>
            <a:custGeom>
              <a:avLst/>
              <a:gdLst/>
              <a:ahLst/>
              <a:cxnLst>
                <a:cxn ang="0">
                  <a:pos x="417" y="185"/>
                </a:cxn>
                <a:cxn ang="0">
                  <a:pos x="456" y="152"/>
                </a:cxn>
                <a:cxn ang="0">
                  <a:pos x="529" y="111"/>
                </a:cxn>
                <a:cxn ang="0">
                  <a:pos x="618" y="80"/>
                </a:cxn>
                <a:cxn ang="0">
                  <a:pos x="718" y="69"/>
                </a:cxn>
                <a:cxn ang="0">
                  <a:pos x="824" y="80"/>
                </a:cxn>
                <a:cxn ang="0">
                  <a:pos x="935" y="90"/>
                </a:cxn>
                <a:cxn ang="0">
                  <a:pos x="1035" y="98"/>
                </a:cxn>
                <a:cxn ang="0">
                  <a:pos x="1130" y="87"/>
                </a:cxn>
                <a:cxn ang="0">
                  <a:pos x="1219" y="61"/>
                </a:cxn>
                <a:cxn ang="0">
                  <a:pos x="1314" y="30"/>
                </a:cxn>
                <a:cxn ang="0">
                  <a:pos x="1419" y="7"/>
                </a:cxn>
                <a:cxn ang="0">
                  <a:pos x="1536" y="0"/>
                </a:cxn>
                <a:cxn ang="0">
                  <a:pos x="1659" y="7"/>
                </a:cxn>
                <a:cxn ang="0">
                  <a:pos x="1759" y="18"/>
                </a:cxn>
                <a:cxn ang="0">
                  <a:pos x="1809" y="28"/>
                </a:cxn>
                <a:cxn ang="0">
                  <a:pos x="1859" y="43"/>
                </a:cxn>
                <a:cxn ang="0">
                  <a:pos x="1954" y="85"/>
                </a:cxn>
                <a:cxn ang="0">
                  <a:pos x="2060" y="139"/>
                </a:cxn>
                <a:cxn ang="0">
                  <a:pos x="2171" y="214"/>
                </a:cxn>
                <a:cxn ang="0">
                  <a:pos x="2260" y="296"/>
                </a:cxn>
                <a:cxn ang="0">
                  <a:pos x="2333" y="374"/>
                </a:cxn>
                <a:cxn ang="0">
                  <a:pos x="2372" y="425"/>
                </a:cxn>
                <a:cxn ang="0">
                  <a:pos x="2383" y="441"/>
                </a:cxn>
                <a:cxn ang="0">
                  <a:pos x="2305" y="441"/>
                </a:cxn>
                <a:cxn ang="0">
                  <a:pos x="2232" y="441"/>
                </a:cxn>
                <a:cxn ang="0">
                  <a:pos x="2160" y="438"/>
                </a:cxn>
                <a:cxn ang="0">
                  <a:pos x="2082" y="436"/>
                </a:cxn>
                <a:cxn ang="0">
                  <a:pos x="2004" y="431"/>
                </a:cxn>
                <a:cxn ang="0">
                  <a:pos x="1904" y="407"/>
                </a:cxn>
                <a:cxn ang="0">
                  <a:pos x="1870" y="423"/>
                </a:cxn>
                <a:cxn ang="0">
                  <a:pos x="1781" y="438"/>
                </a:cxn>
                <a:cxn ang="0">
                  <a:pos x="1726" y="433"/>
                </a:cxn>
                <a:cxn ang="0">
                  <a:pos x="1653" y="428"/>
                </a:cxn>
                <a:cxn ang="0">
                  <a:pos x="1575" y="428"/>
                </a:cxn>
                <a:cxn ang="0">
                  <a:pos x="1492" y="425"/>
                </a:cxn>
                <a:cxn ang="0">
                  <a:pos x="1431" y="418"/>
                </a:cxn>
                <a:cxn ang="0">
                  <a:pos x="1380" y="410"/>
                </a:cxn>
                <a:cxn ang="0">
                  <a:pos x="1341" y="459"/>
                </a:cxn>
                <a:cxn ang="0">
                  <a:pos x="1275" y="451"/>
                </a:cxn>
                <a:cxn ang="0">
                  <a:pos x="1213" y="446"/>
                </a:cxn>
                <a:cxn ang="0">
                  <a:pos x="1130" y="441"/>
                </a:cxn>
                <a:cxn ang="0">
                  <a:pos x="1041" y="433"/>
                </a:cxn>
                <a:cxn ang="0">
                  <a:pos x="968" y="431"/>
                </a:cxn>
                <a:cxn ang="0">
                  <a:pos x="907" y="428"/>
                </a:cxn>
                <a:cxn ang="0">
                  <a:pos x="701" y="340"/>
                </a:cxn>
                <a:cxn ang="0">
                  <a:pos x="668" y="382"/>
                </a:cxn>
                <a:cxn ang="0">
                  <a:pos x="601" y="444"/>
                </a:cxn>
                <a:cxn ang="0">
                  <a:pos x="506" y="503"/>
                </a:cxn>
                <a:cxn ang="0">
                  <a:pos x="373" y="539"/>
                </a:cxn>
                <a:cxn ang="0">
                  <a:pos x="222" y="549"/>
                </a:cxn>
                <a:cxn ang="0">
                  <a:pos x="89" y="542"/>
                </a:cxn>
                <a:cxn ang="0">
                  <a:pos x="11" y="531"/>
                </a:cxn>
                <a:cxn ang="0">
                  <a:pos x="16" y="524"/>
                </a:cxn>
                <a:cxn ang="0">
                  <a:pos x="83" y="493"/>
                </a:cxn>
                <a:cxn ang="0">
                  <a:pos x="133" y="462"/>
                </a:cxn>
                <a:cxn ang="0">
                  <a:pos x="194" y="418"/>
                </a:cxn>
                <a:cxn ang="0">
                  <a:pos x="250" y="366"/>
                </a:cxn>
                <a:cxn ang="0">
                  <a:pos x="306" y="314"/>
                </a:cxn>
                <a:cxn ang="0">
                  <a:pos x="345" y="271"/>
                </a:cxn>
                <a:cxn ang="0">
                  <a:pos x="373" y="234"/>
                </a:cxn>
                <a:cxn ang="0">
                  <a:pos x="395" y="206"/>
                </a:cxn>
                <a:cxn ang="0">
                  <a:pos x="406" y="196"/>
                </a:cxn>
              </a:cxnLst>
              <a:rect l="0" t="0" r="r" b="b"/>
              <a:pathLst>
                <a:path w="2388" h="549">
                  <a:moveTo>
                    <a:pt x="406" y="196"/>
                  </a:moveTo>
                  <a:lnTo>
                    <a:pt x="406" y="193"/>
                  </a:lnTo>
                  <a:lnTo>
                    <a:pt x="412" y="191"/>
                  </a:lnTo>
                  <a:lnTo>
                    <a:pt x="417" y="185"/>
                  </a:lnTo>
                  <a:lnTo>
                    <a:pt x="423" y="180"/>
                  </a:lnTo>
                  <a:lnTo>
                    <a:pt x="434" y="170"/>
                  </a:lnTo>
                  <a:lnTo>
                    <a:pt x="445" y="162"/>
                  </a:lnTo>
                  <a:lnTo>
                    <a:pt x="456" y="152"/>
                  </a:lnTo>
                  <a:lnTo>
                    <a:pt x="473" y="142"/>
                  </a:lnTo>
                  <a:lnTo>
                    <a:pt x="490" y="131"/>
                  </a:lnTo>
                  <a:lnTo>
                    <a:pt x="506" y="121"/>
                  </a:lnTo>
                  <a:lnTo>
                    <a:pt x="529" y="111"/>
                  </a:lnTo>
                  <a:lnTo>
                    <a:pt x="551" y="103"/>
                  </a:lnTo>
                  <a:lnTo>
                    <a:pt x="568" y="92"/>
                  </a:lnTo>
                  <a:lnTo>
                    <a:pt x="595" y="85"/>
                  </a:lnTo>
                  <a:lnTo>
                    <a:pt x="618" y="80"/>
                  </a:lnTo>
                  <a:lnTo>
                    <a:pt x="645" y="77"/>
                  </a:lnTo>
                  <a:lnTo>
                    <a:pt x="668" y="72"/>
                  </a:lnTo>
                  <a:lnTo>
                    <a:pt x="696" y="69"/>
                  </a:lnTo>
                  <a:lnTo>
                    <a:pt x="718" y="69"/>
                  </a:lnTo>
                  <a:lnTo>
                    <a:pt x="746" y="72"/>
                  </a:lnTo>
                  <a:lnTo>
                    <a:pt x="768" y="72"/>
                  </a:lnTo>
                  <a:lnTo>
                    <a:pt x="796" y="74"/>
                  </a:lnTo>
                  <a:lnTo>
                    <a:pt x="824" y="80"/>
                  </a:lnTo>
                  <a:lnTo>
                    <a:pt x="852" y="82"/>
                  </a:lnTo>
                  <a:lnTo>
                    <a:pt x="879" y="85"/>
                  </a:lnTo>
                  <a:lnTo>
                    <a:pt x="907" y="87"/>
                  </a:lnTo>
                  <a:lnTo>
                    <a:pt x="935" y="90"/>
                  </a:lnTo>
                  <a:lnTo>
                    <a:pt x="957" y="95"/>
                  </a:lnTo>
                  <a:lnTo>
                    <a:pt x="985" y="95"/>
                  </a:lnTo>
                  <a:lnTo>
                    <a:pt x="1013" y="98"/>
                  </a:lnTo>
                  <a:lnTo>
                    <a:pt x="1035" y="98"/>
                  </a:lnTo>
                  <a:lnTo>
                    <a:pt x="1063" y="100"/>
                  </a:lnTo>
                  <a:lnTo>
                    <a:pt x="1085" y="95"/>
                  </a:lnTo>
                  <a:lnTo>
                    <a:pt x="1108" y="92"/>
                  </a:lnTo>
                  <a:lnTo>
                    <a:pt x="1130" y="87"/>
                  </a:lnTo>
                  <a:lnTo>
                    <a:pt x="1152" y="82"/>
                  </a:lnTo>
                  <a:lnTo>
                    <a:pt x="1174" y="74"/>
                  </a:lnTo>
                  <a:lnTo>
                    <a:pt x="1197" y="69"/>
                  </a:lnTo>
                  <a:lnTo>
                    <a:pt x="1219" y="61"/>
                  </a:lnTo>
                  <a:lnTo>
                    <a:pt x="1241" y="54"/>
                  </a:lnTo>
                  <a:lnTo>
                    <a:pt x="1264" y="46"/>
                  </a:lnTo>
                  <a:lnTo>
                    <a:pt x="1286" y="38"/>
                  </a:lnTo>
                  <a:lnTo>
                    <a:pt x="1314" y="30"/>
                  </a:lnTo>
                  <a:lnTo>
                    <a:pt x="1341" y="25"/>
                  </a:lnTo>
                  <a:lnTo>
                    <a:pt x="1364" y="18"/>
                  </a:lnTo>
                  <a:lnTo>
                    <a:pt x="1392" y="12"/>
                  </a:lnTo>
                  <a:lnTo>
                    <a:pt x="1419" y="7"/>
                  </a:lnTo>
                  <a:lnTo>
                    <a:pt x="1453" y="5"/>
                  </a:lnTo>
                  <a:lnTo>
                    <a:pt x="1475" y="2"/>
                  </a:lnTo>
                  <a:lnTo>
                    <a:pt x="1509" y="2"/>
                  </a:lnTo>
                  <a:lnTo>
                    <a:pt x="1536" y="0"/>
                  </a:lnTo>
                  <a:lnTo>
                    <a:pt x="1570" y="2"/>
                  </a:lnTo>
                  <a:lnTo>
                    <a:pt x="1598" y="2"/>
                  </a:lnTo>
                  <a:lnTo>
                    <a:pt x="1631" y="5"/>
                  </a:lnTo>
                  <a:lnTo>
                    <a:pt x="1659" y="7"/>
                  </a:lnTo>
                  <a:lnTo>
                    <a:pt x="1687" y="10"/>
                  </a:lnTo>
                  <a:lnTo>
                    <a:pt x="1715" y="12"/>
                  </a:lnTo>
                  <a:lnTo>
                    <a:pt x="1737" y="15"/>
                  </a:lnTo>
                  <a:lnTo>
                    <a:pt x="1759" y="18"/>
                  </a:lnTo>
                  <a:lnTo>
                    <a:pt x="1776" y="23"/>
                  </a:lnTo>
                  <a:lnTo>
                    <a:pt x="1792" y="23"/>
                  </a:lnTo>
                  <a:lnTo>
                    <a:pt x="1804" y="25"/>
                  </a:lnTo>
                  <a:lnTo>
                    <a:pt x="1809" y="28"/>
                  </a:lnTo>
                  <a:lnTo>
                    <a:pt x="1815" y="28"/>
                  </a:lnTo>
                  <a:lnTo>
                    <a:pt x="1820" y="30"/>
                  </a:lnTo>
                  <a:lnTo>
                    <a:pt x="1848" y="38"/>
                  </a:lnTo>
                  <a:lnTo>
                    <a:pt x="1859" y="43"/>
                  </a:lnTo>
                  <a:lnTo>
                    <a:pt x="1882" y="54"/>
                  </a:lnTo>
                  <a:lnTo>
                    <a:pt x="1904" y="61"/>
                  </a:lnTo>
                  <a:lnTo>
                    <a:pt x="1926" y="74"/>
                  </a:lnTo>
                  <a:lnTo>
                    <a:pt x="1954" y="85"/>
                  </a:lnTo>
                  <a:lnTo>
                    <a:pt x="1976" y="95"/>
                  </a:lnTo>
                  <a:lnTo>
                    <a:pt x="2004" y="111"/>
                  </a:lnTo>
                  <a:lnTo>
                    <a:pt x="2032" y="126"/>
                  </a:lnTo>
                  <a:lnTo>
                    <a:pt x="2060" y="139"/>
                  </a:lnTo>
                  <a:lnTo>
                    <a:pt x="2088" y="157"/>
                  </a:lnTo>
                  <a:lnTo>
                    <a:pt x="2115" y="175"/>
                  </a:lnTo>
                  <a:lnTo>
                    <a:pt x="2149" y="196"/>
                  </a:lnTo>
                  <a:lnTo>
                    <a:pt x="2171" y="214"/>
                  </a:lnTo>
                  <a:lnTo>
                    <a:pt x="2193" y="234"/>
                  </a:lnTo>
                  <a:lnTo>
                    <a:pt x="2216" y="255"/>
                  </a:lnTo>
                  <a:lnTo>
                    <a:pt x="2243" y="276"/>
                  </a:lnTo>
                  <a:lnTo>
                    <a:pt x="2260" y="296"/>
                  </a:lnTo>
                  <a:lnTo>
                    <a:pt x="2282" y="317"/>
                  </a:lnTo>
                  <a:lnTo>
                    <a:pt x="2299" y="335"/>
                  </a:lnTo>
                  <a:lnTo>
                    <a:pt x="2321" y="356"/>
                  </a:lnTo>
                  <a:lnTo>
                    <a:pt x="2333" y="374"/>
                  </a:lnTo>
                  <a:lnTo>
                    <a:pt x="2344" y="389"/>
                  </a:lnTo>
                  <a:lnTo>
                    <a:pt x="2355" y="402"/>
                  </a:lnTo>
                  <a:lnTo>
                    <a:pt x="2372" y="415"/>
                  </a:lnTo>
                  <a:lnTo>
                    <a:pt x="2372" y="425"/>
                  </a:lnTo>
                  <a:lnTo>
                    <a:pt x="2383" y="433"/>
                  </a:lnTo>
                  <a:lnTo>
                    <a:pt x="2383" y="438"/>
                  </a:lnTo>
                  <a:lnTo>
                    <a:pt x="2388" y="441"/>
                  </a:lnTo>
                  <a:lnTo>
                    <a:pt x="2383" y="441"/>
                  </a:lnTo>
                  <a:lnTo>
                    <a:pt x="2372" y="441"/>
                  </a:lnTo>
                  <a:lnTo>
                    <a:pt x="2344" y="441"/>
                  </a:lnTo>
                  <a:lnTo>
                    <a:pt x="2321" y="441"/>
                  </a:lnTo>
                  <a:lnTo>
                    <a:pt x="2305" y="441"/>
                  </a:lnTo>
                  <a:lnTo>
                    <a:pt x="2288" y="441"/>
                  </a:lnTo>
                  <a:lnTo>
                    <a:pt x="2266" y="441"/>
                  </a:lnTo>
                  <a:lnTo>
                    <a:pt x="2255" y="441"/>
                  </a:lnTo>
                  <a:lnTo>
                    <a:pt x="2232" y="441"/>
                  </a:lnTo>
                  <a:lnTo>
                    <a:pt x="2216" y="441"/>
                  </a:lnTo>
                  <a:lnTo>
                    <a:pt x="2193" y="441"/>
                  </a:lnTo>
                  <a:lnTo>
                    <a:pt x="2177" y="441"/>
                  </a:lnTo>
                  <a:lnTo>
                    <a:pt x="2160" y="438"/>
                  </a:lnTo>
                  <a:lnTo>
                    <a:pt x="2138" y="438"/>
                  </a:lnTo>
                  <a:lnTo>
                    <a:pt x="2115" y="436"/>
                  </a:lnTo>
                  <a:lnTo>
                    <a:pt x="2099" y="436"/>
                  </a:lnTo>
                  <a:lnTo>
                    <a:pt x="2082" y="436"/>
                  </a:lnTo>
                  <a:lnTo>
                    <a:pt x="2060" y="433"/>
                  </a:lnTo>
                  <a:lnTo>
                    <a:pt x="2049" y="433"/>
                  </a:lnTo>
                  <a:lnTo>
                    <a:pt x="2032" y="433"/>
                  </a:lnTo>
                  <a:lnTo>
                    <a:pt x="2004" y="431"/>
                  </a:lnTo>
                  <a:lnTo>
                    <a:pt x="1987" y="428"/>
                  </a:lnTo>
                  <a:lnTo>
                    <a:pt x="1971" y="428"/>
                  </a:lnTo>
                  <a:lnTo>
                    <a:pt x="1971" y="428"/>
                  </a:lnTo>
                  <a:lnTo>
                    <a:pt x="1904" y="407"/>
                  </a:lnTo>
                  <a:lnTo>
                    <a:pt x="1898" y="407"/>
                  </a:lnTo>
                  <a:lnTo>
                    <a:pt x="1893" y="415"/>
                  </a:lnTo>
                  <a:lnTo>
                    <a:pt x="1882" y="418"/>
                  </a:lnTo>
                  <a:lnTo>
                    <a:pt x="1870" y="423"/>
                  </a:lnTo>
                  <a:lnTo>
                    <a:pt x="1854" y="428"/>
                  </a:lnTo>
                  <a:lnTo>
                    <a:pt x="1837" y="433"/>
                  </a:lnTo>
                  <a:lnTo>
                    <a:pt x="1809" y="436"/>
                  </a:lnTo>
                  <a:lnTo>
                    <a:pt x="1781" y="438"/>
                  </a:lnTo>
                  <a:lnTo>
                    <a:pt x="1765" y="436"/>
                  </a:lnTo>
                  <a:lnTo>
                    <a:pt x="1754" y="436"/>
                  </a:lnTo>
                  <a:lnTo>
                    <a:pt x="1737" y="433"/>
                  </a:lnTo>
                  <a:lnTo>
                    <a:pt x="1726" y="433"/>
                  </a:lnTo>
                  <a:lnTo>
                    <a:pt x="1703" y="431"/>
                  </a:lnTo>
                  <a:lnTo>
                    <a:pt x="1687" y="428"/>
                  </a:lnTo>
                  <a:lnTo>
                    <a:pt x="1670" y="428"/>
                  </a:lnTo>
                  <a:lnTo>
                    <a:pt x="1653" y="428"/>
                  </a:lnTo>
                  <a:lnTo>
                    <a:pt x="1637" y="425"/>
                  </a:lnTo>
                  <a:lnTo>
                    <a:pt x="1614" y="423"/>
                  </a:lnTo>
                  <a:lnTo>
                    <a:pt x="1598" y="423"/>
                  </a:lnTo>
                  <a:lnTo>
                    <a:pt x="1575" y="428"/>
                  </a:lnTo>
                  <a:lnTo>
                    <a:pt x="1553" y="428"/>
                  </a:lnTo>
                  <a:lnTo>
                    <a:pt x="1536" y="428"/>
                  </a:lnTo>
                  <a:lnTo>
                    <a:pt x="1514" y="425"/>
                  </a:lnTo>
                  <a:lnTo>
                    <a:pt x="1492" y="425"/>
                  </a:lnTo>
                  <a:lnTo>
                    <a:pt x="1475" y="423"/>
                  </a:lnTo>
                  <a:lnTo>
                    <a:pt x="1458" y="423"/>
                  </a:lnTo>
                  <a:lnTo>
                    <a:pt x="1442" y="420"/>
                  </a:lnTo>
                  <a:lnTo>
                    <a:pt x="1431" y="418"/>
                  </a:lnTo>
                  <a:lnTo>
                    <a:pt x="1414" y="415"/>
                  </a:lnTo>
                  <a:lnTo>
                    <a:pt x="1397" y="413"/>
                  </a:lnTo>
                  <a:lnTo>
                    <a:pt x="1386" y="410"/>
                  </a:lnTo>
                  <a:lnTo>
                    <a:pt x="1380" y="410"/>
                  </a:lnTo>
                  <a:lnTo>
                    <a:pt x="1364" y="407"/>
                  </a:lnTo>
                  <a:lnTo>
                    <a:pt x="1364" y="407"/>
                  </a:lnTo>
                  <a:lnTo>
                    <a:pt x="1347" y="462"/>
                  </a:lnTo>
                  <a:lnTo>
                    <a:pt x="1341" y="459"/>
                  </a:lnTo>
                  <a:lnTo>
                    <a:pt x="1330" y="459"/>
                  </a:lnTo>
                  <a:lnTo>
                    <a:pt x="1314" y="456"/>
                  </a:lnTo>
                  <a:lnTo>
                    <a:pt x="1291" y="454"/>
                  </a:lnTo>
                  <a:lnTo>
                    <a:pt x="1275" y="451"/>
                  </a:lnTo>
                  <a:lnTo>
                    <a:pt x="1264" y="451"/>
                  </a:lnTo>
                  <a:lnTo>
                    <a:pt x="1247" y="449"/>
                  </a:lnTo>
                  <a:lnTo>
                    <a:pt x="1230" y="449"/>
                  </a:lnTo>
                  <a:lnTo>
                    <a:pt x="1213" y="446"/>
                  </a:lnTo>
                  <a:lnTo>
                    <a:pt x="1191" y="444"/>
                  </a:lnTo>
                  <a:lnTo>
                    <a:pt x="1174" y="444"/>
                  </a:lnTo>
                  <a:lnTo>
                    <a:pt x="1152" y="444"/>
                  </a:lnTo>
                  <a:lnTo>
                    <a:pt x="1130" y="441"/>
                  </a:lnTo>
                  <a:lnTo>
                    <a:pt x="1108" y="438"/>
                  </a:lnTo>
                  <a:lnTo>
                    <a:pt x="1085" y="436"/>
                  </a:lnTo>
                  <a:lnTo>
                    <a:pt x="1063" y="436"/>
                  </a:lnTo>
                  <a:lnTo>
                    <a:pt x="1041" y="433"/>
                  </a:lnTo>
                  <a:lnTo>
                    <a:pt x="1024" y="433"/>
                  </a:lnTo>
                  <a:lnTo>
                    <a:pt x="1002" y="431"/>
                  </a:lnTo>
                  <a:lnTo>
                    <a:pt x="985" y="431"/>
                  </a:lnTo>
                  <a:lnTo>
                    <a:pt x="968" y="431"/>
                  </a:lnTo>
                  <a:lnTo>
                    <a:pt x="952" y="431"/>
                  </a:lnTo>
                  <a:lnTo>
                    <a:pt x="935" y="428"/>
                  </a:lnTo>
                  <a:lnTo>
                    <a:pt x="924" y="428"/>
                  </a:lnTo>
                  <a:lnTo>
                    <a:pt x="907" y="428"/>
                  </a:lnTo>
                  <a:lnTo>
                    <a:pt x="902" y="428"/>
                  </a:lnTo>
                  <a:lnTo>
                    <a:pt x="707" y="335"/>
                  </a:lnTo>
                  <a:lnTo>
                    <a:pt x="707" y="335"/>
                  </a:lnTo>
                  <a:lnTo>
                    <a:pt x="701" y="340"/>
                  </a:lnTo>
                  <a:lnTo>
                    <a:pt x="696" y="348"/>
                  </a:lnTo>
                  <a:lnTo>
                    <a:pt x="690" y="358"/>
                  </a:lnTo>
                  <a:lnTo>
                    <a:pt x="679" y="369"/>
                  </a:lnTo>
                  <a:lnTo>
                    <a:pt x="668" y="382"/>
                  </a:lnTo>
                  <a:lnTo>
                    <a:pt x="651" y="394"/>
                  </a:lnTo>
                  <a:lnTo>
                    <a:pt x="640" y="413"/>
                  </a:lnTo>
                  <a:lnTo>
                    <a:pt x="623" y="428"/>
                  </a:lnTo>
                  <a:lnTo>
                    <a:pt x="601" y="444"/>
                  </a:lnTo>
                  <a:lnTo>
                    <a:pt x="579" y="459"/>
                  </a:lnTo>
                  <a:lnTo>
                    <a:pt x="556" y="475"/>
                  </a:lnTo>
                  <a:lnTo>
                    <a:pt x="529" y="487"/>
                  </a:lnTo>
                  <a:lnTo>
                    <a:pt x="506" y="503"/>
                  </a:lnTo>
                  <a:lnTo>
                    <a:pt x="473" y="516"/>
                  </a:lnTo>
                  <a:lnTo>
                    <a:pt x="445" y="526"/>
                  </a:lnTo>
                  <a:lnTo>
                    <a:pt x="406" y="534"/>
                  </a:lnTo>
                  <a:lnTo>
                    <a:pt x="373" y="539"/>
                  </a:lnTo>
                  <a:lnTo>
                    <a:pt x="334" y="544"/>
                  </a:lnTo>
                  <a:lnTo>
                    <a:pt x="300" y="547"/>
                  </a:lnTo>
                  <a:lnTo>
                    <a:pt x="256" y="547"/>
                  </a:lnTo>
                  <a:lnTo>
                    <a:pt x="222" y="549"/>
                  </a:lnTo>
                  <a:lnTo>
                    <a:pt x="183" y="547"/>
                  </a:lnTo>
                  <a:lnTo>
                    <a:pt x="150" y="547"/>
                  </a:lnTo>
                  <a:lnTo>
                    <a:pt x="117" y="544"/>
                  </a:lnTo>
                  <a:lnTo>
                    <a:pt x="89" y="542"/>
                  </a:lnTo>
                  <a:lnTo>
                    <a:pt x="61" y="539"/>
                  </a:lnTo>
                  <a:lnTo>
                    <a:pt x="39" y="536"/>
                  </a:lnTo>
                  <a:lnTo>
                    <a:pt x="22" y="534"/>
                  </a:lnTo>
                  <a:lnTo>
                    <a:pt x="11" y="531"/>
                  </a:lnTo>
                  <a:lnTo>
                    <a:pt x="0" y="531"/>
                  </a:lnTo>
                  <a:lnTo>
                    <a:pt x="0" y="529"/>
                  </a:lnTo>
                  <a:lnTo>
                    <a:pt x="5" y="526"/>
                  </a:lnTo>
                  <a:lnTo>
                    <a:pt x="16" y="524"/>
                  </a:lnTo>
                  <a:lnTo>
                    <a:pt x="33" y="518"/>
                  </a:lnTo>
                  <a:lnTo>
                    <a:pt x="50" y="511"/>
                  </a:lnTo>
                  <a:lnTo>
                    <a:pt x="72" y="500"/>
                  </a:lnTo>
                  <a:lnTo>
                    <a:pt x="83" y="493"/>
                  </a:lnTo>
                  <a:lnTo>
                    <a:pt x="94" y="487"/>
                  </a:lnTo>
                  <a:lnTo>
                    <a:pt x="111" y="480"/>
                  </a:lnTo>
                  <a:lnTo>
                    <a:pt x="128" y="472"/>
                  </a:lnTo>
                  <a:lnTo>
                    <a:pt x="133" y="462"/>
                  </a:lnTo>
                  <a:lnTo>
                    <a:pt x="150" y="451"/>
                  </a:lnTo>
                  <a:lnTo>
                    <a:pt x="161" y="438"/>
                  </a:lnTo>
                  <a:lnTo>
                    <a:pt x="178" y="428"/>
                  </a:lnTo>
                  <a:lnTo>
                    <a:pt x="194" y="418"/>
                  </a:lnTo>
                  <a:lnTo>
                    <a:pt x="211" y="405"/>
                  </a:lnTo>
                  <a:lnTo>
                    <a:pt x="222" y="392"/>
                  </a:lnTo>
                  <a:lnTo>
                    <a:pt x="239" y="379"/>
                  </a:lnTo>
                  <a:lnTo>
                    <a:pt x="250" y="366"/>
                  </a:lnTo>
                  <a:lnTo>
                    <a:pt x="267" y="353"/>
                  </a:lnTo>
                  <a:lnTo>
                    <a:pt x="278" y="338"/>
                  </a:lnTo>
                  <a:lnTo>
                    <a:pt x="295" y="327"/>
                  </a:lnTo>
                  <a:lnTo>
                    <a:pt x="306" y="314"/>
                  </a:lnTo>
                  <a:lnTo>
                    <a:pt x="317" y="302"/>
                  </a:lnTo>
                  <a:lnTo>
                    <a:pt x="328" y="291"/>
                  </a:lnTo>
                  <a:lnTo>
                    <a:pt x="339" y="281"/>
                  </a:lnTo>
                  <a:lnTo>
                    <a:pt x="345" y="271"/>
                  </a:lnTo>
                  <a:lnTo>
                    <a:pt x="350" y="260"/>
                  </a:lnTo>
                  <a:lnTo>
                    <a:pt x="362" y="250"/>
                  </a:lnTo>
                  <a:lnTo>
                    <a:pt x="367" y="242"/>
                  </a:lnTo>
                  <a:lnTo>
                    <a:pt x="373" y="234"/>
                  </a:lnTo>
                  <a:lnTo>
                    <a:pt x="378" y="229"/>
                  </a:lnTo>
                  <a:lnTo>
                    <a:pt x="384" y="222"/>
                  </a:lnTo>
                  <a:lnTo>
                    <a:pt x="389" y="216"/>
                  </a:lnTo>
                  <a:lnTo>
                    <a:pt x="395" y="206"/>
                  </a:lnTo>
                  <a:lnTo>
                    <a:pt x="401" y="201"/>
                  </a:lnTo>
                  <a:lnTo>
                    <a:pt x="406" y="196"/>
                  </a:lnTo>
                  <a:lnTo>
                    <a:pt x="406" y="196"/>
                  </a:lnTo>
                  <a:lnTo>
                    <a:pt x="406" y="196"/>
                  </a:lnTo>
                  <a:close/>
                </a:path>
              </a:pathLst>
            </a:custGeom>
            <a:solidFill>
              <a:srgbClr val="EB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60"/>
            <p:cNvSpPr>
              <a:spLocks/>
            </p:cNvSpPr>
            <p:nvPr/>
          </p:nvSpPr>
          <p:spPr bwMode="auto">
            <a:xfrm>
              <a:off x="1154112" y="5624513"/>
              <a:ext cx="1784350" cy="171450"/>
            </a:xfrm>
            <a:custGeom>
              <a:avLst/>
              <a:gdLst/>
              <a:ahLst/>
              <a:cxnLst>
                <a:cxn ang="0">
                  <a:pos x="1013" y="51"/>
                </a:cxn>
                <a:cxn ang="0">
                  <a:pos x="991" y="49"/>
                </a:cxn>
                <a:cxn ang="0">
                  <a:pos x="952" y="41"/>
                </a:cxn>
                <a:cxn ang="0">
                  <a:pos x="902" y="33"/>
                </a:cxn>
                <a:cxn ang="0">
                  <a:pos x="846" y="23"/>
                </a:cxn>
                <a:cxn ang="0">
                  <a:pos x="785" y="15"/>
                </a:cxn>
                <a:cxn ang="0">
                  <a:pos x="723" y="8"/>
                </a:cxn>
                <a:cxn ang="0">
                  <a:pos x="668" y="2"/>
                </a:cxn>
                <a:cxn ang="0">
                  <a:pos x="623" y="0"/>
                </a:cxn>
                <a:cxn ang="0">
                  <a:pos x="579" y="0"/>
                </a:cxn>
                <a:cxn ang="0">
                  <a:pos x="551" y="2"/>
                </a:cxn>
                <a:cxn ang="0">
                  <a:pos x="523" y="8"/>
                </a:cxn>
                <a:cxn ang="0">
                  <a:pos x="489" y="15"/>
                </a:cxn>
                <a:cxn ang="0">
                  <a:pos x="451" y="20"/>
                </a:cxn>
                <a:cxn ang="0">
                  <a:pos x="428" y="26"/>
                </a:cxn>
                <a:cxn ang="0">
                  <a:pos x="395" y="26"/>
                </a:cxn>
                <a:cxn ang="0">
                  <a:pos x="350" y="23"/>
                </a:cxn>
                <a:cxn ang="0">
                  <a:pos x="311" y="20"/>
                </a:cxn>
                <a:cxn ang="0">
                  <a:pos x="267" y="15"/>
                </a:cxn>
                <a:cxn ang="0">
                  <a:pos x="228" y="10"/>
                </a:cxn>
                <a:cxn ang="0">
                  <a:pos x="200" y="5"/>
                </a:cxn>
                <a:cxn ang="0">
                  <a:pos x="167" y="0"/>
                </a:cxn>
                <a:cxn ang="0">
                  <a:pos x="0" y="72"/>
                </a:cxn>
                <a:cxn ang="0">
                  <a:pos x="66" y="103"/>
                </a:cxn>
                <a:cxn ang="0">
                  <a:pos x="105" y="85"/>
                </a:cxn>
                <a:cxn ang="0">
                  <a:pos x="139" y="77"/>
                </a:cxn>
                <a:cxn ang="0">
                  <a:pos x="167" y="75"/>
                </a:cxn>
                <a:cxn ang="0">
                  <a:pos x="200" y="75"/>
                </a:cxn>
                <a:cxn ang="0">
                  <a:pos x="233" y="77"/>
                </a:cxn>
                <a:cxn ang="0">
                  <a:pos x="272" y="82"/>
                </a:cxn>
                <a:cxn ang="0">
                  <a:pos x="311" y="88"/>
                </a:cxn>
                <a:cxn ang="0">
                  <a:pos x="345" y="95"/>
                </a:cxn>
                <a:cxn ang="0">
                  <a:pos x="373" y="101"/>
                </a:cxn>
                <a:cxn ang="0">
                  <a:pos x="406" y="106"/>
                </a:cxn>
                <a:cxn ang="0">
                  <a:pos x="1124" y="108"/>
                </a:cxn>
                <a:cxn ang="0">
                  <a:pos x="1018" y="54"/>
                </a:cxn>
              </a:cxnLst>
              <a:rect l="0" t="0" r="r" b="b"/>
              <a:pathLst>
                <a:path w="1124" h="108">
                  <a:moveTo>
                    <a:pt x="1018" y="54"/>
                  </a:moveTo>
                  <a:lnTo>
                    <a:pt x="1013" y="51"/>
                  </a:lnTo>
                  <a:lnTo>
                    <a:pt x="1007" y="51"/>
                  </a:lnTo>
                  <a:lnTo>
                    <a:pt x="991" y="49"/>
                  </a:lnTo>
                  <a:lnTo>
                    <a:pt x="974" y="46"/>
                  </a:lnTo>
                  <a:lnTo>
                    <a:pt x="952" y="41"/>
                  </a:lnTo>
                  <a:lnTo>
                    <a:pt x="929" y="36"/>
                  </a:lnTo>
                  <a:lnTo>
                    <a:pt x="902" y="33"/>
                  </a:lnTo>
                  <a:lnTo>
                    <a:pt x="879" y="28"/>
                  </a:lnTo>
                  <a:lnTo>
                    <a:pt x="846" y="23"/>
                  </a:lnTo>
                  <a:lnTo>
                    <a:pt x="818" y="18"/>
                  </a:lnTo>
                  <a:lnTo>
                    <a:pt x="785" y="15"/>
                  </a:lnTo>
                  <a:lnTo>
                    <a:pt x="757" y="10"/>
                  </a:lnTo>
                  <a:lnTo>
                    <a:pt x="723" y="8"/>
                  </a:lnTo>
                  <a:lnTo>
                    <a:pt x="695" y="5"/>
                  </a:lnTo>
                  <a:lnTo>
                    <a:pt x="668" y="2"/>
                  </a:lnTo>
                  <a:lnTo>
                    <a:pt x="645" y="2"/>
                  </a:lnTo>
                  <a:lnTo>
                    <a:pt x="623" y="0"/>
                  </a:lnTo>
                  <a:lnTo>
                    <a:pt x="601" y="0"/>
                  </a:lnTo>
                  <a:lnTo>
                    <a:pt x="579" y="0"/>
                  </a:lnTo>
                  <a:lnTo>
                    <a:pt x="567" y="2"/>
                  </a:lnTo>
                  <a:lnTo>
                    <a:pt x="551" y="2"/>
                  </a:lnTo>
                  <a:lnTo>
                    <a:pt x="534" y="5"/>
                  </a:lnTo>
                  <a:lnTo>
                    <a:pt x="523" y="8"/>
                  </a:lnTo>
                  <a:lnTo>
                    <a:pt x="512" y="10"/>
                  </a:lnTo>
                  <a:lnTo>
                    <a:pt x="489" y="15"/>
                  </a:lnTo>
                  <a:lnTo>
                    <a:pt x="467" y="20"/>
                  </a:lnTo>
                  <a:lnTo>
                    <a:pt x="451" y="20"/>
                  </a:lnTo>
                  <a:lnTo>
                    <a:pt x="439" y="23"/>
                  </a:lnTo>
                  <a:lnTo>
                    <a:pt x="428" y="26"/>
                  </a:lnTo>
                  <a:lnTo>
                    <a:pt x="412" y="26"/>
                  </a:lnTo>
                  <a:lnTo>
                    <a:pt x="395" y="26"/>
                  </a:lnTo>
                  <a:lnTo>
                    <a:pt x="373" y="26"/>
                  </a:lnTo>
                  <a:lnTo>
                    <a:pt x="350" y="23"/>
                  </a:lnTo>
                  <a:lnTo>
                    <a:pt x="334" y="23"/>
                  </a:lnTo>
                  <a:lnTo>
                    <a:pt x="311" y="20"/>
                  </a:lnTo>
                  <a:lnTo>
                    <a:pt x="289" y="18"/>
                  </a:lnTo>
                  <a:lnTo>
                    <a:pt x="267" y="15"/>
                  </a:lnTo>
                  <a:lnTo>
                    <a:pt x="250" y="13"/>
                  </a:lnTo>
                  <a:lnTo>
                    <a:pt x="228" y="10"/>
                  </a:lnTo>
                  <a:lnTo>
                    <a:pt x="217" y="8"/>
                  </a:lnTo>
                  <a:lnTo>
                    <a:pt x="200" y="5"/>
                  </a:lnTo>
                  <a:lnTo>
                    <a:pt x="183" y="2"/>
                  </a:lnTo>
                  <a:lnTo>
                    <a:pt x="167" y="0"/>
                  </a:lnTo>
                  <a:lnTo>
                    <a:pt x="161" y="0"/>
                  </a:lnTo>
                  <a:lnTo>
                    <a:pt x="0" y="72"/>
                  </a:lnTo>
                  <a:lnTo>
                    <a:pt x="61" y="108"/>
                  </a:lnTo>
                  <a:lnTo>
                    <a:pt x="66" y="103"/>
                  </a:lnTo>
                  <a:lnTo>
                    <a:pt x="89" y="93"/>
                  </a:lnTo>
                  <a:lnTo>
                    <a:pt x="105" y="85"/>
                  </a:lnTo>
                  <a:lnTo>
                    <a:pt x="128" y="80"/>
                  </a:lnTo>
                  <a:lnTo>
                    <a:pt x="139" y="77"/>
                  </a:lnTo>
                  <a:lnTo>
                    <a:pt x="150" y="75"/>
                  </a:lnTo>
                  <a:lnTo>
                    <a:pt x="167" y="75"/>
                  </a:lnTo>
                  <a:lnTo>
                    <a:pt x="183" y="75"/>
                  </a:lnTo>
                  <a:lnTo>
                    <a:pt x="200" y="75"/>
                  </a:lnTo>
                  <a:lnTo>
                    <a:pt x="217" y="75"/>
                  </a:lnTo>
                  <a:lnTo>
                    <a:pt x="233" y="77"/>
                  </a:lnTo>
                  <a:lnTo>
                    <a:pt x="256" y="80"/>
                  </a:lnTo>
                  <a:lnTo>
                    <a:pt x="272" y="82"/>
                  </a:lnTo>
                  <a:lnTo>
                    <a:pt x="295" y="85"/>
                  </a:lnTo>
                  <a:lnTo>
                    <a:pt x="311" y="88"/>
                  </a:lnTo>
                  <a:lnTo>
                    <a:pt x="334" y="93"/>
                  </a:lnTo>
                  <a:lnTo>
                    <a:pt x="345" y="95"/>
                  </a:lnTo>
                  <a:lnTo>
                    <a:pt x="361" y="98"/>
                  </a:lnTo>
                  <a:lnTo>
                    <a:pt x="373" y="101"/>
                  </a:lnTo>
                  <a:lnTo>
                    <a:pt x="389" y="103"/>
                  </a:lnTo>
                  <a:lnTo>
                    <a:pt x="406" y="106"/>
                  </a:lnTo>
                  <a:lnTo>
                    <a:pt x="412" y="108"/>
                  </a:lnTo>
                  <a:lnTo>
                    <a:pt x="1124" y="108"/>
                  </a:lnTo>
                  <a:lnTo>
                    <a:pt x="1018" y="54"/>
                  </a:lnTo>
                  <a:lnTo>
                    <a:pt x="1018" y="54"/>
                  </a:lnTo>
                  <a:close/>
                </a:path>
              </a:pathLst>
            </a:custGeom>
            <a:solidFill>
              <a:srgbClr val="FFD6C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61"/>
            <p:cNvSpPr>
              <a:spLocks/>
            </p:cNvSpPr>
            <p:nvPr/>
          </p:nvSpPr>
          <p:spPr bwMode="auto">
            <a:xfrm>
              <a:off x="4229100" y="4575175"/>
              <a:ext cx="1158875" cy="728663"/>
            </a:xfrm>
            <a:custGeom>
              <a:avLst/>
              <a:gdLst/>
              <a:ahLst/>
              <a:cxnLst>
                <a:cxn ang="0">
                  <a:pos x="724" y="54"/>
                </a:cxn>
                <a:cxn ang="0">
                  <a:pos x="724" y="72"/>
                </a:cxn>
                <a:cxn ang="0">
                  <a:pos x="718" y="90"/>
                </a:cxn>
                <a:cxn ang="0">
                  <a:pos x="707" y="114"/>
                </a:cxn>
                <a:cxn ang="0">
                  <a:pos x="696" y="134"/>
                </a:cxn>
                <a:cxn ang="0">
                  <a:pos x="685" y="157"/>
                </a:cxn>
                <a:cxn ang="0">
                  <a:pos x="668" y="175"/>
                </a:cxn>
                <a:cxn ang="0">
                  <a:pos x="646" y="194"/>
                </a:cxn>
                <a:cxn ang="0">
                  <a:pos x="624" y="209"/>
                </a:cxn>
                <a:cxn ang="0">
                  <a:pos x="601" y="227"/>
                </a:cxn>
                <a:cxn ang="0">
                  <a:pos x="574" y="240"/>
                </a:cxn>
                <a:cxn ang="0">
                  <a:pos x="540" y="258"/>
                </a:cxn>
                <a:cxn ang="0">
                  <a:pos x="518" y="274"/>
                </a:cxn>
                <a:cxn ang="0">
                  <a:pos x="407" y="276"/>
                </a:cxn>
                <a:cxn ang="0">
                  <a:pos x="390" y="276"/>
                </a:cxn>
                <a:cxn ang="0">
                  <a:pos x="384" y="281"/>
                </a:cxn>
                <a:cxn ang="0">
                  <a:pos x="384" y="292"/>
                </a:cxn>
                <a:cxn ang="0">
                  <a:pos x="390" y="305"/>
                </a:cxn>
                <a:cxn ang="0">
                  <a:pos x="390" y="320"/>
                </a:cxn>
                <a:cxn ang="0">
                  <a:pos x="395" y="341"/>
                </a:cxn>
                <a:cxn ang="0">
                  <a:pos x="401" y="361"/>
                </a:cxn>
                <a:cxn ang="0">
                  <a:pos x="412" y="382"/>
                </a:cxn>
                <a:cxn ang="0">
                  <a:pos x="418" y="400"/>
                </a:cxn>
                <a:cxn ang="0">
                  <a:pos x="423" y="416"/>
                </a:cxn>
                <a:cxn ang="0">
                  <a:pos x="429" y="428"/>
                </a:cxn>
                <a:cxn ang="0">
                  <a:pos x="418" y="434"/>
                </a:cxn>
                <a:cxn ang="0">
                  <a:pos x="390" y="447"/>
                </a:cxn>
                <a:cxn ang="0">
                  <a:pos x="368" y="452"/>
                </a:cxn>
                <a:cxn ang="0">
                  <a:pos x="340" y="457"/>
                </a:cxn>
                <a:cxn ang="0">
                  <a:pos x="306" y="459"/>
                </a:cxn>
                <a:cxn ang="0">
                  <a:pos x="273" y="459"/>
                </a:cxn>
                <a:cxn ang="0">
                  <a:pos x="223" y="457"/>
                </a:cxn>
                <a:cxn ang="0">
                  <a:pos x="178" y="449"/>
                </a:cxn>
                <a:cxn ang="0">
                  <a:pos x="134" y="441"/>
                </a:cxn>
                <a:cxn ang="0">
                  <a:pos x="95" y="434"/>
                </a:cxn>
                <a:cxn ang="0">
                  <a:pos x="56" y="428"/>
                </a:cxn>
                <a:cxn ang="0">
                  <a:pos x="22" y="421"/>
                </a:cxn>
                <a:cxn ang="0">
                  <a:pos x="0" y="416"/>
                </a:cxn>
                <a:cxn ang="0">
                  <a:pos x="184" y="227"/>
                </a:cxn>
                <a:cxn ang="0">
                  <a:pos x="189" y="209"/>
                </a:cxn>
                <a:cxn ang="0">
                  <a:pos x="195" y="191"/>
                </a:cxn>
                <a:cxn ang="0">
                  <a:pos x="201" y="170"/>
                </a:cxn>
                <a:cxn ang="0">
                  <a:pos x="212" y="147"/>
                </a:cxn>
                <a:cxn ang="0">
                  <a:pos x="228" y="126"/>
                </a:cxn>
                <a:cxn ang="0">
                  <a:pos x="245" y="103"/>
                </a:cxn>
                <a:cxn ang="0">
                  <a:pos x="279" y="83"/>
                </a:cxn>
                <a:cxn ang="0">
                  <a:pos x="312" y="62"/>
                </a:cxn>
                <a:cxn ang="0">
                  <a:pos x="340" y="44"/>
                </a:cxn>
                <a:cxn ang="0">
                  <a:pos x="373" y="28"/>
                </a:cxn>
                <a:cxn ang="0">
                  <a:pos x="423" y="13"/>
                </a:cxn>
                <a:cxn ang="0">
                  <a:pos x="457" y="0"/>
                </a:cxn>
                <a:cxn ang="0">
                  <a:pos x="730" y="52"/>
                </a:cxn>
              </a:cxnLst>
              <a:rect l="0" t="0" r="r" b="b"/>
              <a:pathLst>
                <a:path w="730" h="459">
                  <a:moveTo>
                    <a:pt x="730" y="52"/>
                  </a:moveTo>
                  <a:lnTo>
                    <a:pt x="724" y="54"/>
                  </a:lnTo>
                  <a:lnTo>
                    <a:pt x="724" y="64"/>
                  </a:lnTo>
                  <a:lnTo>
                    <a:pt x="724" y="72"/>
                  </a:lnTo>
                  <a:lnTo>
                    <a:pt x="718" y="80"/>
                  </a:lnTo>
                  <a:lnTo>
                    <a:pt x="718" y="90"/>
                  </a:lnTo>
                  <a:lnTo>
                    <a:pt x="713" y="103"/>
                  </a:lnTo>
                  <a:lnTo>
                    <a:pt x="707" y="114"/>
                  </a:lnTo>
                  <a:lnTo>
                    <a:pt x="702" y="124"/>
                  </a:lnTo>
                  <a:lnTo>
                    <a:pt x="696" y="134"/>
                  </a:lnTo>
                  <a:lnTo>
                    <a:pt x="691" y="147"/>
                  </a:lnTo>
                  <a:lnTo>
                    <a:pt x="685" y="157"/>
                  </a:lnTo>
                  <a:lnTo>
                    <a:pt x="674" y="168"/>
                  </a:lnTo>
                  <a:lnTo>
                    <a:pt x="668" y="175"/>
                  </a:lnTo>
                  <a:lnTo>
                    <a:pt x="663" y="186"/>
                  </a:lnTo>
                  <a:lnTo>
                    <a:pt x="646" y="194"/>
                  </a:lnTo>
                  <a:lnTo>
                    <a:pt x="635" y="201"/>
                  </a:lnTo>
                  <a:lnTo>
                    <a:pt x="624" y="209"/>
                  </a:lnTo>
                  <a:lnTo>
                    <a:pt x="613" y="219"/>
                  </a:lnTo>
                  <a:lnTo>
                    <a:pt x="601" y="227"/>
                  </a:lnTo>
                  <a:lnTo>
                    <a:pt x="590" y="232"/>
                  </a:lnTo>
                  <a:lnTo>
                    <a:pt x="574" y="240"/>
                  </a:lnTo>
                  <a:lnTo>
                    <a:pt x="568" y="248"/>
                  </a:lnTo>
                  <a:lnTo>
                    <a:pt x="540" y="258"/>
                  </a:lnTo>
                  <a:lnTo>
                    <a:pt x="529" y="266"/>
                  </a:lnTo>
                  <a:lnTo>
                    <a:pt x="518" y="274"/>
                  </a:lnTo>
                  <a:lnTo>
                    <a:pt x="518" y="276"/>
                  </a:lnTo>
                  <a:lnTo>
                    <a:pt x="407" y="276"/>
                  </a:lnTo>
                  <a:lnTo>
                    <a:pt x="401" y="274"/>
                  </a:lnTo>
                  <a:lnTo>
                    <a:pt x="390" y="276"/>
                  </a:lnTo>
                  <a:lnTo>
                    <a:pt x="384" y="276"/>
                  </a:lnTo>
                  <a:lnTo>
                    <a:pt x="384" y="281"/>
                  </a:lnTo>
                  <a:lnTo>
                    <a:pt x="384" y="287"/>
                  </a:lnTo>
                  <a:lnTo>
                    <a:pt x="384" y="292"/>
                  </a:lnTo>
                  <a:lnTo>
                    <a:pt x="384" y="297"/>
                  </a:lnTo>
                  <a:lnTo>
                    <a:pt x="390" y="305"/>
                  </a:lnTo>
                  <a:lnTo>
                    <a:pt x="390" y="312"/>
                  </a:lnTo>
                  <a:lnTo>
                    <a:pt x="390" y="320"/>
                  </a:lnTo>
                  <a:lnTo>
                    <a:pt x="390" y="328"/>
                  </a:lnTo>
                  <a:lnTo>
                    <a:pt x="395" y="341"/>
                  </a:lnTo>
                  <a:lnTo>
                    <a:pt x="395" y="351"/>
                  </a:lnTo>
                  <a:lnTo>
                    <a:pt x="401" y="361"/>
                  </a:lnTo>
                  <a:lnTo>
                    <a:pt x="407" y="372"/>
                  </a:lnTo>
                  <a:lnTo>
                    <a:pt x="412" y="382"/>
                  </a:lnTo>
                  <a:lnTo>
                    <a:pt x="412" y="390"/>
                  </a:lnTo>
                  <a:lnTo>
                    <a:pt x="418" y="400"/>
                  </a:lnTo>
                  <a:lnTo>
                    <a:pt x="418" y="408"/>
                  </a:lnTo>
                  <a:lnTo>
                    <a:pt x="423" y="416"/>
                  </a:lnTo>
                  <a:lnTo>
                    <a:pt x="423" y="423"/>
                  </a:lnTo>
                  <a:lnTo>
                    <a:pt x="429" y="428"/>
                  </a:lnTo>
                  <a:lnTo>
                    <a:pt x="423" y="428"/>
                  </a:lnTo>
                  <a:lnTo>
                    <a:pt x="418" y="434"/>
                  </a:lnTo>
                  <a:lnTo>
                    <a:pt x="407" y="439"/>
                  </a:lnTo>
                  <a:lnTo>
                    <a:pt x="390" y="447"/>
                  </a:lnTo>
                  <a:lnTo>
                    <a:pt x="379" y="449"/>
                  </a:lnTo>
                  <a:lnTo>
                    <a:pt x="368" y="452"/>
                  </a:lnTo>
                  <a:lnTo>
                    <a:pt x="351" y="454"/>
                  </a:lnTo>
                  <a:lnTo>
                    <a:pt x="340" y="457"/>
                  </a:lnTo>
                  <a:lnTo>
                    <a:pt x="323" y="457"/>
                  </a:lnTo>
                  <a:lnTo>
                    <a:pt x="306" y="459"/>
                  </a:lnTo>
                  <a:lnTo>
                    <a:pt x="290" y="459"/>
                  </a:lnTo>
                  <a:lnTo>
                    <a:pt x="273" y="459"/>
                  </a:lnTo>
                  <a:lnTo>
                    <a:pt x="245" y="457"/>
                  </a:lnTo>
                  <a:lnTo>
                    <a:pt x="223" y="457"/>
                  </a:lnTo>
                  <a:lnTo>
                    <a:pt x="201" y="452"/>
                  </a:lnTo>
                  <a:lnTo>
                    <a:pt x="178" y="449"/>
                  </a:lnTo>
                  <a:lnTo>
                    <a:pt x="156" y="447"/>
                  </a:lnTo>
                  <a:lnTo>
                    <a:pt x="134" y="441"/>
                  </a:lnTo>
                  <a:lnTo>
                    <a:pt x="111" y="439"/>
                  </a:lnTo>
                  <a:lnTo>
                    <a:pt x="95" y="434"/>
                  </a:lnTo>
                  <a:lnTo>
                    <a:pt x="73" y="431"/>
                  </a:lnTo>
                  <a:lnTo>
                    <a:pt x="56" y="428"/>
                  </a:lnTo>
                  <a:lnTo>
                    <a:pt x="34" y="423"/>
                  </a:lnTo>
                  <a:lnTo>
                    <a:pt x="22" y="421"/>
                  </a:lnTo>
                  <a:lnTo>
                    <a:pt x="6" y="416"/>
                  </a:lnTo>
                  <a:lnTo>
                    <a:pt x="0" y="416"/>
                  </a:lnTo>
                  <a:lnTo>
                    <a:pt x="184" y="230"/>
                  </a:lnTo>
                  <a:lnTo>
                    <a:pt x="184" y="227"/>
                  </a:lnTo>
                  <a:lnTo>
                    <a:pt x="189" y="217"/>
                  </a:lnTo>
                  <a:lnTo>
                    <a:pt x="189" y="209"/>
                  </a:lnTo>
                  <a:lnTo>
                    <a:pt x="189" y="201"/>
                  </a:lnTo>
                  <a:lnTo>
                    <a:pt x="195" y="191"/>
                  </a:lnTo>
                  <a:lnTo>
                    <a:pt x="201" y="181"/>
                  </a:lnTo>
                  <a:lnTo>
                    <a:pt x="201" y="170"/>
                  </a:lnTo>
                  <a:lnTo>
                    <a:pt x="206" y="160"/>
                  </a:lnTo>
                  <a:lnTo>
                    <a:pt x="212" y="147"/>
                  </a:lnTo>
                  <a:lnTo>
                    <a:pt x="223" y="137"/>
                  </a:lnTo>
                  <a:lnTo>
                    <a:pt x="228" y="126"/>
                  </a:lnTo>
                  <a:lnTo>
                    <a:pt x="234" y="116"/>
                  </a:lnTo>
                  <a:lnTo>
                    <a:pt x="245" y="103"/>
                  </a:lnTo>
                  <a:lnTo>
                    <a:pt x="262" y="93"/>
                  </a:lnTo>
                  <a:lnTo>
                    <a:pt x="279" y="83"/>
                  </a:lnTo>
                  <a:lnTo>
                    <a:pt x="295" y="72"/>
                  </a:lnTo>
                  <a:lnTo>
                    <a:pt x="312" y="62"/>
                  </a:lnTo>
                  <a:lnTo>
                    <a:pt x="323" y="52"/>
                  </a:lnTo>
                  <a:lnTo>
                    <a:pt x="340" y="44"/>
                  </a:lnTo>
                  <a:lnTo>
                    <a:pt x="356" y="36"/>
                  </a:lnTo>
                  <a:lnTo>
                    <a:pt x="373" y="28"/>
                  </a:lnTo>
                  <a:lnTo>
                    <a:pt x="395" y="23"/>
                  </a:lnTo>
                  <a:lnTo>
                    <a:pt x="423" y="13"/>
                  </a:lnTo>
                  <a:lnTo>
                    <a:pt x="446" y="5"/>
                  </a:lnTo>
                  <a:lnTo>
                    <a:pt x="457" y="0"/>
                  </a:lnTo>
                  <a:lnTo>
                    <a:pt x="468" y="0"/>
                  </a:lnTo>
                  <a:lnTo>
                    <a:pt x="730" y="52"/>
                  </a:lnTo>
                  <a:lnTo>
                    <a:pt x="730" y="52"/>
                  </a:lnTo>
                  <a:close/>
                </a:path>
              </a:pathLst>
            </a:custGeom>
            <a:solidFill>
              <a:srgbClr val="FFD6C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62"/>
            <p:cNvSpPr>
              <a:spLocks/>
            </p:cNvSpPr>
            <p:nvPr/>
          </p:nvSpPr>
          <p:spPr bwMode="auto">
            <a:xfrm>
              <a:off x="1905000" y="5000625"/>
              <a:ext cx="2492375" cy="795338"/>
            </a:xfrm>
            <a:custGeom>
              <a:avLst/>
              <a:gdLst/>
              <a:ahLst/>
              <a:cxnLst>
                <a:cxn ang="0">
                  <a:pos x="28" y="411"/>
                </a:cxn>
                <a:cxn ang="0">
                  <a:pos x="94" y="408"/>
                </a:cxn>
                <a:cxn ang="0">
                  <a:pos x="167" y="416"/>
                </a:cxn>
                <a:cxn ang="0">
                  <a:pos x="256" y="434"/>
                </a:cxn>
                <a:cxn ang="0">
                  <a:pos x="345" y="460"/>
                </a:cxn>
                <a:cxn ang="0">
                  <a:pos x="423" y="486"/>
                </a:cxn>
                <a:cxn ang="0">
                  <a:pos x="467" y="501"/>
                </a:cxn>
                <a:cxn ang="0">
                  <a:pos x="568" y="499"/>
                </a:cxn>
                <a:cxn ang="0">
                  <a:pos x="751" y="499"/>
                </a:cxn>
                <a:cxn ang="0">
                  <a:pos x="963" y="494"/>
                </a:cxn>
                <a:cxn ang="0">
                  <a:pos x="1147" y="494"/>
                </a:cxn>
                <a:cxn ang="0">
                  <a:pos x="1269" y="491"/>
                </a:cxn>
                <a:cxn ang="0">
                  <a:pos x="1342" y="491"/>
                </a:cxn>
                <a:cxn ang="0">
                  <a:pos x="1364" y="488"/>
                </a:cxn>
                <a:cxn ang="0">
                  <a:pos x="1358" y="460"/>
                </a:cxn>
                <a:cxn ang="0">
                  <a:pos x="1358" y="424"/>
                </a:cxn>
                <a:cxn ang="0">
                  <a:pos x="1364" y="385"/>
                </a:cxn>
                <a:cxn ang="0">
                  <a:pos x="1386" y="352"/>
                </a:cxn>
                <a:cxn ang="0">
                  <a:pos x="1414" y="323"/>
                </a:cxn>
                <a:cxn ang="0">
                  <a:pos x="1459" y="297"/>
                </a:cxn>
                <a:cxn ang="0">
                  <a:pos x="1503" y="173"/>
                </a:cxn>
                <a:cxn ang="0">
                  <a:pos x="1525" y="137"/>
                </a:cxn>
                <a:cxn ang="0">
                  <a:pos x="1559" y="78"/>
                </a:cxn>
                <a:cxn ang="0">
                  <a:pos x="1564" y="21"/>
                </a:cxn>
                <a:cxn ang="0">
                  <a:pos x="1503" y="0"/>
                </a:cxn>
                <a:cxn ang="0">
                  <a:pos x="1347" y="39"/>
                </a:cxn>
                <a:cxn ang="0">
                  <a:pos x="1163" y="119"/>
                </a:cxn>
                <a:cxn ang="0">
                  <a:pos x="1013" y="191"/>
                </a:cxn>
                <a:cxn ang="0">
                  <a:pos x="969" y="225"/>
                </a:cxn>
                <a:cxn ang="0">
                  <a:pos x="946" y="256"/>
                </a:cxn>
                <a:cxn ang="0">
                  <a:pos x="846" y="256"/>
                </a:cxn>
                <a:cxn ang="0">
                  <a:pos x="1080" y="96"/>
                </a:cxn>
                <a:cxn ang="0">
                  <a:pos x="1002" y="88"/>
                </a:cxn>
                <a:cxn ang="0">
                  <a:pos x="896" y="62"/>
                </a:cxn>
                <a:cxn ang="0">
                  <a:pos x="818" y="37"/>
                </a:cxn>
                <a:cxn ang="0">
                  <a:pos x="774" y="47"/>
                </a:cxn>
                <a:cxn ang="0">
                  <a:pos x="785" y="70"/>
                </a:cxn>
                <a:cxn ang="0">
                  <a:pos x="790" y="99"/>
                </a:cxn>
                <a:cxn ang="0">
                  <a:pos x="740" y="130"/>
                </a:cxn>
                <a:cxn ang="0">
                  <a:pos x="679" y="130"/>
                </a:cxn>
                <a:cxn ang="0">
                  <a:pos x="623" y="127"/>
                </a:cxn>
                <a:cxn ang="0">
                  <a:pos x="568" y="137"/>
                </a:cxn>
                <a:cxn ang="0">
                  <a:pos x="573" y="168"/>
                </a:cxn>
                <a:cxn ang="0">
                  <a:pos x="579" y="202"/>
                </a:cxn>
                <a:cxn ang="0">
                  <a:pos x="562" y="241"/>
                </a:cxn>
                <a:cxn ang="0">
                  <a:pos x="523" y="282"/>
                </a:cxn>
                <a:cxn ang="0">
                  <a:pos x="467" y="321"/>
                </a:cxn>
                <a:cxn ang="0">
                  <a:pos x="412" y="354"/>
                </a:cxn>
                <a:cxn ang="0">
                  <a:pos x="351" y="372"/>
                </a:cxn>
                <a:cxn ang="0">
                  <a:pos x="284" y="380"/>
                </a:cxn>
                <a:cxn ang="0">
                  <a:pos x="222" y="380"/>
                </a:cxn>
                <a:cxn ang="0">
                  <a:pos x="145" y="383"/>
                </a:cxn>
                <a:cxn ang="0">
                  <a:pos x="44" y="403"/>
                </a:cxn>
                <a:cxn ang="0">
                  <a:pos x="0" y="416"/>
                </a:cxn>
              </a:cxnLst>
              <a:rect l="0" t="0" r="r" b="b"/>
              <a:pathLst>
                <a:path w="1570" h="501">
                  <a:moveTo>
                    <a:pt x="0" y="416"/>
                  </a:moveTo>
                  <a:lnTo>
                    <a:pt x="0" y="416"/>
                  </a:lnTo>
                  <a:lnTo>
                    <a:pt x="11" y="413"/>
                  </a:lnTo>
                  <a:lnTo>
                    <a:pt x="28" y="411"/>
                  </a:lnTo>
                  <a:lnTo>
                    <a:pt x="50" y="411"/>
                  </a:lnTo>
                  <a:lnTo>
                    <a:pt x="61" y="408"/>
                  </a:lnTo>
                  <a:lnTo>
                    <a:pt x="78" y="408"/>
                  </a:lnTo>
                  <a:lnTo>
                    <a:pt x="94" y="408"/>
                  </a:lnTo>
                  <a:lnTo>
                    <a:pt x="111" y="411"/>
                  </a:lnTo>
                  <a:lnTo>
                    <a:pt x="128" y="411"/>
                  </a:lnTo>
                  <a:lnTo>
                    <a:pt x="150" y="413"/>
                  </a:lnTo>
                  <a:lnTo>
                    <a:pt x="167" y="416"/>
                  </a:lnTo>
                  <a:lnTo>
                    <a:pt x="189" y="419"/>
                  </a:lnTo>
                  <a:lnTo>
                    <a:pt x="211" y="424"/>
                  </a:lnTo>
                  <a:lnTo>
                    <a:pt x="234" y="429"/>
                  </a:lnTo>
                  <a:lnTo>
                    <a:pt x="256" y="434"/>
                  </a:lnTo>
                  <a:lnTo>
                    <a:pt x="278" y="442"/>
                  </a:lnTo>
                  <a:lnTo>
                    <a:pt x="300" y="447"/>
                  </a:lnTo>
                  <a:lnTo>
                    <a:pt x="323" y="455"/>
                  </a:lnTo>
                  <a:lnTo>
                    <a:pt x="345" y="460"/>
                  </a:lnTo>
                  <a:lnTo>
                    <a:pt x="367" y="468"/>
                  </a:lnTo>
                  <a:lnTo>
                    <a:pt x="384" y="475"/>
                  </a:lnTo>
                  <a:lnTo>
                    <a:pt x="406" y="481"/>
                  </a:lnTo>
                  <a:lnTo>
                    <a:pt x="423" y="486"/>
                  </a:lnTo>
                  <a:lnTo>
                    <a:pt x="440" y="494"/>
                  </a:lnTo>
                  <a:lnTo>
                    <a:pt x="456" y="499"/>
                  </a:lnTo>
                  <a:lnTo>
                    <a:pt x="467" y="501"/>
                  </a:lnTo>
                  <a:lnTo>
                    <a:pt x="467" y="501"/>
                  </a:lnTo>
                  <a:lnTo>
                    <a:pt x="479" y="501"/>
                  </a:lnTo>
                  <a:lnTo>
                    <a:pt x="501" y="499"/>
                  </a:lnTo>
                  <a:lnTo>
                    <a:pt x="534" y="499"/>
                  </a:lnTo>
                  <a:lnTo>
                    <a:pt x="568" y="499"/>
                  </a:lnTo>
                  <a:lnTo>
                    <a:pt x="607" y="499"/>
                  </a:lnTo>
                  <a:lnTo>
                    <a:pt x="651" y="499"/>
                  </a:lnTo>
                  <a:lnTo>
                    <a:pt x="701" y="499"/>
                  </a:lnTo>
                  <a:lnTo>
                    <a:pt x="751" y="499"/>
                  </a:lnTo>
                  <a:lnTo>
                    <a:pt x="802" y="496"/>
                  </a:lnTo>
                  <a:lnTo>
                    <a:pt x="857" y="496"/>
                  </a:lnTo>
                  <a:lnTo>
                    <a:pt x="913" y="496"/>
                  </a:lnTo>
                  <a:lnTo>
                    <a:pt x="963" y="494"/>
                  </a:lnTo>
                  <a:lnTo>
                    <a:pt x="1013" y="494"/>
                  </a:lnTo>
                  <a:lnTo>
                    <a:pt x="1063" y="494"/>
                  </a:lnTo>
                  <a:lnTo>
                    <a:pt x="1108" y="494"/>
                  </a:lnTo>
                  <a:lnTo>
                    <a:pt x="1147" y="494"/>
                  </a:lnTo>
                  <a:lnTo>
                    <a:pt x="1186" y="494"/>
                  </a:lnTo>
                  <a:lnTo>
                    <a:pt x="1214" y="491"/>
                  </a:lnTo>
                  <a:lnTo>
                    <a:pt x="1247" y="491"/>
                  </a:lnTo>
                  <a:lnTo>
                    <a:pt x="1269" y="491"/>
                  </a:lnTo>
                  <a:lnTo>
                    <a:pt x="1286" y="491"/>
                  </a:lnTo>
                  <a:lnTo>
                    <a:pt x="1303" y="491"/>
                  </a:lnTo>
                  <a:lnTo>
                    <a:pt x="1325" y="491"/>
                  </a:lnTo>
                  <a:lnTo>
                    <a:pt x="1342" y="491"/>
                  </a:lnTo>
                  <a:lnTo>
                    <a:pt x="1358" y="491"/>
                  </a:lnTo>
                  <a:lnTo>
                    <a:pt x="1364" y="491"/>
                  </a:lnTo>
                  <a:lnTo>
                    <a:pt x="1369" y="491"/>
                  </a:lnTo>
                  <a:lnTo>
                    <a:pt x="1364" y="488"/>
                  </a:lnTo>
                  <a:lnTo>
                    <a:pt x="1364" y="481"/>
                  </a:lnTo>
                  <a:lnTo>
                    <a:pt x="1358" y="473"/>
                  </a:lnTo>
                  <a:lnTo>
                    <a:pt x="1358" y="468"/>
                  </a:lnTo>
                  <a:lnTo>
                    <a:pt x="1358" y="460"/>
                  </a:lnTo>
                  <a:lnTo>
                    <a:pt x="1358" y="452"/>
                  </a:lnTo>
                  <a:lnTo>
                    <a:pt x="1358" y="442"/>
                  </a:lnTo>
                  <a:lnTo>
                    <a:pt x="1358" y="434"/>
                  </a:lnTo>
                  <a:lnTo>
                    <a:pt x="1358" y="424"/>
                  </a:lnTo>
                  <a:lnTo>
                    <a:pt x="1358" y="413"/>
                  </a:lnTo>
                  <a:lnTo>
                    <a:pt x="1358" y="403"/>
                  </a:lnTo>
                  <a:lnTo>
                    <a:pt x="1358" y="395"/>
                  </a:lnTo>
                  <a:lnTo>
                    <a:pt x="1364" y="385"/>
                  </a:lnTo>
                  <a:lnTo>
                    <a:pt x="1369" y="377"/>
                  </a:lnTo>
                  <a:lnTo>
                    <a:pt x="1369" y="367"/>
                  </a:lnTo>
                  <a:lnTo>
                    <a:pt x="1375" y="357"/>
                  </a:lnTo>
                  <a:lnTo>
                    <a:pt x="1386" y="352"/>
                  </a:lnTo>
                  <a:lnTo>
                    <a:pt x="1392" y="344"/>
                  </a:lnTo>
                  <a:lnTo>
                    <a:pt x="1397" y="336"/>
                  </a:lnTo>
                  <a:lnTo>
                    <a:pt x="1403" y="328"/>
                  </a:lnTo>
                  <a:lnTo>
                    <a:pt x="1414" y="323"/>
                  </a:lnTo>
                  <a:lnTo>
                    <a:pt x="1425" y="318"/>
                  </a:lnTo>
                  <a:lnTo>
                    <a:pt x="1436" y="308"/>
                  </a:lnTo>
                  <a:lnTo>
                    <a:pt x="1453" y="302"/>
                  </a:lnTo>
                  <a:lnTo>
                    <a:pt x="1459" y="297"/>
                  </a:lnTo>
                  <a:lnTo>
                    <a:pt x="1464" y="297"/>
                  </a:lnTo>
                  <a:lnTo>
                    <a:pt x="1403" y="266"/>
                  </a:lnTo>
                  <a:lnTo>
                    <a:pt x="1503" y="176"/>
                  </a:lnTo>
                  <a:lnTo>
                    <a:pt x="1503" y="173"/>
                  </a:lnTo>
                  <a:lnTo>
                    <a:pt x="1503" y="168"/>
                  </a:lnTo>
                  <a:lnTo>
                    <a:pt x="1509" y="160"/>
                  </a:lnTo>
                  <a:lnTo>
                    <a:pt x="1520" y="150"/>
                  </a:lnTo>
                  <a:lnTo>
                    <a:pt x="1525" y="137"/>
                  </a:lnTo>
                  <a:lnTo>
                    <a:pt x="1537" y="122"/>
                  </a:lnTo>
                  <a:lnTo>
                    <a:pt x="1542" y="106"/>
                  </a:lnTo>
                  <a:lnTo>
                    <a:pt x="1553" y="93"/>
                  </a:lnTo>
                  <a:lnTo>
                    <a:pt x="1559" y="78"/>
                  </a:lnTo>
                  <a:lnTo>
                    <a:pt x="1564" y="62"/>
                  </a:lnTo>
                  <a:lnTo>
                    <a:pt x="1564" y="47"/>
                  </a:lnTo>
                  <a:lnTo>
                    <a:pt x="1570" y="34"/>
                  </a:lnTo>
                  <a:lnTo>
                    <a:pt x="1564" y="21"/>
                  </a:lnTo>
                  <a:lnTo>
                    <a:pt x="1553" y="11"/>
                  </a:lnTo>
                  <a:lnTo>
                    <a:pt x="1542" y="6"/>
                  </a:lnTo>
                  <a:lnTo>
                    <a:pt x="1525" y="3"/>
                  </a:lnTo>
                  <a:lnTo>
                    <a:pt x="1503" y="0"/>
                  </a:lnTo>
                  <a:lnTo>
                    <a:pt x="1470" y="6"/>
                  </a:lnTo>
                  <a:lnTo>
                    <a:pt x="1431" y="11"/>
                  </a:lnTo>
                  <a:lnTo>
                    <a:pt x="1392" y="26"/>
                  </a:lnTo>
                  <a:lnTo>
                    <a:pt x="1347" y="39"/>
                  </a:lnTo>
                  <a:lnTo>
                    <a:pt x="1303" y="57"/>
                  </a:lnTo>
                  <a:lnTo>
                    <a:pt x="1258" y="78"/>
                  </a:lnTo>
                  <a:lnTo>
                    <a:pt x="1208" y="99"/>
                  </a:lnTo>
                  <a:lnTo>
                    <a:pt x="1163" y="119"/>
                  </a:lnTo>
                  <a:lnTo>
                    <a:pt x="1119" y="140"/>
                  </a:lnTo>
                  <a:lnTo>
                    <a:pt x="1074" y="158"/>
                  </a:lnTo>
                  <a:lnTo>
                    <a:pt x="1047" y="176"/>
                  </a:lnTo>
                  <a:lnTo>
                    <a:pt x="1013" y="191"/>
                  </a:lnTo>
                  <a:lnTo>
                    <a:pt x="991" y="204"/>
                  </a:lnTo>
                  <a:lnTo>
                    <a:pt x="980" y="212"/>
                  </a:lnTo>
                  <a:lnTo>
                    <a:pt x="974" y="217"/>
                  </a:lnTo>
                  <a:lnTo>
                    <a:pt x="969" y="225"/>
                  </a:lnTo>
                  <a:lnTo>
                    <a:pt x="963" y="233"/>
                  </a:lnTo>
                  <a:lnTo>
                    <a:pt x="957" y="241"/>
                  </a:lnTo>
                  <a:lnTo>
                    <a:pt x="952" y="251"/>
                  </a:lnTo>
                  <a:lnTo>
                    <a:pt x="946" y="256"/>
                  </a:lnTo>
                  <a:lnTo>
                    <a:pt x="941" y="266"/>
                  </a:lnTo>
                  <a:lnTo>
                    <a:pt x="935" y="274"/>
                  </a:lnTo>
                  <a:lnTo>
                    <a:pt x="930" y="282"/>
                  </a:lnTo>
                  <a:lnTo>
                    <a:pt x="846" y="256"/>
                  </a:lnTo>
                  <a:lnTo>
                    <a:pt x="1019" y="142"/>
                  </a:lnTo>
                  <a:lnTo>
                    <a:pt x="1097" y="96"/>
                  </a:lnTo>
                  <a:lnTo>
                    <a:pt x="1091" y="96"/>
                  </a:lnTo>
                  <a:lnTo>
                    <a:pt x="1080" y="96"/>
                  </a:lnTo>
                  <a:lnTo>
                    <a:pt x="1069" y="93"/>
                  </a:lnTo>
                  <a:lnTo>
                    <a:pt x="1052" y="93"/>
                  </a:lnTo>
                  <a:lnTo>
                    <a:pt x="1024" y="91"/>
                  </a:lnTo>
                  <a:lnTo>
                    <a:pt x="1002" y="88"/>
                  </a:lnTo>
                  <a:lnTo>
                    <a:pt x="974" y="83"/>
                  </a:lnTo>
                  <a:lnTo>
                    <a:pt x="952" y="78"/>
                  </a:lnTo>
                  <a:lnTo>
                    <a:pt x="924" y="70"/>
                  </a:lnTo>
                  <a:lnTo>
                    <a:pt x="896" y="62"/>
                  </a:lnTo>
                  <a:lnTo>
                    <a:pt x="874" y="57"/>
                  </a:lnTo>
                  <a:lnTo>
                    <a:pt x="857" y="49"/>
                  </a:lnTo>
                  <a:lnTo>
                    <a:pt x="835" y="42"/>
                  </a:lnTo>
                  <a:lnTo>
                    <a:pt x="818" y="37"/>
                  </a:lnTo>
                  <a:lnTo>
                    <a:pt x="802" y="31"/>
                  </a:lnTo>
                  <a:lnTo>
                    <a:pt x="790" y="34"/>
                  </a:lnTo>
                  <a:lnTo>
                    <a:pt x="779" y="37"/>
                  </a:lnTo>
                  <a:lnTo>
                    <a:pt x="774" y="47"/>
                  </a:lnTo>
                  <a:lnTo>
                    <a:pt x="774" y="49"/>
                  </a:lnTo>
                  <a:lnTo>
                    <a:pt x="774" y="57"/>
                  </a:lnTo>
                  <a:lnTo>
                    <a:pt x="779" y="62"/>
                  </a:lnTo>
                  <a:lnTo>
                    <a:pt x="785" y="70"/>
                  </a:lnTo>
                  <a:lnTo>
                    <a:pt x="785" y="78"/>
                  </a:lnTo>
                  <a:lnTo>
                    <a:pt x="785" y="86"/>
                  </a:lnTo>
                  <a:lnTo>
                    <a:pt x="785" y="91"/>
                  </a:lnTo>
                  <a:lnTo>
                    <a:pt x="790" y="99"/>
                  </a:lnTo>
                  <a:lnTo>
                    <a:pt x="785" y="111"/>
                  </a:lnTo>
                  <a:lnTo>
                    <a:pt x="779" y="122"/>
                  </a:lnTo>
                  <a:lnTo>
                    <a:pt x="763" y="127"/>
                  </a:lnTo>
                  <a:lnTo>
                    <a:pt x="740" y="130"/>
                  </a:lnTo>
                  <a:lnTo>
                    <a:pt x="724" y="130"/>
                  </a:lnTo>
                  <a:lnTo>
                    <a:pt x="707" y="130"/>
                  </a:lnTo>
                  <a:lnTo>
                    <a:pt x="696" y="130"/>
                  </a:lnTo>
                  <a:lnTo>
                    <a:pt x="679" y="130"/>
                  </a:lnTo>
                  <a:lnTo>
                    <a:pt x="662" y="130"/>
                  </a:lnTo>
                  <a:lnTo>
                    <a:pt x="651" y="127"/>
                  </a:lnTo>
                  <a:lnTo>
                    <a:pt x="635" y="127"/>
                  </a:lnTo>
                  <a:lnTo>
                    <a:pt x="623" y="127"/>
                  </a:lnTo>
                  <a:lnTo>
                    <a:pt x="596" y="127"/>
                  </a:lnTo>
                  <a:lnTo>
                    <a:pt x="579" y="130"/>
                  </a:lnTo>
                  <a:lnTo>
                    <a:pt x="568" y="132"/>
                  </a:lnTo>
                  <a:lnTo>
                    <a:pt x="568" y="137"/>
                  </a:lnTo>
                  <a:lnTo>
                    <a:pt x="568" y="145"/>
                  </a:lnTo>
                  <a:lnTo>
                    <a:pt x="573" y="158"/>
                  </a:lnTo>
                  <a:lnTo>
                    <a:pt x="573" y="163"/>
                  </a:lnTo>
                  <a:lnTo>
                    <a:pt x="573" y="168"/>
                  </a:lnTo>
                  <a:lnTo>
                    <a:pt x="573" y="176"/>
                  </a:lnTo>
                  <a:lnTo>
                    <a:pt x="579" y="184"/>
                  </a:lnTo>
                  <a:lnTo>
                    <a:pt x="579" y="191"/>
                  </a:lnTo>
                  <a:lnTo>
                    <a:pt x="579" y="202"/>
                  </a:lnTo>
                  <a:lnTo>
                    <a:pt x="573" y="210"/>
                  </a:lnTo>
                  <a:lnTo>
                    <a:pt x="573" y="220"/>
                  </a:lnTo>
                  <a:lnTo>
                    <a:pt x="568" y="230"/>
                  </a:lnTo>
                  <a:lnTo>
                    <a:pt x="562" y="241"/>
                  </a:lnTo>
                  <a:lnTo>
                    <a:pt x="557" y="251"/>
                  </a:lnTo>
                  <a:lnTo>
                    <a:pt x="545" y="261"/>
                  </a:lnTo>
                  <a:lnTo>
                    <a:pt x="534" y="271"/>
                  </a:lnTo>
                  <a:lnTo>
                    <a:pt x="523" y="282"/>
                  </a:lnTo>
                  <a:lnTo>
                    <a:pt x="512" y="292"/>
                  </a:lnTo>
                  <a:lnTo>
                    <a:pt x="501" y="302"/>
                  </a:lnTo>
                  <a:lnTo>
                    <a:pt x="484" y="310"/>
                  </a:lnTo>
                  <a:lnTo>
                    <a:pt x="467" y="321"/>
                  </a:lnTo>
                  <a:lnTo>
                    <a:pt x="456" y="328"/>
                  </a:lnTo>
                  <a:lnTo>
                    <a:pt x="440" y="339"/>
                  </a:lnTo>
                  <a:lnTo>
                    <a:pt x="423" y="346"/>
                  </a:lnTo>
                  <a:lnTo>
                    <a:pt x="412" y="354"/>
                  </a:lnTo>
                  <a:lnTo>
                    <a:pt x="395" y="359"/>
                  </a:lnTo>
                  <a:lnTo>
                    <a:pt x="378" y="364"/>
                  </a:lnTo>
                  <a:lnTo>
                    <a:pt x="362" y="370"/>
                  </a:lnTo>
                  <a:lnTo>
                    <a:pt x="351" y="372"/>
                  </a:lnTo>
                  <a:lnTo>
                    <a:pt x="334" y="375"/>
                  </a:lnTo>
                  <a:lnTo>
                    <a:pt x="317" y="377"/>
                  </a:lnTo>
                  <a:lnTo>
                    <a:pt x="300" y="377"/>
                  </a:lnTo>
                  <a:lnTo>
                    <a:pt x="284" y="380"/>
                  </a:lnTo>
                  <a:lnTo>
                    <a:pt x="267" y="380"/>
                  </a:lnTo>
                  <a:lnTo>
                    <a:pt x="256" y="383"/>
                  </a:lnTo>
                  <a:lnTo>
                    <a:pt x="239" y="380"/>
                  </a:lnTo>
                  <a:lnTo>
                    <a:pt x="222" y="380"/>
                  </a:lnTo>
                  <a:lnTo>
                    <a:pt x="211" y="380"/>
                  </a:lnTo>
                  <a:lnTo>
                    <a:pt x="195" y="380"/>
                  </a:lnTo>
                  <a:lnTo>
                    <a:pt x="167" y="380"/>
                  </a:lnTo>
                  <a:lnTo>
                    <a:pt x="145" y="383"/>
                  </a:lnTo>
                  <a:lnTo>
                    <a:pt x="111" y="385"/>
                  </a:lnTo>
                  <a:lnTo>
                    <a:pt x="89" y="390"/>
                  </a:lnTo>
                  <a:lnTo>
                    <a:pt x="61" y="395"/>
                  </a:lnTo>
                  <a:lnTo>
                    <a:pt x="44" y="403"/>
                  </a:lnTo>
                  <a:lnTo>
                    <a:pt x="22" y="406"/>
                  </a:lnTo>
                  <a:lnTo>
                    <a:pt x="11" y="411"/>
                  </a:lnTo>
                  <a:lnTo>
                    <a:pt x="0" y="413"/>
                  </a:lnTo>
                  <a:lnTo>
                    <a:pt x="0" y="416"/>
                  </a:lnTo>
                  <a:lnTo>
                    <a:pt x="0" y="416"/>
                  </a:lnTo>
                  <a:close/>
                </a:path>
              </a:pathLst>
            </a:custGeom>
            <a:solidFill>
              <a:srgbClr val="A84A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63"/>
            <p:cNvSpPr>
              <a:spLocks/>
            </p:cNvSpPr>
            <p:nvPr/>
          </p:nvSpPr>
          <p:spPr bwMode="auto">
            <a:xfrm>
              <a:off x="4972050" y="5078413"/>
              <a:ext cx="768350" cy="427038"/>
            </a:xfrm>
            <a:custGeom>
              <a:avLst/>
              <a:gdLst/>
              <a:ahLst/>
              <a:cxnLst>
                <a:cxn ang="0">
                  <a:pos x="484" y="269"/>
                </a:cxn>
                <a:cxn ang="0">
                  <a:pos x="473" y="261"/>
                </a:cxn>
                <a:cxn ang="0">
                  <a:pos x="451" y="248"/>
                </a:cxn>
                <a:cxn ang="0">
                  <a:pos x="406" y="230"/>
                </a:cxn>
                <a:cxn ang="0">
                  <a:pos x="378" y="220"/>
                </a:cxn>
                <a:cxn ang="0">
                  <a:pos x="351" y="215"/>
                </a:cxn>
                <a:cxn ang="0">
                  <a:pos x="312" y="207"/>
                </a:cxn>
                <a:cxn ang="0">
                  <a:pos x="278" y="204"/>
                </a:cxn>
                <a:cxn ang="0">
                  <a:pos x="239" y="202"/>
                </a:cxn>
                <a:cxn ang="0">
                  <a:pos x="211" y="202"/>
                </a:cxn>
                <a:cxn ang="0">
                  <a:pos x="178" y="202"/>
                </a:cxn>
                <a:cxn ang="0">
                  <a:pos x="156" y="202"/>
                </a:cxn>
                <a:cxn ang="0">
                  <a:pos x="139" y="202"/>
                </a:cxn>
                <a:cxn ang="0">
                  <a:pos x="145" y="199"/>
                </a:cxn>
                <a:cxn ang="0">
                  <a:pos x="150" y="184"/>
                </a:cxn>
                <a:cxn ang="0">
                  <a:pos x="150" y="161"/>
                </a:cxn>
                <a:cxn ang="0">
                  <a:pos x="150" y="145"/>
                </a:cxn>
                <a:cxn ang="0">
                  <a:pos x="145" y="130"/>
                </a:cxn>
                <a:cxn ang="0">
                  <a:pos x="133" y="109"/>
                </a:cxn>
                <a:cxn ang="0">
                  <a:pos x="117" y="88"/>
                </a:cxn>
                <a:cxn ang="0">
                  <a:pos x="100" y="65"/>
                </a:cxn>
                <a:cxn ang="0">
                  <a:pos x="89" y="47"/>
                </a:cxn>
                <a:cxn ang="0">
                  <a:pos x="72" y="26"/>
                </a:cxn>
                <a:cxn ang="0">
                  <a:pos x="61" y="13"/>
                </a:cxn>
                <a:cxn ang="0">
                  <a:pos x="56" y="0"/>
                </a:cxn>
                <a:cxn ang="0">
                  <a:pos x="50" y="11"/>
                </a:cxn>
                <a:cxn ang="0">
                  <a:pos x="50" y="26"/>
                </a:cxn>
                <a:cxn ang="0">
                  <a:pos x="50" y="44"/>
                </a:cxn>
                <a:cxn ang="0">
                  <a:pos x="50" y="62"/>
                </a:cxn>
                <a:cxn ang="0">
                  <a:pos x="50" y="86"/>
                </a:cxn>
                <a:cxn ang="0">
                  <a:pos x="44" y="109"/>
                </a:cxn>
                <a:cxn ang="0">
                  <a:pos x="44" y="132"/>
                </a:cxn>
                <a:cxn ang="0">
                  <a:pos x="33" y="153"/>
                </a:cxn>
                <a:cxn ang="0">
                  <a:pos x="28" y="171"/>
                </a:cxn>
                <a:cxn ang="0">
                  <a:pos x="17" y="189"/>
                </a:cxn>
                <a:cxn ang="0">
                  <a:pos x="11" y="207"/>
                </a:cxn>
                <a:cxn ang="0">
                  <a:pos x="0" y="225"/>
                </a:cxn>
                <a:cxn ang="0">
                  <a:pos x="0" y="235"/>
                </a:cxn>
                <a:cxn ang="0">
                  <a:pos x="234" y="269"/>
                </a:cxn>
              </a:cxnLst>
              <a:rect l="0" t="0" r="r" b="b"/>
              <a:pathLst>
                <a:path w="484" h="269">
                  <a:moveTo>
                    <a:pt x="234" y="269"/>
                  </a:moveTo>
                  <a:lnTo>
                    <a:pt x="484" y="269"/>
                  </a:lnTo>
                  <a:lnTo>
                    <a:pt x="479" y="266"/>
                  </a:lnTo>
                  <a:lnTo>
                    <a:pt x="473" y="261"/>
                  </a:lnTo>
                  <a:lnTo>
                    <a:pt x="462" y="253"/>
                  </a:lnTo>
                  <a:lnTo>
                    <a:pt x="451" y="248"/>
                  </a:lnTo>
                  <a:lnTo>
                    <a:pt x="429" y="238"/>
                  </a:lnTo>
                  <a:lnTo>
                    <a:pt x="406" y="230"/>
                  </a:lnTo>
                  <a:lnTo>
                    <a:pt x="390" y="225"/>
                  </a:lnTo>
                  <a:lnTo>
                    <a:pt x="378" y="220"/>
                  </a:lnTo>
                  <a:lnTo>
                    <a:pt x="362" y="217"/>
                  </a:lnTo>
                  <a:lnTo>
                    <a:pt x="351" y="215"/>
                  </a:lnTo>
                  <a:lnTo>
                    <a:pt x="328" y="210"/>
                  </a:lnTo>
                  <a:lnTo>
                    <a:pt x="312" y="207"/>
                  </a:lnTo>
                  <a:lnTo>
                    <a:pt x="295" y="207"/>
                  </a:lnTo>
                  <a:lnTo>
                    <a:pt x="278" y="204"/>
                  </a:lnTo>
                  <a:lnTo>
                    <a:pt x="256" y="202"/>
                  </a:lnTo>
                  <a:lnTo>
                    <a:pt x="239" y="202"/>
                  </a:lnTo>
                  <a:lnTo>
                    <a:pt x="223" y="202"/>
                  </a:lnTo>
                  <a:lnTo>
                    <a:pt x="211" y="202"/>
                  </a:lnTo>
                  <a:lnTo>
                    <a:pt x="195" y="202"/>
                  </a:lnTo>
                  <a:lnTo>
                    <a:pt x="178" y="202"/>
                  </a:lnTo>
                  <a:lnTo>
                    <a:pt x="167" y="202"/>
                  </a:lnTo>
                  <a:lnTo>
                    <a:pt x="156" y="202"/>
                  </a:lnTo>
                  <a:lnTo>
                    <a:pt x="145" y="202"/>
                  </a:lnTo>
                  <a:lnTo>
                    <a:pt x="139" y="202"/>
                  </a:lnTo>
                  <a:lnTo>
                    <a:pt x="139" y="202"/>
                  </a:lnTo>
                  <a:lnTo>
                    <a:pt x="145" y="199"/>
                  </a:lnTo>
                  <a:lnTo>
                    <a:pt x="145" y="192"/>
                  </a:lnTo>
                  <a:lnTo>
                    <a:pt x="150" y="184"/>
                  </a:lnTo>
                  <a:lnTo>
                    <a:pt x="150" y="173"/>
                  </a:lnTo>
                  <a:lnTo>
                    <a:pt x="150" y="161"/>
                  </a:lnTo>
                  <a:lnTo>
                    <a:pt x="150" y="153"/>
                  </a:lnTo>
                  <a:lnTo>
                    <a:pt x="150" y="145"/>
                  </a:lnTo>
                  <a:lnTo>
                    <a:pt x="150" y="137"/>
                  </a:lnTo>
                  <a:lnTo>
                    <a:pt x="145" y="130"/>
                  </a:lnTo>
                  <a:lnTo>
                    <a:pt x="139" y="119"/>
                  </a:lnTo>
                  <a:lnTo>
                    <a:pt x="133" y="109"/>
                  </a:lnTo>
                  <a:lnTo>
                    <a:pt x="122" y="99"/>
                  </a:lnTo>
                  <a:lnTo>
                    <a:pt x="117" y="88"/>
                  </a:lnTo>
                  <a:lnTo>
                    <a:pt x="111" y="75"/>
                  </a:lnTo>
                  <a:lnTo>
                    <a:pt x="100" y="65"/>
                  </a:lnTo>
                  <a:lnTo>
                    <a:pt x="94" y="55"/>
                  </a:lnTo>
                  <a:lnTo>
                    <a:pt x="89" y="47"/>
                  </a:lnTo>
                  <a:lnTo>
                    <a:pt x="78" y="37"/>
                  </a:lnTo>
                  <a:lnTo>
                    <a:pt x="72" y="26"/>
                  </a:lnTo>
                  <a:lnTo>
                    <a:pt x="67" y="19"/>
                  </a:lnTo>
                  <a:lnTo>
                    <a:pt x="61" y="13"/>
                  </a:lnTo>
                  <a:lnTo>
                    <a:pt x="56" y="3"/>
                  </a:lnTo>
                  <a:lnTo>
                    <a:pt x="56" y="0"/>
                  </a:lnTo>
                  <a:lnTo>
                    <a:pt x="50" y="3"/>
                  </a:lnTo>
                  <a:lnTo>
                    <a:pt x="50" y="11"/>
                  </a:lnTo>
                  <a:lnTo>
                    <a:pt x="50" y="16"/>
                  </a:lnTo>
                  <a:lnTo>
                    <a:pt x="50" y="26"/>
                  </a:lnTo>
                  <a:lnTo>
                    <a:pt x="50" y="34"/>
                  </a:lnTo>
                  <a:lnTo>
                    <a:pt x="50" y="44"/>
                  </a:lnTo>
                  <a:lnTo>
                    <a:pt x="50" y="55"/>
                  </a:lnTo>
                  <a:lnTo>
                    <a:pt x="50" y="62"/>
                  </a:lnTo>
                  <a:lnTo>
                    <a:pt x="50" y="75"/>
                  </a:lnTo>
                  <a:lnTo>
                    <a:pt x="50" y="86"/>
                  </a:lnTo>
                  <a:lnTo>
                    <a:pt x="44" y="99"/>
                  </a:lnTo>
                  <a:lnTo>
                    <a:pt x="44" y="109"/>
                  </a:lnTo>
                  <a:lnTo>
                    <a:pt x="44" y="119"/>
                  </a:lnTo>
                  <a:lnTo>
                    <a:pt x="44" y="132"/>
                  </a:lnTo>
                  <a:lnTo>
                    <a:pt x="39" y="142"/>
                  </a:lnTo>
                  <a:lnTo>
                    <a:pt x="33" y="153"/>
                  </a:lnTo>
                  <a:lnTo>
                    <a:pt x="28" y="161"/>
                  </a:lnTo>
                  <a:lnTo>
                    <a:pt x="28" y="171"/>
                  </a:lnTo>
                  <a:lnTo>
                    <a:pt x="22" y="181"/>
                  </a:lnTo>
                  <a:lnTo>
                    <a:pt x="17" y="189"/>
                  </a:lnTo>
                  <a:lnTo>
                    <a:pt x="11" y="197"/>
                  </a:lnTo>
                  <a:lnTo>
                    <a:pt x="11" y="207"/>
                  </a:lnTo>
                  <a:lnTo>
                    <a:pt x="5" y="217"/>
                  </a:lnTo>
                  <a:lnTo>
                    <a:pt x="0" y="225"/>
                  </a:lnTo>
                  <a:lnTo>
                    <a:pt x="0" y="233"/>
                  </a:lnTo>
                  <a:lnTo>
                    <a:pt x="0" y="235"/>
                  </a:lnTo>
                  <a:lnTo>
                    <a:pt x="100" y="266"/>
                  </a:lnTo>
                  <a:lnTo>
                    <a:pt x="234" y="269"/>
                  </a:lnTo>
                  <a:lnTo>
                    <a:pt x="234" y="269"/>
                  </a:lnTo>
                  <a:close/>
                </a:path>
              </a:pathLst>
            </a:custGeom>
            <a:solidFill>
              <a:srgbClr val="A84A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64"/>
            <p:cNvSpPr>
              <a:spLocks/>
            </p:cNvSpPr>
            <p:nvPr/>
          </p:nvSpPr>
          <p:spPr bwMode="auto">
            <a:xfrm>
              <a:off x="4087812" y="4899025"/>
              <a:ext cx="849313" cy="425450"/>
            </a:xfrm>
            <a:custGeom>
              <a:avLst/>
              <a:gdLst/>
              <a:ahLst/>
              <a:cxnLst>
                <a:cxn ang="0">
                  <a:pos x="273" y="5"/>
                </a:cxn>
                <a:cxn ang="0">
                  <a:pos x="284" y="23"/>
                </a:cxn>
                <a:cxn ang="0">
                  <a:pos x="284" y="31"/>
                </a:cxn>
                <a:cxn ang="0">
                  <a:pos x="295" y="46"/>
                </a:cxn>
                <a:cxn ang="0">
                  <a:pos x="301" y="59"/>
                </a:cxn>
                <a:cxn ang="0">
                  <a:pos x="312" y="77"/>
                </a:cxn>
                <a:cxn ang="0">
                  <a:pos x="317" y="95"/>
                </a:cxn>
                <a:cxn ang="0">
                  <a:pos x="334" y="121"/>
                </a:cxn>
                <a:cxn ang="0">
                  <a:pos x="340" y="147"/>
                </a:cxn>
                <a:cxn ang="0">
                  <a:pos x="356" y="173"/>
                </a:cxn>
                <a:cxn ang="0">
                  <a:pos x="362" y="199"/>
                </a:cxn>
                <a:cxn ang="0">
                  <a:pos x="368" y="219"/>
                </a:cxn>
                <a:cxn ang="0">
                  <a:pos x="373" y="230"/>
                </a:cxn>
                <a:cxn ang="0">
                  <a:pos x="379" y="237"/>
                </a:cxn>
                <a:cxn ang="0">
                  <a:pos x="535" y="245"/>
                </a:cxn>
                <a:cxn ang="0">
                  <a:pos x="523" y="248"/>
                </a:cxn>
                <a:cxn ang="0">
                  <a:pos x="501" y="258"/>
                </a:cxn>
                <a:cxn ang="0">
                  <a:pos x="451" y="266"/>
                </a:cxn>
                <a:cxn ang="0">
                  <a:pos x="418" y="268"/>
                </a:cxn>
                <a:cxn ang="0">
                  <a:pos x="384" y="268"/>
                </a:cxn>
                <a:cxn ang="0">
                  <a:pos x="334" y="263"/>
                </a:cxn>
                <a:cxn ang="0">
                  <a:pos x="273" y="261"/>
                </a:cxn>
                <a:cxn ang="0">
                  <a:pos x="212" y="258"/>
                </a:cxn>
                <a:cxn ang="0">
                  <a:pos x="150" y="255"/>
                </a:cxn>
                <a:cxn ang="0">
                  <a:pos x="89" y="253"/>
                </a:cxn>
                <a:cxn ang="0">
                  <a:pos x="39" y="250"/>
                </a:cxn>
                <a:cxn ang="0">
                  <a:pos x="11" y="250"/>
                </a:cxn>
                <a:cxn ang="0">
                  <a:pos x="0" y="248"/>
                </a:cxn>
                <a:cxn ang="0">
                  <a:pos x="11" y="237"/>
                </a:cxn>
                <a:cxn ang="0">
                  <a:pos x="33" y="219"/>
                </a:cxn>
                <a:cxn ang="0">
                  <a:pos x="67" y="196"/>
                </a:cxn>
                <a:cxn ang="0">
                  <a:pos x="106" y="170"/>
                </a:cxn>
                <a:cxn ang="0">
                  <a:pos x="139" y="139"/>
                </a:cxn>
                <a:cxn ang="0">
                  <a:pos x="173" y="111"/>
                </a:cxn>
                <a:cxn ang="0">
                  <a:pos x="200" y="88"/>
                </a:cxn>
                <a:cxn ang="0">
                  <a:pos x="217" y="67"/>
                </a:cxn>
                <a:cxn ang="0">
                  <a:pos x="228" y="49"/>
                </a:cxn>
                <a:cxn ang="0">
                  <a:pos x="239" y="33"/>
                </a:cxn>
                <a:cxn ang="0">
                  <a:pos x="251" y="23"/>
                </a:cxn>
                <a:cxn ang="0">
                  <a:pos x="262" y="10"/>
                </a:cxn>
                <a:cxn ang="0">
                  <a:pos x="273" y="0"/>
                </a:cxn>
                <a:cxn ang="0">
                  <a:pos x="273" y="0"/>
                </a:cxn>
              </a:cxnLst>
              <a:rect l="0" t="0" r="r" b="b"/>
              <a:pathLst>
                <a:path w="535" h="268">
                  <a:moveTo>
                    <a:pt x="273" y="0"/>
                  </a:moveTo>
                  <a:lnTo>
                    <a:pt x="273" y="5"/>
                  </a:lnTo>
                  <a:lnTo>
                    <a:pt x="278" y="13"/>
                  </a:lnTo>
                  <a:lnTo>
                    <a:pt x="284" y="23"/>
                  </a:lnTo>
                  <a:lnTo>
                    <a:pt x="284" y="26"/>
                  </a:lnTo>
                  <a:lnTo>
                    <a:pt x="284" y="31"/>
                  </a:lnTo>
                  <a:lnTo>
                    <a:pt x="290" y="39"/>
                  </a:lnTo>
                  <a:lnTo>
                    <a:pt x="295" y="46"/>
                  </a:lnTo>
                  <a:lnTo>
                    <a:pt x="295" y="52"/>
                  </a:lnTo>
                  <a:lnTo>
                    <a:pt x="301" y="59"/>
                  </a:lnTo>
                  <a:lnTo>
                    <a:pt x="301" y="70"/>
                  </a:lnTo>
                  <a:lnTo>
                    <a:pt x="312" y="77"/>
                  </a:lnTo>
                  <a:lnTo>
                    <a:pt x="312" y="85"/>
                  </a:lnTo>
                  <a:lnTo>
                    <a:pt x="317" y="95"/>
                  </a:lnTo>
                  <a:lnTo>
                    <a:pt x="323" y="108"/>
                  </a:lnTo>
                  <a:lnTo>
                    <a:pt x="334" y="121"/>
                  </a:lnTo>
                  <a:lnTo>
                    <a:pt x="334" y="132"/>
                  </a:lnTo>
                  <a:lnTo>
                    <a:pt x="340" y="147"/>
                  </a:lnTo>
                  <a:lnTo>
                    <a:pt x="345" y="160"/>
                  </a:lnTo>
                  <a:lnTo>
                    <a:pt x="356" y="173"/>
                  </a:lnTo>
                  <a:lnTo>
                    <a:pt x="356" y="186"/>
                  </a:lnTo>
                  <a:lnTo>
                    <a:pt x="362" y="199"/>
                  </a:lnTo>
                  <a:lnTo>
                    <a:pt x="362" y="209"/>
                  </a:lnTo>
                  <a:lnTo>
                    <a:pt x="368" y="219"/>
                  </a:lnTo>
                  <a:lnTo>
                    <a:pt x="373" y="224"/>
                  </a:lnTo>
                  <a:lnTo>
                    <a:pt x="373" y="230"/>
                  </a:lnTo>
                  <a:lnTo>
                    <a:pt x="373" y="235"/>
                  </a:lnTo>
                  <a:lnTo>
                    <a:pt x="379" y="237"/>
                  </a:lnTo>
                  <a:lnTo>
                    <a:pt x="496" y="72"/>
                  </a:lnTo>
                  <a:lnTo>
                    <a:pt x="535" y="245"/>
                  </a:lnTo>
                  <a:lnTo>
                    <a:pt x="535" y="245"/>
                  </a:lnTo>
                  <a:lnTo>
                    <a:pt x="523" y="248"/>
                  </a:lnTo>
                  <a:lnTo>
                    <a:pt x="512" y="253"/>
                  </a:lnTo>
                  <a:lnTo>
                    <a:pt x="501" y="258"/>
                  </a:lnTo>
                  <a:lnTo>
                    <a:pt x="479" y="263"/>
                  </a:lnTo>
                  <a:lnTo>
                    <a:pt x="451" y="266"/>
                  </a:lnTo>
                  <a:lnTo>
                    <a:pt x="434" y="266"/>
                  </a:lnTo>
                  <a:lnTo>
                    <a:pt x="418" y="268"/>
                  </a:lnTo>
                  <a:lnTo>
                    <a:pt x="401" y="268"/>
                  </a:lnTo>
                  <a:lnTo>
                    <a:pt x="384" y="268"/>
                  </a:lnTo>
                  <a:lnTo>
                    <a:pt x="356" y="266"/>
                  </a:lnTo>
                  <a:lnTo>
                    <a:pt x="334" y="263"/>
                  </a:lnTo>
                  <a:lnTo>
                    <a:pt x="301" y="261"/>
                  </a:lnTo>
                  <a:lnTo>
                    <a:pt x="273" y="261"/>
                  </a:lnTo>
                  <a:lnTo>
                    <a:pt x="239" y="258"/>
                  </a:lnTo>
                  <a:lnTo>
                    <a:pt x="212" y="258"/>
                  </a:lnTo>
                  <a:lnTo>
                    <a:pt x="178" y="255"/>
                  </a:lnTo>
                  <a:lnTo>
                    <a:pt x="150" y="255"/>
                  </a:lnTo>
                  <a:lnTo>
                    <a:pt x="117" y="253"/>
                  </a:lnTo>
                  <a:lnTo>
                    <a:pt x="89" y="253"/>
                  </a:lnTo>
                  <a:lnTo>
                    <a:pt x="61" y="250"/>
                  </a:lnTo>
                  <a:lnTo>
                    <a:pt x="39" y="250"/>
                  </a:lnTo>
                  <a:lnTo>
                    <a:pt x="22" y="250"/>
                  </a:lnTo>
                  <a:lnTo>
                    <a:pt x="11" y="250"/>
                  </a:lnTo>
                  <a:lnTo>
                    <a:pt x="0" y="250"/>
                  </a:lnTo>
                  <a:lnTo>
                    <a:pt x="0" y="248"/>
                  </a:lnTo>
                  <a:lnTo>
                    <a:pt x="0" y="245"/>
                  </a:lnTo>
                  <a:lnTo>
                    <a:pt x="11" y="237"/>
                  </a:lnTo>
                  <a:lnTo>
                    <a:pt x="22" y="230"/>
                  </a:lnTo>
                  <a:lnTo>
                    <a:pt x="33" y="219"/>
                  </a:lnTo>
                  <a:lnTo>
                    <a:pt x="50" y="209"/>
                  </a:lnTo>
                  <a:lnTo>
                    <a:pt x="67" y="196"/>
                  </a:lnTo>
                  <a:lnTo>
                    <a:pt x="89" y="183"/>
                  </a:lnTo>
                  <a:lnTo>
                    <a:pt x="106" y="170"/>
                  </a:lnTo>
                  <a:lnTo>
                    <a:pt x="123" y="155"/>
                  </a:lnTo>
                  <a:lnTo>
                    <a:pt x="139" y="139"/>
                  </a:lnTo>
                  <a:lnTo>
                    <a:pt x="156" y="126"/>
                  </a:lnTo>
                  <a:lnTo>
                    <a:pt x="173" y="111"/>
                  </a:lnTo>
                  <a:lnTo>
                    <a:pt x="189" y="98"/>
                  </a:lnTo>
                  <a:lnTo>
                    <a:pt x="200" y="88"/>
                  </a:lnTo>
                  <a:lnTo>
                    <a:pt x="212" y="77"/>
                  </a:lnTo>
                  <a:lnTo>
                    <a:pt x="217" y="67"/>
                  </a:lnTo>
                  <a:lnTo>
                    <a:pt x="223" y="57"/>
                  </a:lnTo>
                  <a:lnTo>
                    <a:pt x="228" y="49"/>
                  </a:lnTo>
                  <a:lnTo>
                    <a:pt x="239" y="41"/>
                  </a:lnTo>
                  <a:lnTo>
                    <a:pt x="239" y="33"/>
                  </a:lnTo>
                  <a:lnTo>
                    <a:pt x="245" y="28"/>
                  </a:lnTo>
                  <a:lnTo>
                    <a:pt x="251" y="23"/>
                  </a:lnTo>
                  <a:lnTo>
                    <a:pt x="256" y="18"/>
                  </a:lnTo>
                  <a:lnTo>
                    <a:pt x="262" y="10"/>
                  </a:lnTo>
                  <a:lnTo>
                    <a:pt x="267" y="5"/>
                  </a:lnTo>
                  <a:lnTo>
                    <a:pt x="273" y="0"/>
                  </a:lnTo>
                  <a:lnTo>
                    <a:pt x="273" y="0"/>
                  </a:lnTo>
                  <a:lnTo>
                    <a:pt x="273" y="0"/>
                  </a:lnTo>
                  <a:close/>
                </a:path>
              </a:pathLst>
            </a:custGeom>
            <a:solidFill>
              <a:srgbClr val="EB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65"/>
            <p:cNvSpPr>
              <a:spLocks/>
            </p:cNvSpPr>
            <p:nvPr/>
          </p:nvSpPr>
          <p:spPr bwMode="auto">
            <a:xfrm>
              <a:off x="2930525" y="5337175"/>
              <a:ext cx="1006475" cy="377825"/>
            </a:xfrm>
            <a:custGeom>
              <a:avLst/>
              <a:gdLst/>
              <a:ahLst/>
              <a:cxnLst>
                <a:cxn ang="0">
                  <a:pos x="434" y="16"/>
                </a:cxn>
                <a:cxn ang="0">
                  <a:pos x="278" y="176"/>
                </a:cxn>
                <a:cxn ang="0">
                  <a:pos x="150" y="160"/>
                </a:cxn>
                <a:cxn ang="0">
                  <a:pos x="0" y="225"/>
                </a:cxn>
                <a:cxn ang="0">
                  <a:pos x="189" y="230"/>
                </a:cxn>
                <a:cxn ang="0">
                  <a:pos x="339" y="238"/>
                </a:cxn>
                <a:cxn ang="0">
                  <a:pos x="339" y="235"/>
                </a:cxn>
                <a:cxn ang="0">
                  <a:pos x="345" y="230"/>
                </a:cxn>
                <a:cxn ang="0">
                  <a:pos x="356" y="225"/>
                </a:cxn>
                <a:cxn ang="0">
                  <a:pos x="373" y="217"/>
                </a:cxn>
                <a:cxn ang="0">
                  <a:pos x="389" y="207"/>
                </a:cxn>
                <a:cxn ang="0">
                  <a:pos x="406" y="194"/>
                </a:cxn>
                <a:cxn ang="0">
                  <a:pos x="423" y="183"/>
                </a:cxn>
                <a:cxn ang="0">
                  <a:pos x="451" y="171"/>
                </a:cxn>
                <a:cxn ang="0">
                  <a:pos x="473" y="155"/>
                </a:cxn>
                <a:cxn ang="0">
                  <a:pos x="495" y="142"/>
                </a:cxn>
                <a:cxn ang="0">
                  <a:pos x="517" y="127"/>
                </a:cxn>
                <a:cxn ang="0">
                  <a:pos x="540" y="114"/>
                </a:cxn>
                <a:cxn ang="0">
                  <a:pos x="556" y="98"/>
                </a:cxn>
                <a:cxn ang="0">
                  <a:pos x="579" y="88"/>
                </a:cxn>
                <a:cxn ang="0">
                  <a:pos x="595" y="75"/>
                </a:cxn>
                <a:cxn ang="0">
                  <a:pos x="618" y="65"/>
                </a:cxn>
                <a:cxn ang="0">
                  <a:pos x="623" y="54"/>
                </a:cxn>
                <a:cxn ang="0">
                  <a:pos x="634" y="47"/>
                </a:cxn>
                <a:cxn ang="0">
                  <a:pos x="634" y="39"/>
                </a:cxn>
                <a:cxn ang="0">
                  <a:pos x="634" y="31"/>
                </a:cxn>
                <a:cxn ang="0">
                  <a:pos x="623" y="18"/>
                </a:cxn>
                <a:cxn ang="0">
                  <a:pos x="612" y="10"/>
                </a:cxn>
                <a:cxn ang="0">
                  <a:pos x="590" y="5"/>
                </a:cxn>
                <a:cxn ang="0">
                  <a:pos x="568" y="0"/>
                </a:cxn>
                <a:cxn ang="0">
                  <a:pos x="556" y="0"/>
                </a:cxn>
                <a:cxn ang="0">
                  <a:pos x="551" y="0"/>
                </a:cxn>
                <a:cxn ang="0">
                  <a:pos x="434" y="16"/>
                </a:cxn>
                <a:cxn ang="0">
                  <a:pos x="434" y="16"/>
                </a:cxn>
              </a:cxnLst>
              <a:rect l="0" t="0" r="r" b="b"/>
              <a:pathLst>
                <a:path w="634" h="238">
                  <a:moveTo>
                    <a:pt x="434" y="16"/>
                  </a:moveTo>
                  <a:lnTo>
                    <a:pt x="278" y="176"/>
                  </a:lnTo>
                  <a:lnTo>
                    <a:pt x="150" y="160"/>
                  </a:lnTo>
                  <a:lnTo>
                    <a:pt x="0" y="225"/>
                  </a:lnTo>
                  <a:lnTo>
                    <a:pt x="189" y="230"/>
                  </a:lnTo>
                  <a:lnTo>
                    <a:pt x="339" y="238"/>
                  </a:lnTo>
                  <a:lnTo>
                    <a:pt x="339" y="235"/>
                  </a:lnTo>
                  <a:lnTo>
                    <a:pt x="345" y="230"/>
                  </a:lnTo>
                  <a:lnTo>
                    <a:pt x="356" y="225"/>
                  </a:lnTo>
                  <a:lnTo>
                    <a:pt x="373" y="217"/>
                  </a:lnTo>
                  <a:lnTo>
                    <a:pt x="389" y="207"/>
                  </a:lnTo>
                  <a:lnTo>
                    <a:pt x="406" y="194"/>
                  </a:lnTo>
                  <a:lnTo>
                    <a:pt x="423" y="183"/>
                  </a:lnTo>
                  <a:lnTo>
                    <a:pt x="451" y="171"/>
                  </a:lnTo>
                  <a:lnTo>
                    <a:pt x="473" y="155"/>
                  </a:lnTo>
                  <a:lnTo>
                    <a:pt x="495" y="142"/>
                  </a:lnTo>
                  <a:lnTo>
                    <a:pt x="517" y="127"/>
                  </a:lnTo>
                  <a:lnTo>
                    <a:pt x="540" y="114"/>
                  </a:lnTo>
                  <a:lnTo>
                    <a:pt x="556" y="98"/>
                  </a:lnTo>
                  <a:lnTo>
                    <a:pt x="579" y="88"/>
                  </a:lnTo>
                  <a:lnTo>
                    <a:pt x="595" y="75"/>
                  </a:lnTo>
                  <a:lnTo>
                    <a:pt x="618" y="65"/>
                  </a:lnTo>
                  <a:lnTo>
                    <a:pt x="623" y="54"/>
                  </a:lnTo>
                  <a:lnTo>
                    <a:pt x="634" y="47"/>
                  </a:lnTo>
                  <a:lnTo>
                    <a:pt x="634" y="39"/>
                  </a:lnTo>
                  <a:lnTo>
                    <a:pt x="634" y="31"/>
                  </a:lnTo>
                  <a:lnTo>
                    <a:pt x="623" y="18"/>
                  </a:lnTo>
                  <a:lnTo>
                    <a:pt x="612" y="10"/>
                  </a:lnTo>
                  <a:lnTo>
                    <a:pt x="590" y="5"/>
                  </a:lnTo>
                  <a:lnTo>
                    <a:pt x="568" y="0"/>
                  </a:lnTo>
                  <a:lnTo>
                    <a:pt x="556" y="0"/>
                  </a:lnTo>
                  <a:lnTo>
                    <a:pt x="551" y="0"/>
                  </a:lnTo>
                  <a:lnTo>
                    <a:pt x="434" y="16"/>
                  </a:lnTo>
                  <a:lnTo>
                    <a:pt x="434" y="16"/>
                  </a:lnTo>
                  <a:close/>
                </a:path>
              </a:pathLst>
            </a:custGeom>
            <a:solidFill>
              <a:srgbClr val="FFD6C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66"/>
            <p:cNvSpPr>
              <a:spLocks/>
            </p:cNvSpPr>
            <p:nvPr/>
          </p:nvSpPr>
          <p:spPr bwMode="auto">
            <a:xfrm>
              <a:off x="1038225" y="5588000"/>
              <a:ext cx="450850" cy="290513"/>
            </a:xfrm>
            <a:custGeom>
              <a:avLst/>
              <a:gdLst/>
              <a:ahLst/>
              <a:cxnLst>
                <a:cxn ang="0">
                  <a:pos x="128" y="15"/>
                </a:cxn>
                <a:cxn ang="0">
                  <a:pos x="206" y="0"/>
                </a:cxn>
                <a:cxn ang="0">
                  <a:pos x="256" y="13"/>
                </a:cxn>
                <a:cxn ang="0">
                  <a:pos x="284" y="25"/>
                </a:cxn>
                <a:cxn ang="0">
                  <a:pos x="279" y="25"/>
                </a:cxn>
                <a:cxn ang="0">
                  <a:pos x="273" y="23"/>
                </a:cxn>
                <a:cxn ang="0">
                  <a:pos x="267" y="23"/>
                </a:cxn>
                <a:cxn ang="0">
                  <a:pos x="256" y="25"/>
                </a:cxn>
                <a:cxn ang="0">
                  <a:pos x="245" y="28"/>
                </a:cxn>
                <a:cxn ang="0">
                  <a:pos x="234" y="33"/>
                </a:cxn>
                <a:cxn ang="0">
                  <a:pos x="212" y="38"/>
                </a:cxn>
                <a:cxn ang="0">
                  <a:pos x="195" y="49"/>
                </a:cxn>
                <a:cxn ang="0">
                  <a:pos x="173" y="59"/>
                </a:cxn>
                <a:cxn ang="0">
                  <a:pos x="150" y="69"/>
                </a:cxn>
                <a:cxn ang="0">
                  <a:pos x="128" y="77"/>
                </a:cxn>
                <a:cxn ang="0">
                  <a:pos x="117" y="85"/>
                </a:cxn>
                <a:cxn ang="0">
                  <a:pos x="106" y="90"/>
                </a:cxn>
                <a:cxn ang="0">
                  <a:pos x="106" y="93"/>
                </a:cxn>
                <a:cxn ang="0">
                  <a:pos x="134" y="111"/>
                </a:cxn>
                <a:cxn ang="0">
                  <a:pos x="139" y="113"/>
                </a:cxn>
                <a:cxn ang="0">
                  <a:pos x="150" y="126"/>
                </a:cxn>
                <a:cxn ang="0">
                  <a:pos x="156" y="131"/>
                </a:cxn>
                <a:cxn ang="0">
                  <a:pos x="167" y="139"/>
                </a:cxn>
                <a:cxn ang="0">
                  <a:pos x="173" y="147"/>
                </a:cxn>
                <a:cxn ang="0">
                  <a:pos x="184" y="152"/>
                </a:cxn>
                <a:cxn ang="0">
                  <a:pos x="184" y="160"/>
                </a:cxn>
                <a:cxn ang="0">
                  <a:pos x="173" y="173"/>
                </a:cxn>
                <a:cxn ang="0">
                  <a:pos x="156" y="178"/>
                </a:cxn>
                <a:cxn ang="0">
                  <a:pos x="150" y="183"/>
                </a:cxn>
                <a:cxn ang="0">
                  <a:pos x="139" y="180"/>
                </a:cxn>
                <a:cxn ang="0">
                  <a:pos x="128" y="178"/>
                </a:cxn>
                <a:cxn ang="0">
                  <a:pos x="117" y="175"/>
                </a:cxn>
                <a:cxn ang="0">
                  <a:pos x="106" y="175"/>
                </a:cxn>
                <a:cxn ang="0">
                  <a:pos x="89" y="173"/>
                </a:cxn>
                <a:cxn ang="0">
                  <a:pos x="73" y="173"/>
                </a:cxn>
                <a:cxn ang="0">
                  <a:pos x="56" y="170"/>
                </a:cxn>
                <a:cxn ang="0">
                  <a:pos x="39" y="167"/>
                </a:cxn>
                <a:cxn ang="0">
                  <a:pos x="28" y="162"/>
                </a:cxn>
                <a:cxn ang="0">
                  <a:pos x="22" y="160"/>
                </a:cxn>
                <a:cxn ang="0">
                  <a:pos x="17" y="149"/>
                </a:cxn>
                <a:cxn ang="0">
                  <a:pos x="17" y="147"/>
                </a:cxn>
                <a:cxn ang="0">
                  <a:pos x="11" y="144"/>
                </a:cxn>
                <a:cxn ang="0">
                  <a:pos x="6" y="136"/>
                </a:cxn>
                <a:cxn ang="0">
                  <a:pos x="0" y="131"/>
                </a:cxn>
                <a:cxn ang="0">
                  <a:pos x="0" y="126"/>
                </a:cxn>
                <a:cxn ang="0">
                  <a:pos x="6" y="118"/>
                </a:cxn>
                <a:cxn ang="0">
                  <a:pos x="17" y="111"/>
                </a:cxn>
                <a:cxn ang="0">
                  <a:pos x="28" y="98"/>
                </a:cxn>
                <a:cxn ang="0">
                  <a:pos x="45" y="85"/>
                </a:cxn>
                <a:cxn ang="0">
                  <a:pos x="61" y="72"/>
                </a:cxn>
                <a:cxn ang="0">
                  <a:pos x="84" y="62"/>
                </a:cxn>
                <a:cxn ang="0">
                  <a:pos x="100" y="49"/>
                </a:cxn>
                <a:cxn ang="0">
                  <a:pos x="117" y="41"/>
                </a:cxn>
                <a:cxn ang="0">
                  <a:pos x="128" y="36"/>
                </a:cxn>
                <a:cxn ang="0">
                  <a:pos x="134" y="36"/>
                </a:cxn>
                <a:cxn ang="0">
                  <a:pos x="111" y="28"/>
                </a:cxn>
                <a:cxn ang="0">
                  <a:pos x="128" y="15"/>
                </a:cxn>
                <a:cxn ang="0">
                  <a:pos x="128" y="15"/>
                </a:cxn>
              </a:cxnLst>
              <a:rect l="0" t="0" r="r" b="b"/>
              <a:pathLst>
                <a:path w="284" h="183">
                  <a:moveTo>
                    <a:pt x="128" y="15"/>
                  </a:moveTo>
                  <a:lnTo>
                    <a:pt x="206" y="0"/>
                  </a:lnTo>
                  <a:lnTo>
                    <a:pt x="256" y="13"/>
                  </a:lnTo>
                  <a:lnTo>
                    <a:pt x="284" y="25"/>
                  </a:lnTo>
                  <a:lnTo>
                    <a:pt x="279" y="25"/>
                  </a:lnTo>
                  <a:lnTo>
                    <a:pt x="273" y="23"/>
                  </a:lnTo>
                  <a:lnTo>
                    <a:pt x="267" y="23"/>
                  </a:lnTo>
                  <a:lnTo>
                    <a:pt x="256" y="25"/>
                  </a:lnTo>
                  <a:lnTo>
                    <a:pt x="245" y="28"/>
                  </a:lnTo>
                  <a:lnTo>
                    <a:pt x="234" y="33"/>
                  </a:lnTo>
                  <a:lnTo>
                    <a:pt x="212" y="38"/>
                  </a:lnTo>
                  <a:lnTo>
                    <a:pt x="195" y="49"/>
                  </a:lnTo>
                  <a:lnTo>
                    <a:pt x="173" y="59"/>
                  </a:lnTo>
                  <a:lnTo>
                    <a:pt x="150" y="69"/>
                  </a:lnTo>
                  <a:lnTo>
                    <a:pt x="128" y="77"/>
                  </a:lnTo>
                  <a:lnTo>
                    <a:pt x="117" y="85"/>
                  </a:lnTo>
                  <a:lnTo>
                    <a:pt x="106" y="90"/>
                  </a:lnTo>
                  <a:lnTo>
                    <a:pt x="106" y="93"/>
                  </a:lnTo>
                  <a:lnTo>
                    <a:pt x="134" y="111"/>
                  </a:lnTo>
                  <a:lnTo>
                    <a:pt x="139" y="113"/>
                  </a:lnTo>
                  <a:lnTo>
                    <a:pt x="150" y="126"/>
                  </a:lnTo>
                  <a:lnTo>
                    <a:pt x="156" y="131"/>
                  </a:lnTo>
                  <a:lnTo>
                    <a:pt x="167" y="139"/>
                  </a:lnTo>
                  <a:lnTo>
                    <a:pt x="173" y="147"/>
                  </a:lnTo>
                  <a:lnTo>
                    <a:pt x="184" y="152"/>
                  </a:lnTo>
                  <a:lnTo>
                    <a:pt x="184" y="160"/>
                  </a:lnTo>
                  <a:lnTo>
                    <a:pt x="173" y="173"/>
                  </a:lnTo>
                  <a:lnTo>
                    <a:pt x="156" y="178"/>
                  </a:lnTo>
                  <a:lnTo>
                    <a:pt x="150" y="183"/>
                  </a:lnTo>
                  <a:lnTo>
                    <a:pt x="139" y="180"/>
                  </a:lnTo>
                  <a:lnTo>
                    <a:pt x="128" y="178"/>
                  </a:lnTo>
                  <a:lnTo>
                    <a:pt x="117" y="175"/>
                  </a:lnTo>
                  <a:lnTo>
                    <a:pt x="106" y="175"/>
                  </a:lnTo>
                  <a:lnTo>
                    <a:pt x="89" y="173"/>
                  </a:lnTo>
                  <a:lnTo>
                    <a:pt x="73" y="173"/>
                  </a:lnTo>
                  <a:lnTo>
                    <a:pt x="56" y="170"/>
                  </a:lnTo>
                  <a:lnTo>
                    <a:pt x="39" y="167"/>
                  </a:lnTo>
                  <a:lnTo>
                    <a:pt x="28" y="162"/>
                  </a:lnTo>
                  <a:lnTo>
                    <a:pt x="22" y="160"/>
                  </a:lnTo>
                  <a:lnTo>
                    <a:pt x="17" y="149"/>
                  </a:lnTo>
                  <a:lnTo>
                    <a:pt x="17" y="147"/>
                  </a:lnTo>
                  <a:lnTo>
                    <a:pt x="11" y="144"/>
                  </a:lnTo>
                  <a:lnTo>
                    <a:pt x="6" y="136"/>
                  </a:lnTo>
                  <a:lnTo>
                    <a:pt x="0" y="131"/>
                  </a:lnTo>
                  <a:lnTo>
                    <a:pt x="0" y="126"/>
                  </a:lnTo>
                  <a:lnTo>
                    <a:pt x="6" y="118"/>
                  </a:lnTo>
                  <a:lnTo>
                    <a:pt x="17" y="111"/>
                  </a:lnTo>
                  <a:lnTo>
                    <a:pt x="28" y="98"/>
                  </a:lnTo>
                  <a:lnTo>
                    <a:pt x="45" y="85"/>
                  </a:lnTo>
                  <a:lnTo>
                    <a:pt x="61" y="72"/>
                  </a:lnTo>
                  <a:lnTo>
                    <a:pt x="84" y="62"/>
                  </a:lnTo>
                  <a:lnTo>
                    <a:pt x="100" y="49"/>
                  </a:lnTo>
                  <a:lnTo>
                    <a:pt x="117" y="41"/>
                  </a:lnTo>
                  <a:lnTo>
                    <a:pt x="128" y="36"/>
                  </a:lnTo>
                  <a:lnTo>
                    <a:pt x="134" y="36"/>
                  </a:lnTo>
                  <a:lnTo>
                    <a:pt x="111" y="28"/>
                  </a:lnTo>
                  <a:lnTo>
                    <a:pt x="128" y="15"/>
                  </a:lnTo>
                  <a:lnTo>
                    <a:pt x="128" y="15"/>
                  </a:lnTo>
                  <a:close/>
                </a:path>
              </a:pathLst>
            </a:custGeom>
            <a:solidFill>
              <a:srgbClr val="FF6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67"/>
            <p:cNvSpPr>
              <a:spLocks/>
            </p:cNvSpPr>
            <p:nvPr/>
          </p:nvSpPr>
          <p:spPr bwMode="auto">
            <a:xfrm>
              <a:off x="-1233488" y="5800725"/>
              <a:ext cx="4075113" cy="979488"/>
            </a:xfrm>
            <a:custGeom>
              <a:avLst/>
              <a:gdLst/>
              <a:ahLst/>
              <a:cxnLst>
                <a:cxn ang="0">
                  <a:pos x="1704" y="8"/>
                </a:cxn>
                <a:cxn ang="0">
                  <a:pos x="1626" y="18"/>
                </a:cxn>
                <a:cxn ang="0">
                  <a:pos x="1559" y="28"/>
                </a:cxn>
                <a:cxn ang="0">
                  <a:pos x="1492" y="39"/>
                </a:cxn>
                <a:cxn ang="0">
                  <a:pos x="1409" y="64"/>
                </a:cxn>
                <a:cxn ang="0">
                  <a:pos x="1336" y="101"/>
                </a:cxn>
                <a:cxn ang="0">
                  <a:pos x="1253" y="165"/>
                </a:cxn>
                <a:cxn ang="0">
                  <a:pos x="1142" y="248"/>
                </a:cxn>
                <a:cxn ang="0">
                  <a:pos x="1041" y="333"/>
                </a:cxn>
                <a:cxn ang="0">
                  <a:pos x="963" y="395"/>
                </a:cxn>
                <a:cxn ang="0">
                  <a:pos x="941" y="413"/>
                </a:cxn>
                <a:cxn ang="0">
                  <a:pos x="885" y="413"/>
                </a:cxn>
                <a:cxn ang="0">
                  <a:pos x="808" y="415"/>
                </a:cxn>
                <a:cxn ang="0">
                  <a:pos x="724" y="421"/>
                </a:cxn>
                <a:cxn ang="0">
                  <a:pos x="629" y="431"/>
                </a:cxn>
                <a:cxn ang="0">
                  <a:pos x="540" y="444"/>
                </a:cxn>
                <a:cxn ang="0">
                  <a:pos x="457" y="457"/>
                </a:cxn>
                <a:cxn ang="0">
                  <a:pos x="390" y="472"/>
                </a:cxn>
                <a:cxn ang="0">
                  <a:pos x="323" y="485"/>
                </a:cxn>
                <a:cxn ang="0">
                  <a:pos x="234" y="514"/>
                </a:cxn>
                <a:cxn ang="0">
                  <a:pos x="145" y="539"/>
                </a:cxn>
                <a:cxn ang="0">
                  <a:pos x="78" y="560"/>
                </a:cxn>
                <a:cxn ang="0">
                  <a:pos x="0" y="581"/>
                </a:cxn>
                <a:cxn ang="0">
                  <a:pos x="67" y="591"/>
                </a:cxn>
                <a:cxn ang="0">
                  <a:pos x="123" y="591"/>
                </a:cxn>
                <a:cxn ang="0">
                  <a:pos x="206" y="591"/>
                </a:cxn>
                <a:cxn ang="0">
                  <a:pos x="329" y="596"/>
                </a:cxn>
                <a:cxn ang="0">
                  <a:pos x="473" y="604"/>
                </a:cxn>
                <a:cxn ang="0">
                  <a:pos x="629" y="614"/>
                </a:cxn>
                <a:cxn ang="0">
                  <a:pos x="785" y="617"/>
                </a:cxn>
                <a:cxn ang="0">
                  <a:pos x="924" y="609"/>
                </a:cxn>
                <a:cxn ang="0">
                  <a:pos x="1036" y="588"/>
                </a:cxn>
                <a:cxn ang="0">
                  <a:pos x="1114" y="560"/>
                </a:cxn>
                <a:cxn ang="0">
                  <a:pos x="1164" y="534"/>
                </a:cxn>
                <a:cxn ang="0">
                  <a:pos x="1921" y="498"/>
                </a:cxn>
                <a:cxn ang="0">
                  <a:pos x="1865" y="493"/>
                </a:cxn>
                <a:cxn ang="0">
                  <a:pos x="1810" y="488"/>
                </a:cxn>
                <a:cxn ang="0">
                  <a:pos x="1737" y="485"/>
                </a:cxn>
                <a:cxn ang="0">
                  <a:pos x="1659" y="483"/>
                </a:cxn>
                <a:cxn ang="0">
                  <a:pos x="1593" y="483"/>
                </a:cxn>
                <a:cxn ang="0">
                  <a:pos x="1537" y="485"/>
                </a:cxn>
                <a:cxn ang="0">
                  <a:pos x="1526" y="496"/>
                </a:cxn>
                <a:cxn ang="0">
                  <a:pos x="1504" y="532"/>
                </a:cxn>
                <a:cxn ang="0">
                  <a:pos x="1414" y="576"/>
                </a:cxn>
                <a:cxn ang="0">
                  <a:pos x="1359" y="599"/>
                </a:cxn>
                <a:cxn ang="0">
                  <a:pos x="2545" y="599"/>
                </a:cxn>
                <a:cxn ang="0">
                  <a:pos x="2567" y="570"/>
                </a:cxn>
                <a:cxn ang="0">
                  <a:pos x="2556" y="537"/>
                </a:cxn>
                <a:cxn ang="0">
                  <a:pos x="2511" y="490"/>
                </a:cxn>
                <a:cxn ang="0">
                  <a:pos x="2444" y="434"/>
                </a:cxn>
                <a:cxn ang="0">
                  <a:pos x="2367" y="384"/>
                </a:cxn>
                <a:cxn ang="0">
                  <a:pos x="2316" y="354"/>
                </a:cxn>
                <a:cxn ang="0">
                  <a:pos x="1932" y="214"/>
                </a:cxn>
                <a:cxn ang="0">
                  <a:pos x="1893" y="186"/>
                </a:cxn>
                <a:cxn ang="0">
                  <a:pos x="1832" y="139"/>
                </a:cxn>
                <a:cxn ang="0">
                  <a:pos x="1771" y="90"/>
                </a:cxn>
                <a:cxn ang="0">
                  <a:pos x="1737" y="49"/>
                </a:cxn>
                <a:cxn ang="0">
                  <a:pos x="1732" y="13"/>
                </a:cxn>
                <a:cxn ang="0">
                  <a:pos x="1749" y="0"/>
                </a:cxn>
              </a:cxnLst>
              <a:rect l="0" t="0" r="r" b="b"/>
              <a:pathLst>
                <a:path w="2567" h="617">
                  <a:moveTo>
                    <a:pt x="1749" y="0"/>
                  </a:moveTo>
                  <a:lnTo>
                    <a:pt x="1743" y="0"/>
                  </a:lnTo>
                  <a:lnTo>
                    <a:pt x="1732" y="2"/>
                  </a:lnTo>
                  <a:lnTo>
                    <a:pt x="1704" y="8"/>
                  </a:lnTo>
                  <a:lnTo>
                    <a:pt x="1676" y="13"/>
                  </a:lnTo>
                  <a:lnTo>
                    <a:pt x="1659" y="13"/>
                  </a:lnTo>
                  <a:lnTo>
                    <a:pt x="1643" y="15"/>
                  </a:lnTo>
                  <a:lnTo>
                    <a:pt x="1626" y="18"/>
                  </a:lnTo>
                  <a:lnTo>
                    <a:pt x="1609" y="23"/>
                  </a:lnTo>
                  <a:lnTo>
                    <a:pt x="1593" y="23"/>
                  </a:lnTo>
                  <a:lnTo>
                    <a:pt x="1576" y="26"/>
                  </a:lnTo>
                  <a:lnTo>
                    <a:pt x="1559" y="28"/>
                  </a:lnTo>
                  <a:lnTo>
                    <a:pt x="1542" y="33"/>
                  </a:lnTo>
                  <a:lnTo>
                    <a:pt x="1526" y="33"/>
                  </a:lnTo>
                  <a:lnTo>
                    <a:pt x="1509" y="36"/>
                  </a:lnTo>
                  <a:lnTo>
                    <a:pt x="1492" y="39"/>
                  </a:lnTo>
                  <a:lnTo>
                    <a:pt x="1476" y="41"/>
                  </a:lnTo>
                  <a:lnTo>
                    <a:pt x="1448" y="49"/>
                  </a:lnTo>
                  <a:lnTo>
                    <a:pt x="1426" y="59"/>
                  </a:lnTo>
                  <a:lnTo>
                    <a:pt x="1409" y="64"/>
                  </a:lnTo>
                  <a:lnTo>
                    <a:pt x="1392" y="72"/>
                  </a:lnTo>
                  <a:lnTo>
                    <a:pt x="1375" y="80"/>
                  </a:lnTo>
                  <a:lnTo>
                    <a:pt x="1359" y="90"/>
                  </a:lnTo>
                  <a:lnTo>
                    <a:pt x="1336" y="101"/>
                  </a:lnTo>
                  <a:lnTo>
                    <a:pt x="1320" y="113"/>
                  </a:lnTo>
                  <a:lnTo>
                    <a:pt x="1298" y="129"/>
                  </a:lnTo>
                  <a:lnTo>
                    <a:pt x="1281" y="147"/>
                  </a:lnTo>
                  <a:lnTo>
                    <a:pt x="1253" y="165"/>
                  </a:lnTo>
                  <a:lnTo>
                    <a:pt x="1231" y="183"/>
                  </a:lnTo>
                  <a:lnTo>
                    <a:pt x="1203" y="204"/>
                  </a:lnTo>
                  <a:lnTo>
                    <a:pt x="1175" y="227"/>
                  </a:lnTo>
                  <a:lnTo>
                    <a:pt x="1142" y="248"/>
                  </a:lnTo>
                  <a:lnTo>
                    <a:pt x="1114" y="271"/>
                  </a:lnTo>
                  <a:lnTo>
                    <a:pt x="1091" y="292"/>
                  </a:lnTo>
                  <a:lnTo>
                    <a:pt x="1064" y="315"/>
                  </a:lnTo>
                  <a:lnTo>
                    <a:pt x="1041" y="333"/>
                  </a:lnTo>
                  <a:lnTo>
                    <a:pt x="1019" y="351"/>
                  </a:lnTo>
                  <a:lnTo>
                    <a:pt x="997" y="369"/>
                  </a:lnTo>
                  <a:lnTo>
                    <a:pt x="980" y="384"/>
                  </a:lnTo>
                  <a:lnTo>
                    <a:pt x="963" y="395"/>
                  </a:lnTo>
                  <a:lnTo>
                    <a:pt x="958" y="405"/>
                  </a:lnTo>
                  <a:lnTo>
                    <a:pt x="947" y="410"/>
                  </a:lnTo>
                  <a:lnTo>
                    <a:pt x="947" y="413"/>
                  </a:lnTo>
                  <a:lnTo>
                    <a:pt x="941" y="413"/>
                  </a:lnTo>
                  <a:lnTo>
                    <a:pt x="924" y="413"/>
                  </a:lnTo>
                  <a:lnTo>
                    <a:pt x="913" y="413"/>
                  </a:lnTo>
                  <a:lnTo>
                    <a:pt x="902" y="413"/>
                  </a:lnTo>
                  <a:lnTo>
                    <a:pt x="885" y="413"/>
                  </a:lnTo>
                  <a:lnTo>
                    <a:pt x="869" y="415"/>
                  </a:lnTo>
                  <a:lnTo>
                    <a:pt x="847" y="415"/>
                  </a:lnTo>
                  <a:lnTo>
                    <a:pt x="830" y="415"/>
                  </a:lnTo>
                  <a:lnTo>
                    <a:pt x="808" y="415"/>
                  </a:lnTo>
                  <a:lnTo>
                    <a:pt x="791" y="418"/>
                  </a:lnTo>
                  <a:lnTo>
                    <a:pt x="769" y="418"/>
                  </a:lnTo>
                  <a:lnTo>
                    <a:pt x="746" y="421"/>
                  </a:lnTo>
                  <a:lnTo>
                    <a:pt x="724" y="421"/>
                  </a:lnTo>
                  <a:lnTo>
                    <a:pt x="702" y="426"/>
                  </a:lnTo>
                  <a:lnTo>
                    <a:pt x="679" y="426"/>
                  </a:lnTo>
                  <a:lnTo>
                    <a:pt x="652" y="428"/>
                  </a:lnTo>
                  <a:lnTo>
                    <a:pt x="629" y="431"/>
                  </a:lnTo>
                  <a:lnTo>
                    <a:pt x="613" y="434"/>
                  </a:lnTo>
                  <a:lnTo>
                    <a:pt x="585" y="436"/>
                  </a:lnTo>
                  <a:lnTo>
                    <a:pt x="563" y="439"/>
                  </a:lnTo>
                  <a:lnTo>
                    <a:pt x="540" y="444"/>
                  </a:lnTo>
                  <a:lnTo>
                    <a:pt x="524" y="446"/>
                  </a:lnTo>
                  <a:lnTo>
                    <a:pt x="501" y="449"/>
                  </a:lnTo>
                  <a:lnTo>
                    <a:pt x="479" y="454"/>
                  </a:lnTo>
                  <a:lnTo>
                    <a:pt x="457" y="457"/>
                  </a:lnTo>
                  <a:lnTo>
                    <a:pt x="440" y="462"/>
                  </a:lnTo>
                  <a:lnTo>
                    <a:pt x="418" y="465"/>
                  </a:lnTo>
                  <a:lnTo>
                    <a:pt x="407" y="470"/>
                  </a:lnTo>
                  <a:lnTo>
                    <a:pt x="390" y="472"/>
                  </a:lnTo>
                  <a:lnTo>
                    <a:pt x="373" y="477"/>
                  </a:lnTo>
                  <a:lnTo>
                    <a:pt x="357" y="480"/>
                  </a:lnTo>
                  <a:lnTo>
                    <a:pt x="340" y="483"/>
                  </a:lnTo>
                  <a:lnTo>
                    <a:pt x="323" y="485"/>
                  </a:lnTo>
                  <a:lnTo>
                    <a:pt x="312" y="490"/>
                  </a:lnTo>
                  <a:lnTo>
                    <a:pt x="284" y="498"/>
                  </a:lnTo>
                  <a:lnTo>
                    <a:pt x="262" y="506"/>
                  </a:lnTo>
                  <a:lnTo>
                    <a:pt x="234" y="514"/>
                  </a:lnTo>
                  <a:lnTo>
                    <a:pt x="212" y="521"/>
                  </a:lnTo>
                  <a:lnTo>
                    <a:pt x="189" y="529"/>
                  </a:lnTo>
                  <a:lnTo>
                    <a:pt x="162" y="534"/>
                  </a:lnTo>
                  <a:lnTo>
                    <a:pt x="145" y="539"/>
                  </a:lnTo>
                  <a:lnTo>
                    <a:pt x="134" y="542"/>
                  </a:lnTo>
                  <a:lnTo>
                    <a:pt x="117" y="547"/>
                  </a:lnTo>
                  <a:lnTo>
                    <a:pt x="100" y="552"/>
                  </a:lnTo>
                  <a:lnTo>
                    <a:pt x="78" y="560"/>
                  </a:lnTo>
                  <a:lnTo>
                    <a:pt x="50" y="568"/>
                  </a:lnTo>
                  <a:lnTo>
                    <a:pt x="28" y="573"/>
                  </a:lnTo>
                  <a:lnTo>
                    <a:pt x="11" y="578"/>
                  </a:lnTo>
                  <a:lnTo>
                    <a:pt x="0" y="581"/>
                  </a:lnTo>
                  <a:lnTo>
                    <a:pt x="0" y="583"/>
                  </a:lnTo>
                  <a:lnTo>
                    <a:pt x="50" y="594"/>
                  </a:lnTo>
                  <a:lnTo>
                    <a:pt x="56" y="591"/>
                  </a:lnTo>
                  <a:lnTo>
                    <a:pt x="67" y="591"/>
                  </a:lnTo>
                  <a:lnTo>
                    <a:pt x="78" y="591"/>
                  </a:lnTo>
                  <a:lnTo>
                    <a:pt x="89" y="591"/>
                  </a:lnTo>
                  <a:lnTo>
                    <a:pt x="100" y="591"/>
                  </a:lnTo>
                  <a:lnTo>
                    <a:pt x="123" y="591"/>
                  </a:lnTo>
                  <a:lnTo>
                    <a:pt x="139" y="591"/>
                  </a:lnTo>
                  <a:lnTo>
                    <a:pt x="162" y="591"/>
                  </a:lnTo>
                  <a:lnTo>
                    <a:pt x="184" y="591"/>
                  </a:lnTo>
                  <a:lnTo>
                    <a:pt x="206" y="591"/>
                  </a:lnTo>
                  <a:lnTo>
                    <a:pt x="234" y="591"/>
                  </a:lnTo>
                  <a:lnTo>
                    <a:pt x="262" y="591"/>
                  </a:lnTo>
                  <a:lnTo>
                    <a:pt x="295" y="594"/>
                  </a:lnTo>
                  <a:lnTo>
                    <a:pt x="329" y="596"/>
                  </a:lnTo>
                  <a:lnTo>
                    <a:pt x="362" y="596"/>
                  </a:lnTo>
                  <a:lnTo>
                    <a:pt x="396" y="599"/>
                  </a:lnTo>
                  <a:lnTo>
                    <a:pt x="429" y="601"/>
                  </a:lnTo>
                  <a:lnTo>
                    <a:pt x="473" y="604"/>
                  </a:lnTo>
                  <a:lnTo>
                    <a:pt x="512" y="607"/>
                  </a:lnTo>
                  <a:lnTo>
                    <a:pt x="546" y="609"/>
                  </a:lnTo>
                  <a:lnTo>
                    <a:pt x="590" y="612"/>
                  </a:lnTo>
                  <a:lnTo>
                    <a:pt x="629" y="614"/>
                  </a:lnTo>
                  <a:lnTo>
                    <a:pt x="668" y="614"/>
                  </a:lnTo>
                  <a:lnTo>
                    <a:pt x="707" y="617"/>
                  </a:lnTo>
                  <a:lnTo>
                    <a:pt x="741" y="617"/>
                  </a:lnTo>
                  <a:lnTo>
                    <a:pt x="785" y="617"/>
                  </a:lnTo>
                  <a:lnTo>
                    <a:pt x="819" y="617"/>
                  </a:lnTo>
                  <a:lnTo>
                    <a:pt x="858" y="614"/>
                  </a:lnTo>
                  <a:lnTo>
                    <a:pt x="891" y="612"/>
                  </a:lnTo>
                  <a:lnTo>
                    <a:pt x="924" y="609"/>
                  </a:lnTo>
                  <a:lnTo>
                    <a:pt x="952" y="604"/>
                  </a:lnTo>
                  <a:lnTo>
                    <a:pt x="980" y="599"/>
                  </a:lnTo>
                  <a:lnTo>
                    <a:pt x="1008" y="594"/>
                  </a:lnTo>
                  <a:lnTo>
                    <a:pt x="1036" y="588"/>
                  </a:lnTo>
                  <a:lnTo>
                    <a:pt x="1058" y="581"/>
                  </a:lnTo>
                  <a:lnTo>
                    <a:pt x="1080" y="573"/>
                  </a:lnTo>
                  <a:lnTo>
                    <a:pt x="1097" y="565"/>
                  </a:lnTo>
                  <a:lnTo>
                    <a:pt x="1114" y="560"/>
                  </a:lnTo>
                  <a:lnTo>
                    <a:pt x="1130" y="552"/>
                  </a:lnTo>
                  <a:lnTo>
                    <a:pt x="1142" y="545"/>
                  </a:lnTo>
                  <a:lnTo>
                    <a:pt x="1153" y="539"/>
                  </a:lnTo>
                  <a:lnTo>
                    <a:pt x="1164" y="534"/>
                  </a:lnTo>
                  <a:lnTo>
                    <a:pt x="1175" y="526"/>
                  </a:lnTo>
                  <a:lnTo>
                    <a:pt x="1181" y="524"/>
                  </a:lnTo>
                  <a:lnTo>
                    <a:pt x="1643" y="361"/>
                  </a:lnTo>
                  <a:lnTo>
                    <a:pt x="1921" y="498"/>
                  </a:lnTo>
                  <a:lnTo>
                    <a:pt x="1916" y="498"/>
                  </a:lnTo>
                  <a:lnTo>
                    <a:pt x="1904" y="496"/>
                  </a:lnTo>
                  <a:lnTo>
                    <a:pt x="1888" y="493"/>
                  </a:lnTo>
                  <a:lnTo>
                    <a:pt x="1865" y="493"/>
                  </a:lnTo>
                  <a:lnTo>
                    <a:pt x="1849" y="490"/>
                  </a:lnTo>
                  <a:lnTo>
                    <a:pt x="1838" y="490"/>
                  </a:lnTo>
                  <a:lnTo>
                    <a:pt x="1821" y="488"/>
                  </a:lnTo>
                  <a:lnTo>
                    <a:pt x="1810" y="488"/>
                  </a:lnTo>
                  <a:lnTo>
                    <a:pt x="1787" y="485"/>
                  </a:lnTo>
                  <a:lnTo>
                    <a:pt x="1771" y="485"/>
                  </a:lnTo>
                  <a:lnTo>
                    <a:pt x="1754" y="485"/>
                  </a:lnTo>
                  <a:lnTo>
                    <a:pt x="1737" y="485"/>
                  </a:lnTo>
                  <a:lnTo>
                    <a:pt x="1715" y="485"/>
                  </a:lnTo>
                  <a:lnTo>
                    <a:pt x="1698" y="483"/>
                  </a:lnTo>
                  <a:lnTo>
                    <a:pt x="1676" y="483"/>
                  </a:lnTo>
                  <a:lnTo>
                    <a:pt x="1659" y="483"/>
                  </a:lnTo>
                  <a:lnTo>
                    <a:pt x="1637" y="483"/>
                  </a:lnTo>
                  <a:lnTo>
                    <a:pt x="1620" y="483"/>
                  </a:lnTo>
                  <a:lnTo>
                    <a:pt x="1604" y="483"/>
                  </a:lnTo>
                  <a:lnTo>
                    <a:pt x="1593" y="483"/>
                  </a:lnTo>
                  <a:lnTo>
                    <a:pt x="1576" y="483"/>
                  </a:lnTo>
                  <a:lnTo>
                    <a:pt x="1559" y="483"/>
                  </a:lnTo>
                  <a:lnTo>
                    <a:pt x="1542" y="483"/>
                  </a:lnTo>
                  <a:lnTo>
                    <a:pt x="1537" y="485"/>
                  </a:lnTo>
                  <a:lnTo>
                    <a:pt x="1520" y="485"/>
                  </a:lnTo>
                  <a:lnTo>
                    <a:pt x="1520" y="485"/>
                  </a:lnTo>
                  <a:lnTo>
                    <a:pt x="1520" y="488"/>
                  </a:lnTo>
                  <a:lnTo>
                    <a:pt x="1526" y="496"/>
                  </a:lnTo>
                  <a:lnTo>
                    <a:pt x="1520" y="501"/>
                  </a:lnTo>
                  <a:lnTo>
                    <a:pt x="1520" y="511"/>
                  </a:lnTo>
                  <a:lnTo>
                    <a:pt x="1515" y="519"/>
                  </a:lnTo>
                  <a:lnTo>
                    <a:pt x="1504" y="532"/>
                  </a:lnTo>
                  <a:lnTo>
                    <a:pt x="1481" y="539"/>
                  </a:lnTo>
                  <a:lnTo>
                    <a:pt x="1465" y="552"/>
                  </a:lnTo>
                  <a:lnTo>
                    <a:pt x="1437" y="563"/>
                  </a:lnTo>
                  <a:lnTo>
                    <a:pt x="1414" y="576"/>
                  </a:lnTo>
                  <a:lnTo>
                    <a:pt x="1392" y="583"/>
                  </a:lnTo>
                  <a:lnTo>
                    <a:pt x="1375" y="591"/>
                  </a:lnTo>
                  <a:lnTo>
                    <a:pt x="1359" y="596"/>
                  </a:lnTo>
                  <a:lnTo>
                    <a:pt x="1359" y="599"/>
                  </a:lnTo>
                  <a:lnTo>
                    <a:pt x="2055" y="604"/>
                  </a:lnTo>
                  <a:lnTo>
                    <a:pt x="2545" y="604"/>
                  </a:lnTo>
                  <a:lnTo>
                    <a:pt x="2545" y="601"/>
                  </a:lnTo>
                  <a:lnTo>
                    <a:pt x="2545" y="599"/>
                  </a:lnTo>
                  <a:lnTo>
                    <a:pt x="2556" y="591"/>
                  </a:lnTo>
                  <a:lnTo>
                    <a:pt x="2561" y="583"/>
                  </a:lnTo>
                  <a:lnTo>
                    <a:pt x="2561" y="578"/>
                  </a:lnTo>
                  <a:lnTo>
                    <a:pt x="2567" y="570"/>
                  </a:lnTo>
                  <a:lnTo>
                    <a:pt x="2567" y="563"/>
                  </a:lnTo>
                  <a:lnTo>
                    <a:pt x="2567" y="555"/>
                  </a:lnTo>
                  <a:lnTo>
                    <a:pt x="2561" y="545"/>
                  </a:lnTo>
                  <a:lnTo>
                    <a:pt x="2556" y="537"/>
                  </a:lnTo>
                  <a:lnTo>
                    <a:pt x="2550" y="526"/>
                  </a:lnTo>
                  <a:lnTo>
                    <a:pt x="2545" y="516"/>
                  </a:lnTo>
                  <a:lnTo>
                    <a:pt x="2528" y="503"/>
                  </a:lnTo>
                  <a:lnTo>
                    <a:pt x="2511" y="490"/>
                  </a:lnTo>
                  <a:lnTo>
                    <a:pt x="2495" y="477"/>
                  </a:lnTo>
                  <a:lnTo>
                    <a:pt x="2478" y="462"/>
                  </a:lnTo>
                  <a:lnTo>
                    <a:pt x="2456" y="446"/>
                  </a:lnTo>
                  <a:lnTo>
                    <a:pt x="2444" y="434"/>
                  </a:lnTo>
                  <a:lnTo>
                    <a:pt x="2422" y="421"/>
                  </a:lnTo>
                  <a:lnTo>
                    <a:pt x="2406" y="408"/>
                  </a:lnTo>
                  <a:lnTo>
                    <a:pt x="2383" y="395"/>
                  </a:lnTo>
                  <a:lnTo>
                    <a:pt x="2367" y="384"/>
                  </a:lnTo>
                  <a:lnTo>
                    <a:pt x="2344" y="374"/>
                  </a:lnTo>
                  <a:lnTo>
                    <a:pt x="2339" y="366"/>
                  </a:lnTo>
                  <a:lnTo>
                    <a:pt x="2322" y="359"/>
                  </a:lnTo>
                  <a:lnTo>
                    <a:pt x="2316" y="354"/>
                  </a:lnTo>
                  <a:lnTo>
                    <a:pt x="2311" y="351"/>
                  </a:lnTo>
                  <a:lnTo>
                    <a:pt x="1943" y="219"/>
                  </a:lnTo>
                  <a:lnTo>
                    <a:pt x="1938" y="217"/>
                  </a:lnTo>
                  <a:lnTo>
                    <a:pt x="1932" y="214"/>
                  </a:lnTo>
                  <a:lnTo>
                    <a:pt x="1927" y="209"/>
                  </a:lnTo>
                  <a:lnTo>
                    <a:pt x="1916" y="204"/>
                  </a:lnTo>
                  <a:lnTo>
                    <a:pt x="1904" y="196"/>
                  </a:lnTo>
                  <a:lnTo>
                    <a:pt x="1893" y="186"/>
                  </a:lnTo>
                  <a:lnTo>
                    <a:pt x="1877" y="175"/>
                  </a:lnTo>
                  <a:lnTo>
                    <a:pt x="1860" y="165"/>
                  </a:lnTo>
                  <a:lnTo>
                    <a:pt x="1843" y="150"/>
                  </a:lnTo>
                  <a:lnTo>
                    <a:pt x="1832" y="139"/>
                  </a:lnTo>
                  <a:lnTo>
                    <a:pt x="1815" y="126"/>
                  </a:lnTo>
                  <a:lnTo>
                    <a:pt x="1799" y="113"/>
                  </a:lnTo>
                  <a:lnTo>
                    <a:pt x="1782" y="101"/>
                  </a:lnTo>
                  <a:lnTo>
                    <a:pt x="1771" y="90"/>
                  </a:lnTo>
                  <a:lnTo>
                    <a:pt x="1760" y="77"/>
                  </a:lnTo>
                  <a:lnTo>
                    <a:pt x="1749" y="70"/>
                  </a:lnTo>
                  <a:lnTo>
                    <a:pt x="1743" y="57"/>
                  </a:lnTo>
                  <a:lnTo>
                    <a:pt x="1737" y="49"/>
                  </a:lnTo>
                  <a:lnTo>
                    <a:pt x="1732" y="41"/>
                  </a:lnTo>
                  <a:lnTo>
                    <a:pt x="1732" y="33"/>
                  </a:lnTo>
                  <a:lnTo>
                    <a:pt x="1732" y="20"/>
                  </a:lnTo>
                  <a:lnTo>
                    <a:pt x="1732" y="13"/>
                  </a:lnTo>
                  <a:lnTo>
                    <a:pt x="1737" y="5"/>
                  </a:lnTo>
                  <a:lnTo>
                    <a:pt x="1743" y="2"/>
                  </a:lnTo>
                  <a:lnTo>
                    <a:pt x="1749" y="0"/>
                  </a:lnTo>
                  <a:lnTo>
                    <a:pt x="1749" y="0"/>
                  </a:lnTo>
                  <a:lnTo>
                    <a:pt x="1749" y="0"/>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68"/>
            <p:cNvSpPr>
              <a:spLocks/>
            </p:cNvSpPr>
            <p:nvPr/>
          </p:nvSpPr>
          <p:spPr bwMode="auto">
            <a:xfrm>
              <a:off x="-1055688" y="5870575"/>
              <a:ext cx="3800475" cy="912813"/>
            </a:xfrm>
            <a:custGeom>
              <a:avLst/>
              <a:gdLst/>
              <a:ahLst/>
              <a:cxnLst>
                <a:cxn ang="0">
                  <a:pos x="1598" y="20"/>
                </a:cxn>
                <a:cxn ang="0">
                  <a:pos x="1564" y="64"/>
                </a:cxn>
                <a:cxn ang="0">
                  <a:pos x="1559" y="131"/>
                </a:cxn>
                <a:cxn ang="0">
                  <a:pos x="1564" y="188"/>
                </a:cxn>
                <a:cxn ang="0">
                  <a:pos x="1542" y="186"/>
                </a:cxn>
                <a:cxn ang="0">
                  <a:pos x="1481" y="121"/>
                </a:cxn>
                <a:cxn ang="0">
                  <a:pos x="1419" y="64"/>
                </a:cxn>
                <a:cxn ang="0">
                  <a:pos x="1364" y="82"/>
                </a:cxn>
                <a:cxn ang="0">
                  <a:pos x="1364" y="142"/>
                </a:cxn>
                <a:cxn ang="0">
                  <a:pos x="1375" y="196"/>
                </a:cxn>
                <a:cxn ang="0">
                  <a:pos x="1392" y="245"/>
                </a:cxn>
                <a:cxn ang="0">
                  <a:pos x="1353" y="294"/>
                </a:cxn>
                <a:cxn ang="0">
                  <a:pos x="1252" y="346"/>
                </a:cxn>
                <a:cxn ang="0">
                  <a:pos x="1119" y="408"/>
                </a:cxn>
                <a:cxn ang="0">
                  <a:pos x="985" y="470"/>
                </a:cxn>
                <a:cxn ang="0">
                  <a:pos x="874" y="524"/>
                </a:cxn>
                <a:cxn ang="0">
                  <a:pos x="801" y="532"/>
                </a:cxn>
                <a:cxn ang="0">
                  <a:pos x="684" y="508"/>
                </a:cxn>
                <a:cxn ang="0">
                  <a:pos x="478" y="498"/>
                </a:cxn>
                <a:cxn ang="0">
                  <a:pos x="222" y="516"/>
                </a:cxn>
                <a:cxn ang="0">
                  <a:pos x="27" y="539"/>
                </a:cxn>
                <a:cxn ang="0">
                  <a:pos x="50" y="550"/>
                </a:cxn>
                <a:cxn ang="0">
                  <a:pos x="245" y="563"/>
                </a:cxn>
                <a:cxn ang="0">
                  <a:pos x="501" y="575"/>
                </a:cxn>
                <a:cxn ang="0">
                  <a:pos x="729" y="570"/>
                </a:cxn>
                <a:cxn ang="0">
                  <a:pos x="879" y="563"/>
                </a:cxn>
                <a:cxn ang="0">
                  <a:pos x="946" y="544"/>
                </a:cxn>
                <a:cxn ang="0">
                  <a:pos x="1063" y="501"/>
                </a:cxn>
                <a:cxn ang="0">
                  <a:pos x="1241" y="441"/>
                </a:cxn>
                <a:cxn ang="0">
                  <a:pos x="1436" y="371"/>
                </a:cxn>
                <a:cxn ang="0">
                  <a:pos x="1564" y="330"/>
                </a:cxn>
                <a:cxn ang="0">
                  <a:pos x="1620" y="335"/>
                </a:cxn>
                <a:cxn ang="0">
                  <a:pos x="1726" y="366"/>
                </a:cxn>
                <a:cxn ang="0">
                  <a:pos x="1843" y="410"/>
                </a:cxn>
                <a:cxn ang="0">
                  <a:pos x="1987" y="454"/>
                </a:cxn>
                <a:cxn ang="0">
                  <a:pos x="2093" y="498"/>
                </a:cxn>
                <a:cxn ang="0">
                  <a:pos x="1987" y="506"/>
                </a:cxn>
                <a:cxn ang="0">
                  <a:pos x="1848" y="501"/>
                </a:cxn>
                <a:cxn ang="0">
                  <a:pos x="1759" y="490"/>
                </a:cxn>
                <a:cxn ang="0">
                  <a:pos x="1648" y="490"/>
                </a:cxn>
                <a:cxn ang="0">
                  <a:pos x="1503" y="511"/>
                </a:cxn>
                <a:cxn ang="0">
                  <a:pos x="1325" y="539"/>
                </a:cxn>
                <a:cxn ang="0">
                  <a:pos x="1247" y="555"/>
                </a:cxn>
                <a:cxn ang="0">
                  <a:pos x="2305" y="537"/>
                </a:cxn>
                <a:cxn ang="0">
                  <a:pos x="2227" y="488"/>
                </a:cxn>
                <a:cxn ang="0">
                  <a:pos x="2266" y="441"/>
                </a:cxn>
                <a:cxn ang="0">
                  <a:pos x="2332" y="405"/>
                </a:cxn>
                <a:cxn ang="0">
                  <a:pos x="2321" y="374"/>
                </a:cxn>
                <a:cxn ang="0">
                  <a:pos x="2255" y="330"/>
                </a:cxn>
                <a:cxn ang="0">
                  <a:pos x="2115" y="273"/>
                </a:cxn>
                <a:cxn ang="0">
                  <a:pos x="1965" y="227"/>
                </a:cxn>
                <a:cxn ang="0">
                  <a:pos x="1904" y="209"/>
                </a:cxn>
                <a:cxn ang="0">
                  <a:pos x="1804" y="162"/>
                </a:cxn>
                <a:cxn ang="0">
                  <a:pos x="1731" y="113"/>
                </a:cxn>
                <a:cxn ang="0">
                  <a:pos x="1670" y="64"/>
                </a:cxn>
                <a:cxn ang="0">
                  <a:pos x="1631" y="0"/>
                </a:cxn>
              </a:cxnLst>
              <a:rect l="0" t="0" r="r" b="b"/>
              <a:pathLst>
                <a:path w="2394" h="575">
                  <a:moveTo>
                    <a:pt x="1631" y="0"/>
                  </a:moveTo>
                  <a:lnTo>
                    <a:pt x="1625" y="0"/>
                  </a:lnTo>
                  <a:lnTo>
                    <a:pt x="1620" y="2"/>
                  </a:lnTo>
                  <a:lnTo>
                    <a:pt x="1614" y="7"/>
                  </a:lnTo>
                  <a:lnTo>
                    <a:pt x="1603" y="18"/>
                  </a:lnTo>
                  <a:lnTo>
                    <a:pt x="1598" y="20"/>
                  </a:lnTo>
                  <a:lnTo>
                    <a:pt x="1592" y="28"/>
                  </a:lnTo>
                  <a:lnTo>
                    <a:pt x="1586" y="33"/>
                  </a:lnTo>
                  <a:lnTo>
                    <a:pt x="1581" y="41"/>
                  </a:lnTo>
                  <a:lnTo>
                    <a:pt x="1575" y="49"/>
                  </a:lnTo>
                  <a:lnTo>
                    <a:pt x="1570" y="57"/>
                  </a:lnTo>
                  <a:lnTo>
                    <a:pt x="1564" y="64"/>
                  </a:lnTo>
                  <a:lnTo>
                    <a:pt x="1564" y="77"/>
                  </a:lnTo>
                  <a:lnTo>
                    <a:pt x="1559" y="85"/>
                  </a:lnTo>
                  <a:lnTo>
                    <a:pt x="1559" y="98"/>
                  </a:lnTo>
                  <a:lnTo>
                    <a:pt x="1559" y="108"/>
                  </a:lnTo>
                  <a:lnTo>
                    <a:pt x="1559" y="121"/>
                  </a:lnTo>
                  <a:lnTo>
                    <a:pt x="1559" y="131"/>
                  </a:lnTo>
                  <a:lnTo>
                    <a:pt x="1559" y="142"/>
                  </a:lnTo>
                  <a:lnTo>
                    <a:pt x="1564" y="152"/>
                  </a:lnTo>
                  <a:lnTo>
                    <a:pt x="1564" y="165"/>
                  </a:lnTo>
                  <a:lnTo>
                    <a:pt x="1564" y="173"/>
                  </a:lnTo>
                  <a:lnTo>
                    <a:pt x="1564" y="180"/>
                  </a:lnTo>
                  <a:lnTo>
                    <a:pt x="1564" y="188"/>
                  </a:lnTo>
                  <a:lnTo>
                    <a:pt x="1570" y="196"/>
                  </a:lnTo>
                  <a:lnTo>
                    <a:pt x="1570" y="201"/>
                  </a:lnTo>
                  <a:lnTo>
                    <a:pt x="1564" y="201"/>
                  </a:lnTo>
                  <a:lnTo>
                    <a:pt x="1559" y="199"/>
                  </a:lnTo>
                  <a:lnTo>
                    <a:pt x="1547" y="193"/>
                  </a:lnTo>
                  <a:lnTo>
                    <a:pt x="1542" y="186"/>
                  </a:lnTo>
                  <a:lnTo>
                    <a:pt x="1536" y="178"/>
                  </a:lnTo>
                  <a:lnTo>
                    <a:pt x="1525" y="165"/>
                  </a:lnTo>
                  <a:lnTo>
                    <a:pt x="1514" y="155"/>
                  </a:lnTo>
                  <a:lnTo>
                    <a:pt x="1503" y="144"/>
                  </a:lnTo>
                  <a:lnTo>
                    <a:pt x="1497" y="134"/>
                  </a:lnTo>
                  <a:lnTo>
                    <a:pt x="1481" y="121"/>
                  </a:lnTo>
                  <a:lnTo>
                    <a:pt x="1469" y="108"/>
                  </a:lnTo>
                  <a:lnTo>
                    <a:pt x="1458" y="98"/>
                  </a:lnTo>
                  <a:lnTo>
                    <a:pt x="1447" y="90"/>
                  </a:lnTo>
                  <a:lnTo>
                    <a:pt x="1436" y="80"/>
                  </a:lnTo>
                  <a:lnTo>
                    <a:pt x="1425" y="72"/>
                  </a:lnTo>
                  <a:lnTo>
                    <a:pt x="1419" y="64"/>
                  </a:lnTo>
                  <a:lnTo>
                    <a:pt x="1414" y="62"/>
                  </a:lnTo>
                  <a:lnTo>
                    <a:pt x="1392" y="59"/>
                  </a:lnTo>
                  <a:lnTo>
                    <a:pt x="1380" y="64"/>
                  </a:lnTo>
                  <a:lnTo>
                    <a:pt x="1375" y="67"/>
                  </a:lnTo>
                  <a:lnTo>
                    <a:pt x="1369" y="75"/>
                  </a:lnTo>
                  <a:lnTo>
                    <a:pt x="1364" y="82"/>
                  </a:lnTo>
                  <a:lnTo>
                    <a:pt x="1364" y="93"/>
                  </a:lnTo>
                  <a:lnTo>
                    <a:pt x="1364" y="98"/>
                  </a:lnTo>
                  <a:lnTo>
                    <a:pt x="1358" y="108"/>
                  </a:lnTo>
                  <a:lnTo>
                    <a:pt x="1358" y="118"/>
                  </a:lnTo>
                  <a:lnTo>
                    <a:pt x="1364" y="131"/>
                  </a:lnTo>
                  <a:lnTo>
                    <a:pt x="1364" y="142"/>
                  </a:lnTo>
                  <a:lnTo>
                    <a:pt x="1364" y="152"/>
                  </a:lnTo>
                  <a:lnTo>
                    <a:pt x="1364" y="162"/>
                  </a:lnTo>
                  <a:lnTo>
                    <a:pt x="1369" y="173"/>
                  </a:lnTo>
                  <a:lnTo>
                    <a:pt x="1369" y="180"/>
                  </a:lnTo>
                  <a:lnTo>
                    <a:pt x="1369" y="188"/>
                  </a:lnTo>
                  <a:lnTo>
                    <a:pt x="1375" y="196"/>
                  </a:lnTo>
                  <a:lnTo>
                    <a:pt x="1380" y="204"/>
                  </a:lnTo>
                  <a:lnTo>
                    <a:pt x="1380" y="211"/>
                  </a:lnTo>
                  <a:lnTo>
                    <a:pt x="1386" y="219"/>
                  </a:lnTo>
                  <a:lnTo>
                    <a:pt x="1386" y="224"/>
                  </a:lnTo>
                  <a:lnTo>
                    <a:pt x="1392" y="232"/>
                  </a:lnTo>
                  <a:lnTo>
                    <a:pt x="1392" y="245"/>
                  </a:lnTo>
                  <a:lnTo>
                    <a:pt x="1392" y="258"/>
                  </a:lnTo>
                  <a:lnTo>
                    <a:pt x="1386" y="263"/>
                  </a:lnTo>
                  <a:lnTo>
                    <a:pt x="1380" y="271"/>
                  </a:lnTo>
                  <a:lnTo>
                    <a:pt x="1375" y="279"/>
                  </a:lnTo>
                  <a:lnTo>
                    <a:pt x="1369" y="289"/>
                  </a:lnTo>
                  <a:lnTo>
                    <a:pt x="1353" y="294"/>
                  </a:lnTo>
                  <a:lnTo>
                    <a:pt x="1341" y="302"/>
                  </a:lnTo>
                  <a:lnTo>
                    <a:pt x="1325" y="310"/>
                  </a:lnTo>
                  <a:lnTo>
                    <a:pt x="1314" y="320"/>
                  </a:lnTo>
                  <a:lnTo>
                    <a:pt x="1291" y="328"/>
                  </a:lnTo>
                  <a:lnTo>
                    <a:pt x="1275" y="338"/>
                  </a:lnTo>
                  <a:lnTo>
                    <a:pt x="1252" y="346"/>
                  </a:lnTo>
                  <a:lnTo>
                    <a:pt x="1236" y="359"/>
                  </a:lnTo>
                  <a:lnTo>
                    <a:pt x="1213" y="366"/>
                  </a:lnTo>
                  <a:lnTo>
                    <a:pt x="1191" y="377"/>
                  </a:lnTo>
                  <a:lnTo>
                    <a:pt x="1169" y="387"/>
                  </a:lnTo>
                  <a:lnTo>
                    <a:pt x="1147" y="400"/>
                  </a:lnTo>
                  <a:lnTo>
                    <a:pt x="1119" y="408"/>
                  </a:lnTo>
                  <a:lnTo>
                    <a:pt x="1096" y="421"/>
                  </a:lnTo>
                  <a:lnTo>
                    <a:pt x="1074" y="431"/>
                  </a:lnTo>
                  <a:lnTo>
                    <a:pt x="1057" y="441"/>
                  </a:lnTo>
                  <a:lnTo>
                    <a:pt x="1030" y="449"/>
                  </a:lnTo>
                  <a:lnTo>
                    <a:pt x="1007" y="459"/>
                  </a:lnTo>
                  <a:lnTo>
                    <a:pt x="985" y="470"/>
                  </a:lnTo>
                  <a:lnTo>
                    <a:pt x="968" y="480"/>
                  </a:lnTo>
                  <a:lnTo>
                    <a:pt x="946" y="488"/>
                  </a:lnTo>
                  <a:lnTo>
                    <a:pt x="929" y="495"/>
                  </a:lnTo>
                  <a:lnTo>
                    <a:pt x="913" y="503"/>
                  </a:lnTo>
                  <a:lnTo>
                    <a:pt x="902" y="511"/>
                  </a:lnTo>
                  <a:lnTo>
                    <a:pt x="874" y="524"/>
                  </a:lnTo>
                  <a:lnTo>
                    <a:pt x="851" y="534"/>
                  </a:lnTo>
                  <a:lnTo>
                    <a:pt x="840" y="542"/>
                  </a:lnTo>
                  <a:lnTo>
                    <a:pt x="835" y="544"/>
                  </a:lnTo>
                  <a:lnTo>
                    <a:pt x="829" y="542"/>
                  </a:lnTo>
                  <a:lnTo>
                    <a:pt x="818" y="537"/>
                  </a:lnTo>
                  <a:lnTo>
                    <a:pt x="801" y="532"/>
                  </a:lnTo>
                  <a:lnTo>
                    <a:pt x="790" y="529"/>
                  </a:lnTo>
                  <a:lnTo>
                    <a:pt x="773" y="524"/>
                  </a:lnTo>
                  <a:lnTo>
                    <a:pt x="757" y="521"/>
                  </a:lnTo>
                  <a:lnTo>
                    <a:pt x="729" y="516"/>
                  </a:lnTo>
                  <a:lnTo>
                    <a:pt x="712" y="511"/>
                  </a:lnTo>
                  <a:lnTo>
                    <a:pt x="684" y="508"/>
                  </a:lnTo>
                  <a:lnTo>
                    <a:pt x="657" y="503"/>
                  </a:lnTo>
                  <a:lnTo>
                    <a:pt x="623" y="501"/>
                  </a:lnTo>
                  <a:lnTo>
                    <a:pt x="595" y="498"/>
                  </a:lnTo>
                  <a:lnTo>
                    <a:pt x="556" y="498"/>
                  </a:lnTo>
                  <a:lnTo>
                    <a:pt x="523" y="498"/>
                  </a:lnTo>
                  <a:lnTo>
                    <a:pt x="478" y="498"/>
                  </a:lnTo>
                  <a:lnTo>
                    <a:pt x="434" y="498"/>
                  </a:lnTo>
                  <a:lnTo>
                    <a:pt x="395" y="501"/>
                  </a:lnTo>
                  <a:lnTo>
                    <a:pt x="350" y="503"/>
                  </a:lnTo>
                  <a:lnTo>
                    <a:pt x="306" y="508"/>
                  </a:lnTo>
                  <a:lnTo>
                    <a:pt x="261" y="511"/>
                  </a:lnTo>
                  <a:lnTo>
                    <a:pt x="222" y="516"/>
                  </a:lnTo>
                  <a:lnTo>
                    <a:pt x="183" y="521"/>
                  </a:lnTo>
                  <a:lnTo>
                    <a:pt x="144" y="526"/>
                  </a:lnTo>
                  <a:lnTo>
                    <a:pt x="105" y="529"/>
                  </a:lnTo>
                  <a:lnTo>
                    <a:pt x="77" y="534"/>
                  </a:lnTo>
                  <a:lnTo>
                    <a:pt x="50" y="537"/>
                  </a:lnTo>
                  <a:lnTo>
                    <a:pt x="27" y="539"/>
                  </a:lnTo>
                  <a:lnTo>
                    <a:pt x="11" y="544"/>
                  </a:lnTo>
                  <a:lnTo>
                    <a:pt x="0" y="544"/>
                  </a:lnTo>
                  <a:lnTo>
                    <a:pt x="0" y="544"/>
                  </a:lnTo>
                  <a:lnTo>
                    <a:pt x="11" y="544"/>
                  </a:lnTo>
                  <a:lnTo>
                    <a:pt x="27" y="547"/>
                  </a:lnTo>
                  <a:lnTo>
                    <a:pt x="50" y="550"/>
                  </a:lnTo>
                  <a:lnTo>
                    <a:pt x="72" y="550"/>
                  </a:lnTo>
                  <a:lnTo>
                    <a:pt x="100" y="552"/>
                  </a:lnTo>
                  <a:lnTo>
                    <a:pt x="128" y="555"/>
                  </a:lnTo>
                  <a:lnTo>
                    <a:pt x="167" y="557"/>
                  </a:lnTo>
                  <a:lnTo>
                    <a:pt x="200" y="560"/>
                  </a:lnTo>
                  <a:lnTo>
                    <a:pt x="245" y="563"/>
                  </a:lnTo>
                  <a:lnTo>
                    <a:pt x="284" y="565"/>
                  </a:lnTo>
                  <a:lnTo>
                    <a:pt x="328" y="568"/>
                  </a:lnTo>
                  <a:lnTo>
                    <a:pt x="373" y="570"/>
                  </a:lnTo>
                  <a:lnTo>
                    <a:pt x="412" y="570"/>
                  </a:lnTo>
                  <a:lnTo>
                    <a:pt x="456" y="573"/>
                  </a:lnTo>
                  <a:lnTo>
                    <a:pt x="501" y="575"/>
                  </a:lnTo>
                  <a:lnTo>
                    <a:pt x="545" y="575"/>
                  </a:lnTo>
                  <a:lnTo>
                    <a:pt x="584" y="575"/>
                  </a:lnTo>
                  <a:lnTo>
                    <a:pt x="623" y="573"/>
                  </a:lnTo>
                  <a:lnTo>
                    <a:pt x="662" y="573"/>
                  </a:lnTo>
                  <a:lnTo>
                    <a:pt x="696" y="573"/>
                  </a:lnTo>
                  <a:lnTo>
                    <a:pt x="729" y="570"/>
                  </a:lnTo>
                  <a:lnTo>
                    <a:pt x="757" y="570"/>
                  </a:lnTo>
                  <a:lnTo>
                    <a:pt x="790" y="570"/>
                  </a:lnTo>
                  <a:lnTo>
                    <a:pt x="812" y="568"/>
                  </a:lnTo>
                  <a:lnTo>
                    <a:pt x="835" y="565"/>
                  </a:lnTo>
                  <a:lnTo>
                    <a:pt x="857" y="563"/>
                  </a:lnTo>
                  <a:lnTo>
                    <a:pt x="879" y="563"/>
                  </a:lnTo>
                  <a:lnTo>
                    <a:pt x="902" y="560"/>
                  </a:lnTo>
                  <a:lnTo>
                    <a:pt x="913" y="560"/>
                  </a:lnTo>
                  <a:lnTo>
                    <a:pt x="913" y="557"/>
                  </a:lnTo>
                  <a:lnTo>
                    <a:pt x="924" y="552"/>
                  </a:lnTo>
                  <a:lnTo>
                    <a:pt x="935" y="547"/>
                  </a:lnTo>
                  <a:lnTo>
                    <a:pt x="946" y="544"/>
                  </a:lnTo>
                  <a:lnTo>
                    <a:pt x="963" y="539"/>
                  </a:lnTo>
                  <a:lnTo>
                    <a:pt x="979" y="534"/>
                  </a:lnTo>
                  <a:lnTo>
                    <a:pt x="996" y="526"/>
                  </a:lnTo>
                  <a:lnTo>
                    <a:pt x="1018" y="519"/>
                  </a:lnTo>
                  <a:lnTo>
                    <a:pt x="1041" y="508"/>
                  </a:lnTo>
                  <a:lnTo>
                    <a:pt x="1063" y="501"/>
                  </a:lnTo>
                  <a:lnTo>
                    <a:pt x="1091" y="490"/>
                  </a:lnTo>
                  <a:lnTo>
                    <a:pt x="1119" y="482"/>
                  </a:lnTo>
                  <a:lnTo>
                    <a:pt x="1147" y="472"/>
                  </a:lnTo>
                  <a:lnTo>
                    <a:pt x="1180" y="464"/>
                  </a:lnTo>
                  <a:lnTo>
                    <a:pt x="1208" y="452"/>
                  </a:lnTo>
                  <a:lnTo>
                    <a:pt x="1241" y="441"/>
                  </a:lnTo>
                  <a:lnTo>
                    <a:pt x="1275" y="428"/>
                  </a:lnTo>
                  <a:lnTo>
                    <a:pt x="1308" y="415"/>
                  </a:lnTo>
                  <a:lnTo>
                    <a:pt x="1341" y="402"/>
                  </a:lnTo>
                  <a:lnTo>
                    <a:pt x="1375" y="392"/>
                  </a:lnTo>
                  <a:lnTo>
                    <a:pt x="1408" y="382"/>
                  </a:lnTo>
                  <a:lnTo>
                    <a:pt x="1436" y="371"/>
                  </a:lnTo>
                  <a:lnTo>
                    <a:pt x="1464" y="361"/>
                  </a:lnTo>
                  <a:lnTo>
                    <a:pt x="1492" y="353"/>
                  </a:lnTo>
                  <a:lnTo>
                    <a:pt x="1514" y="346"/>
                  </a:lnTo>
                  <a:lnTo>
                    <a:pt x="1536" y="340"/>
                  </a:lnTo>
                  <a:lnTo>
                    <a:pt x="1547" y="333"/>
                  </a:lnTo>
                  <a:lnTo>
                    <a:pt x="1564" y="330"/>
                  </a:lnTo>
                  <a:lnTo>
                    <a:pt x="1570" y="328"/>
                  </a:lnTo>
                  <a:lnTo>
                    <a:pt x="1575" y="328"/>
                  </a:lnTo>
                  <a:lnTo>
                    <a:pt x="1581" y="328"/>
                  </a:lnTo>
                  <a:lnTo>
                    <a:pt x="1598" y="330"/>
                  </a:lnTo>
                  <a:lnTo>
                    <a:pt x="1603" y="333"/>
                  </a:lnTo>
                  <a:lnTo>
                    <a:pt x="1620" y="335"/>
                  </a:lnTo>
                  <a:lnTo>
                    <a:pt x="1631" y="340"/>
                  </a:lnTo>
                  <a:lnTo>
                    <a:pt x="1648" y="346"/>
                  </a:lnTo>
                  <a:lnTo>
                    <a:pt x="1664" y="348"/>
                  </a:lnTo>
                  <a:lnTo>
                    <a:pt x="1681" y="353"/>
                  </a:lnTo>
                  <a:lnTo>
                    <a:pt x="1703" y="359"/>
                  </a:lnTo>
                  <a:lnTo>
                    <a:pt x="1726" y="366"/>
                  </a:lnTo>
                  <a:lnTo>
                    <a:pt x="1737" y="371"/>
                  </a:lnTo>
                  <a:lnTo>
                    <a:pt x="1759" y="379"/>
                  </a:lnTo>
                  <a:lnTo>
                    <a:pt x="1781" y="387"/>
                  </a:lnTo>
                  <a:lnTo>
                    <a:pt x="1804" y="395"/>
                  </a:lnTo>
                  <a:lnTo>
                    <a:pt x="1820" y="402"/>
                  </a:lnTo>
                  <a:lnTo>
                    <a:pt x="1843" y="410"/>
                  </a:lnTo>
                  <a:lnTo>
                    <a:pt x="1865" y="418"/>
                  </a:lnTo>
                  <a:lnTo>
                    <a:pt x="1893" y="426"/>
                  </a:lnTo>
                  <a:lnTo>
                    <a:pt x="1915" y="431"/>
                  </a:lnTo>
                  <a:lnTo>
                    <a:pt x="1937" y="439"/>
                  </a:lnTo>
                  <a:lnTo>
                    <a:pt x="1959" y="446"/>
                  </a:lnTo>
                  <a:lnTo>
                    <a:pt x="1987" y="454"/>
                  </a:lnTo>
                  <a:lnTo>
                    <a:pt x="2004" y="459"/>
                  </a:lnTo>
                  <a:lnTo>
                    <a:pt x="2026" y="467"/>
                  </a:lnTo>
                  <a:lnTo>
                    <a:pt x="2043" y="472"/>
                  </a:lnTo>
                  <a:lnTo>
                    <a:pt x="2060" y="480"/>
                  </a:lnTo>
                  <a:lnTo>
                    <a:pt x="2082" y="490"/>
                  </a:lnTo>
                  <a:lnTo>
                    <a:pt x="2093" y="498"/>
                  </a:lnTo>
                  <a:lnTo>
                    <a:pt x="2082" y="501"/>
                  </a:lnTo>
                  <a:lnTo>
                    <a:pt x="2060" y="506"/>
                  </a:lnTo>
                  <a:lnTo>
                    <a:pt x="2043" y="506"/>
                  </a:lnTo>
                  <a:lnTo>
                    <a:pt x="2026" y="506"/>
                  </a:lnTo>
                  <a:lnTo>
                    <a:pt x="2004" y="506"/>
                  </a:lnTo>
                  <a:lnTo>
                    <a:pt x="1987" y="506"/>
                  </a:lnTo>
                  <a:lnTo>
                    <a:pt x="1959" y="506"/>
                  </a:lnTo>
                  <a:lnTo>
                    <a:pt x="1937" y="506"/>
                  </a:lnTo>
                  <a:lnTo>
                    <a:pt x="1920" y="503"/>
                  </a:lnTo>
                  <a:lnTo>
                    <a:pt x="1898" y="503"/>
                  </a:lnTo>
                  <a:lnTo>
                    <a:pt x="1870" y="501"/>
                  </a:lnTo>
                  <a:lnTo>
                    <a:pt x="1848" y="501"/>
                  </a:lnTo>
                  <a:lnTo>
                    <a:pt x="1831" y="498"/>
                  </a:lnTo>
                  <a:lnTo>
                    <a:pt x="1815" y="498"/>
                  </a:lnTo>
                  <a:lnTo>
                    <a:pt x="1798" y="495"/>
                  </a:lnTo>
                  <a:lnTo>
                    <a:pt x="1787" y="493"/>
                  </a:lnTo>
                  <a:lnTo>
                    <a:pt x="1770" y="490"/>
                  </a:lnTo>
                  <a:lnTo>
                    <a:pt x="1759" y="490"/>
                  </a:lnTo>
                  <a:lnTo>
                    <a:pt x="1742" y="485"/>
                  </a:lnTo>
                  <a:lnTo>
                    <a:pt x="1726" y="485"/>
                  </a:lnTo>
                  <a:lnTo>
                    <a:pt x="1703" y="485"/>
                  </a:lnTo>
                  <a:lnTo>
                    <a:pt x="1681" y="488"/>
                  </a:lnTo>
                  <a:lnTo>
                    <a:pt x="1664" y="488"/>
                  </a:lnTo>
                  <a:lnTo>
                    <a:pt x="1648" y="490"/>
                  </a:lnTo>
                  <a:lnTo>
                    <a:pt x="1625" y="490"/>
                  </a:lnTo>
                  <a:lnTo>
                    <a:pt x="1609" y="495"/>
                  </a:lnTo>
                  <a:lnTo>
                    <a:pt x="1581" y="498"/>
                  </a:lnTo>
                  <a:lnTo>
                    <a:pt x="1559" y="501"/>
                  </a:lnTo>
                  <a:lnTo>
                    <a:pt x="1525" y="506"/>
                  </a:lnTo>
                  <a:lnTo>
                    <a:pt x="1503" y="511"/>
                  </a:lnTo>
                  <a:lnTo>
                    <a:pt x="1469" y="513"/>
                  </a:lnTo>
                  <a:lnTo>
                    <a:pt x="1442" y="521"/>
                  </a:lnTo>
                  <a:lnTo>
                    <a:pt x="1408" y="524"/>
                  </a:lnTo>
                  <a:lnTo>
                    <a:pt x="1380" y="532"/>
                  </a:lnTo>
                  <a:lnTo>
                    <a:pt x="1353" y="534"/>
                  </a:lnTo>
                  <a:lnTo>
                    <a:pt x="1325" y="539"/>
                  </a:lnTo>
                  <a:lnTo>
                    <a:pt x="1302" y="542"/>
                  </a:lnTo>
                  <a:lnTo>
                    <a:pt x="1286" y="547"/>
                  </a:lnTo>
                  <a:lnTo>
                    <a:pt x="1263" y="550"/>
                  </a:lnTo>
                  <a:lnTo>
                    <a:pt x="1252" y="552"/>
                  </a:lnTo>
                  <a:lnTo>
                    <a:pt x="1247" y="552"/>
                  </a:lnTo>
                  <a:lnTo>
                    <a:pt x="1247" y="555"/>
                  </a:lnTo>
                  <a:lnTo>
                    <a:pt x="2394" y="557"/>
                  </a:lnTo>
                  <a:lnTo>
                    <a:pt x="2383" y="555"/>
                  </a:lnTo>
                  <a:lnTo>
                    <a:pt x="2366" y="552"/>
                  </a:lnTo>
                  <a:lnTo>
                    <a:pt x="2344" y="547"/>
                  </a:lnTo>
                  <a:lnTo>
                    <a:pt x="2321" y="542"/>
                  </a:lnTo>
                  <a:lnTo>
                    <a:pt x="2305" y="537"/>
                  </a:lnTo>
                  <a:lnTo>
                    <a:pt x="2288" y="532"/>
                  </a:lnTo>
                  <a:lnTo>
                    <a:pt x="2271" y="526"/>
                  </a:lnTo>
                  <a:lnTo>
                    <a:pt x="2260" y="521"/>
                  </a:lnTo>
                  <a:lnTo>
                    <a:pt x="2243" y="508"/>
                  </a:lnTo>
                  <a:lnTo>
                    <a:pt x="2232" y="495"/>
                  </a:lnTo>
                  <a:lnTo>
                    <a:pt x="2227" y="488"/>
                  </a:lnTo>
                  <a:lnTo>
                    <a:pt x="2232" y="480"/>
                  </a:lnTo>
                  <a:lnTo>
                    <a:pt x="2232" y="472"/>
                  </a:lnTo>
                  <a:lnTo>
                    <a:pt x="2243" y="464"/>
                  </a:lnTo>
                  <a:lnTo>
                    <a:pt x="2249" y="457"/>
                  </a:lnTo>
                  <a:lnTo>
                    <a:pt x="2255" y="449"/>
                  </a:lnTo>
                  <a:lnTo>
                    <a:pt x="2266" y="441"/>
                  </a:lnTo>
                  <a:lnTo>
                    <a:pt x="2282" y="436"/>
                  </a:lnTo>
                  <a:lnTo>
                    <a:pt x="2288" y="428"/>
                  </a:lnTo>
                  <a:lnTo>
                    <a:pt x="2299" y="421"/>
                  </a:lnTo>
                  <a:lnTo>
                    <a:pt x="2310" y="415"/>
                  </a:lnTo>
                  <a:lnTo>
                    <a:pt x="2321" y="410"/>
                  </a:lnTo>
                  <a:lnTo>
                    <a:pt x="2332" y="405"/>
                  </a:lnTo>
                  <a:lnTo>
                    <a:pt x="2338" y="402"/>
                  </a:lnTo>
                  <a:lnTo>
                    <a:pt x="2338" y="400"/>
                  </a:lnTo>
                  <a:lnTo>
                    <a:pt x="2338" y="395"/>
                  </a:lnTo>
                  <a:lnTo>
                    <a:pt x="2332" y="390"/>
                  </a:lnTo>
                  <a:lnTo>
                    <a:pt x="2332" y="379"/>
                  </a:lnTo>
                  <a:lnTo>
                    <a:pt x="2321" y="374"/>
                  </a:lnTo>
                  <a:lnTo>
                    <a:pt x="2316" y="366"/>
                  </a:lnTo>
                  <a:lnTo>
                    <a:pt x="2310" y="359"/>
                  </a:lnTo>
                  <a:lnTo>
                    <a:pt x="2299" y="353"/>
                  </a:lnTo>
                  <a:lnTo>
                    <a:pt x="2288" y="346"/>
                  </a:lnTo>
                  <a:lnTo>
                    <a:pt x="2271" y="338"/>
                  </a:lnTo>
                  <a:lnTo>
                    <a:pt x="2255" y="330"/>
                  </a:lnTo>
                  <a:lnTo>
                    <a:pt x="2238" y="322"/>
                  </a:lnTo>
                  <a:lnTo>
                    <a:pt x="2216" y="312"/>
                  </a:lnTo>
                  <a:lnTo>
                    <a:pt x="2193" y="302"/>
                  </a:lnTo>
                  <a:lnTo>
                    <a:pt x="2165" y="291"/>
                  </a:lnTo>
                  <a:lnTo>
                    <a:pt x="2143" y="284"/>
                  </a:lnTo>
                  <a:lnTo>
                    <a:pt x="2115" y="273"/>
                  </a:lnTo>
                  <a:lnTo>
                    <a:pt x="2087" y="266"/>
                  </a:lnTo>
                  <a:lnTo>
                    <a:pt x="2060" y="255"/>
                  </a:lnTo>
                  <a:lnTo>
                    <a:pt x="2037" y="248"/>
                  </a:lnTo>
                  <a:lnTo>
                    <a:pt x="2010" y="240"/>
                  </a:lnTo>
                  <a:lnTo>
                    <a:pt x="1987" y="235"/>
                  </a:lnTo>
                  <a:lnTo>
                    <a:pt x="1965" y="227"/>
                  </a:lnTo>
                  <a:lnTo>
                    <a:pt x="1948" y="222"/>
                  </a:lnTo>
                  <a:lnTo>
                    <a:pt x="1932" y="217"/>
                  </a:lnTo>
                  <a:lnTo>
                    <a:pt x="1920" y="214"/>
                  </a:lnTo>
                  <a:lnTo>
                    <a:pt x="1915" y="214"/>
                  </a:lnTo>
                  <a:lnTo>
                    <a:pt x="1909" y="211"/>
                  </a:lnTo>
                  <a:lnTo>
                    <a:pt x="1904" y="209"/>
                  </a:lnTo>
                  <a:lnTo>
                    <a:pt x="1887" y="201"/>
                  </a:lnTo>
                  <a:lnTo>
                    <a:pt x="1870" y="196"/>
                  </a:lnTo>
                  <a:lnTo>
                    <a:pt x="1848" y="186"/>
                  </a:lnTo>
                  <a:lnTo>
                    <a:pt x="1831" y="175"/>
                  </a:lnTo>
                  <a:lnTo>
                    <a:pt x="1815" y="168"/>
                  </a:lnTo>
                  <a:lnTo>
                    <a:pt x="1804" y="162"/>
                  </a:lnTo>
                  <a:lnTo>
                    <a:pt x="1792" y="155"/>
                  </a:lnTo>
                  <a:lnTo>
                    <a:pt x="1781" y="149"/>
                  </a:lnTo>
                  <a:lnTo>
                    <a:pt x="1765" y="139"/>
                  </a:lnTo>
                  <a:lnTo>
                    <a:pt x="1753" y="131"/>
                  </a:lnTo>
                  <a:lnTo>
                    <a:pt x="1742" y="121"/>
                  </a:lnTo>
                  <a:lnTo>
                    <a:pt x="1731" y="113"/>
                  </a:lnTo>
                  <a:lnTo>
                    <a:pt x="1720" y="103"/>
                  </a:lnTo>
                  <a:lnTo>
                    <a:pt x="1709" y="95"/>
                  </a:lnTo>
                  <a:lnTo>
                    <a:pt x="1698" y="88"/>
                  </a:lnTo>
                  <a:lnTo>
                    <a:pt x="1692" y="80"/>
                  </a:lnTo>
                  <a:lnTo>
                    <a:pt x="1681" y="72"/>
                  </a:lnTo>
                  <a:lnTo>
                    <a:pt x="1670" y="64"/>
                  </a:lnTo>
                  <a:lnTo>
                    <a:pt x="1664" y="59"/>
                  </a:lnTo>
                  <a:lnTo>
                    <a:pt x="1659" y="54"/>
                  </a:lnTo>
                  <a:lnTo>
                    <a:pt x="1648" y="49"/>
                  </a:lnTo>
                  <a:lnTo>
                    <a:pt x="1648" y="46"/>
                  </a:lnTo>
                  <a:lnTo>
                    <a:pt x="1631" y="0"/>
                  </a:lnTo>
                  <a:lnTo>
                    <a:pt x="1631" y="0"/>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69"/>
            <p:cNvSpPr>
              <a:spLocks/>
            </p:cNvSpPr>
            <p:nvPr/>
          </p:nvSpPr>
          <p:spPr bwMode="auto">
            <a:xfrm>
              <a:off x="1357312" y="6308725"/>
              <a:ext cx="1412875" cy="492125"/>
            </a:xfrm>
            <a:custGeom>
              <a:avLst/>
              <a:gdLst/>
              <a:ahLst/>
              <a:cxnLst>
                <a:cxn ang="0">
                  <a:pos x="890" y="3"/>
                </a:cxn>
                <a:cxn ang="0">
                  <a:pos x="879" y="10"/>
                </a:cxn>
                <a:cxn ang="0">
                  <a:pos x="868" y="21"/>
                </a:cxn>
                <a:cxn ang="0">
                  <a:pos x="851" y="36"/>
                </a:cxn>
                <a:cxn ang="0">
                  <a:pos x="835" y="54"/>
                </a:cxn>
                <a:cxn ang="0">
                  <a:pos x="812" y="75"/>
                </a:cxn>
                <a:cxn ang="0">
                  <a:pos x="785" y="101"/>
                </a:cxn>
                <a:cxn ang="0">
                  <a:pos x="751" y="129"/>
                </a:cxn>
                <a:cxn ang="0">
                  <a:pos x="712" y="160"/>
                </a:cxn>
                <a:cxn ang="0">
                  <a:pos x="673" y="191"/>
                </a:cxn>
                <a:cxn ang="0">
                  <a:pos x="640" y="219"/>
                </a:cxn>
                <a:cxn ang="0">
                  <a:pos x="601" y="248"/>
                </a:cxn>
                <a:cxn ang="0">
                  <a:pos x="573" y="271"/>
                </a:cxn>
                <a:cxn ang="0">
                  <a:pos x="551" y="289"/>
                </a:cxn>
                <a:cxn ang="0">
                  <a:pos x="540" y="299"/>
                </a:cxn>
                <a:cxn ang="0">
                  <a:pos x="534" y="302"/>
                </a:cxn>
                <a:cxn ang="0">
                  <a:pos x="506" y="302"/>
                </a:cxn>
                <a:cxn ang="0">
                  <a:pos x="462" y="305"/>
                </a:cxn>
                <a:cxn ang="0">
                  <a:pos x="428" y="307"/>
                </a:cxn>
                <a:cxn ang="0">
                  <a:pos x="389" y="307"/>
                </a:cxn>
                <a:cxn ang="0">
                  <a:pos x="345" y="310"/>
                </a:cxn>
                <a:cxn ang="0">
                  <a:pos x="295" y="310"/>
                </a:cxn>
                <a:cxn ang="0">
                  <a:pos x="239" y="307"/>
                </a:cxn>
                <a:cxn ang="0">
                  <a:pos x="183" y="307"/>
                </a:cxn>
                <a:cxn ang="0">
                  <a:pos x="133" y="305"/>
                </a:cxn>
                <a:cxn ang="0">
                  <a:pos x="89" y="305"/>
                </a:cxn>
                <a:cxn ang="0">
                  <a:pos x="44" y="302"/>
                </a:cxn>
                <a:cxn ang="0">
                  <a:pos x="5" y="302"/>
                </a:cxn>
                <a:cxn ang="0">
                  <a:pos x="66" y="274"/>
                </a:cxn>
                <a:cxn ang="0">
                  <a:pos x="78" y="266"/>
                </a:cxn>
                <a:cxn ang="0">
                  <a:pos x="111" y="253"/>
                </a:cxn>
                <a:cxn ang="0">
                  <a:pos x="161" y="235"/>
                </a:cxn>
                <a:cxn ang="0">
                  <a:pos x="189" y="230"/>
                </a:cxn>
                <a:cxn ang="0">
                  <a:pos x="222" y="227"/>
                </a:cxn>
                <a:cxn ang="0">
                  <a:pos x="272" y="227"/>
                </a:cxn>
                <a:cxn ang="0">
                  <a:pos x="323" y="235"/>
                </a:cxn>
                <a:cxn ang="0">
                  <a:pos x="361" y="243"/>
                </a:cxn>
                <a:cxn ang="0">
                  <a:pos x="378" y="248"/>
                </a:cxn>
                <a:cxn ang="0">
                  <a:pos x="389" y="237"/>
                </a:cxn>
                <a:cxn ang="0">
                  <a:pos x="400" y="219"/>
                </a:cxn>
                <a:cxn ang="0">
                  <a:pos x="412" y="204"/>
                </a:cxn>
                <a:cxn ang="0">
                  <a:pos x="423" y="186"/>
                </a:cxn>
                <a:cxn ang="0">
                  <a:pos x="439" y="160"/>
                </a:cxn>
                <a:cxn ang="0">
                  <a:pos x="456" y="132"/>
                </a:cxn>
                <a:cxn ang="0">
                  <a:pos x="467" y="103"/>
                </a:cxn>
                <a:cxn ang="0">
                  <a:pos x="484" y="77"/>
                </a:cxn>
                <a:cxn ang="0">
                  <a:pos x="495" y="52"/>
                </a:cxn>
                <a:cxn ang="0">
                  <a:pos x="506" y="31"/>
                </a:cxn>
                <a:cxn ang="0">
                  <a:pos x="512" y="18"/>
                </a:cxn>
                <a:cxn ang="0">
                  <a:pos x="517" y="15"/>
                </a:cxn>
                <a:cxn ang="0">
                  <a:pos x="890" y="0"/>
                </a:cxn>
              </a:cxnLst>
              <a:rect l="0" t="0" r="r" b="b"/>
              <a:pathLst>
                <a:path w="890" h="310">
                  <a:moveTo>
                    <a:pt x="890" y="0"/>
                  </a:moveTo>
                  <a:lnTo>
                    <a:pt x="890" y="3"/>
                  </a:lnTo>
                  <a:lnTo>
                    <a:pt x="885" y="8"/>
                  </a:lnTo>
                  <a:lnTo>
                    <a:pt x="879" y="10"/>
                  </a:lnTo>
                  <a:lnTo>
                    <a:pt x="874" y="15"/>
                  </a:lnTo>
                  <a:lnTo>
                    <a:pt x="868" y="21"/>
                  </a:lnTo>
                  <a:lnTo>
                    <a:pt x="863" y="28"/>
                  </a:lnTo>
                  <a:lnTo>
                    <a:pt x="851" y="36"/>
                  </a:lnTo>
                  <a:lnTo>
                    <a:pt x="846" y="44"/>
                  </a:lnTo>
                  <a:lnTo>
                    <a:pt x="835" y="54"/>
                  </a:lnTo>
                  <a:lnTo>
                    <a:pt x="824" y="64"/>
                  </a:lnTo>
                  <a:lnTo>
                    <a:pt x="812" y="75"/>
                  </a:lnTo>
                  <a:lnTo>
                    <a:pt x="801" y="88"/>
                  </a:lnTo>
                  <a:lnTo>
                    <a:pt x="785" y="101"/>
                  </a:lnTo>
                  <a:lnTo>
                    <a:pt x="768" y="116"/>
                  </a:lnTo>
                  <a:lnTo>
                    <a:pt x="751" y="129"/>
                  </a:lnTo>
                  <a:lnTo>
                    <a:pt x="729" y="145"/>
                  </a:lnTo>
                  <a:lnTo>
                    <a:pt x="712" y="160"/>
                  </a:lnTo>
                  <a:lnTo>
                    <a:pt x="696" y="176"/>
                  </a:lnTo>
                  <a:lnTo>
                    <a:pt x="673" y="191"/>
                  </a:lnTo>
                  <a:lnTo>
                    <a:pt x="657" y="206"/>
                  </a:lnTo>
                  <a:lnTo>
                    <a:pt x="640" y="219"/>
                  </a:lnTo>
                  <a:lnTo>
                    <a:pt x="623" y="235"/>
                  </a:lnTo>
                  <a:lnTo>
                    <a:pt x="601" y="248"/>
                  </a:lnTo>
                  <a:lnTo>
                    <a:pt x="590" y="261"/>
                  </a:lnTo>
                  <a:lnTo>
                    <a:pt x="573" y="271"/>
                  </a:lnTo>
                  <a:lnTo>
                    <a:pt x="562" y="281"/>
                  </a:lnTo>
                  <a:lnTo>
                    <a:pt x="551" y="289"/>
                  </a:lnTo>
                  <a:lnTo>
                    <a:pt x="545" y="294"/>
                  </a:lnTo>
                  <a:lnTo>
                    <a:pt x="540" y="299"/>
                  </a:lnTo>
                  <a:lnTo>
                    <a:pt x="540" y="302"/>
                  </a:lnTo>
                  <a:lnTo>
                    <a:pt x="534" y="302"/>
                  </a:lnTo>
                  <a:lnTo>
                    <a:pt x="523" y="302"/>
                  </a:lnTo>
                  <a:lnTo>
                    <a:pt x="506" y="302"/>
                  </a:lnTo>
                  <a:lnTo>
                    <a:pt x="478" y="305"/>
                  </a:lnTo>
                  <a:lnTo>
                    <a:pt x="462" y="305"/>
                  </a:lnTo>
                  <a:lnTo>
                    <a:pt x="445" y="307"/>
                  </a:lnTo>
                  <a:lnTo>
                    <a:pt x="428" y="307"/>
                  </a:lnTo>
                  <a:lnTo>
                    <a:pt x="406" y="307"/>
                  </a:lnTo>
                  <a:lnTo>
                    <a:pt x="389" y="307"/>
                  </a:lnTo>
                  <a:lnTo>
                    <a:pt x="367" y="310"/>
                  </a:lnTo>
                  <a:lnTo>
                    <a:pt x="345" y="310"/>
                  </a:lnTo>
                  <a:lnTo>
                    <a:pt x="323" y="310"/>
                  </a:lnTo>
                  <a:lnTo>
                    <a:pt x="295" y="310"/>
                  </a:lnTo>
                  <a:lnTo>
                    <a:pt x="267" y="310"/>
                  </a:lnTo>
                  <a:lnTo>
                    <a:pt x="239" y="307"/>
                  </a:lnTo>
                  <a:lnTo>
                    <a:pt x="211" y="307"/>
                  </a:lnTo>
                  <a:lnTo>
                    <a:pt x="183" y="307"/>
                  </a:lnTo>
                  <a:lnTo>
                    <a:pt x="155" y="307"/>
                  </a:lnTo>
                  <a:lnTo>
                    <a:pt x="133" y="305"/>
                  </a:lnTo>
                  <a:lnTo>
                    <a:pt x="111" y="305"/>
                  </a:lnTo>
                  <a:lnTo>
                    <a:pt x="89" y="305"/>
                  </a:lnTo>
                  <a:lnTo>
                    <a:pt x="66" y="302"/>
                  </a:lnTo>
                  <a:lnTo>
                    <a:pt x="44" y="302"/>
                  </a:lnTo>
                  <a:lnTo>
                    <a:pt x="33" y="302"/>
                  </a:lnTo>
                  <a:lnTo>
                    <a:pt x="5" y="302"/>
                  </a:lnTo>
                  <a:lnTo>
                    <a:pt x="0" y="302"/>
                  </a:lnTo>
                  <a:lnTo>
                    <a:pt x="66" y="274"/>
                  </a:lnTo>
                  <a:lnTo>
                    <a:pt x="66" y="271"/>
                  </a:lnTo>
                  <a:lnTo>
                    <a:pt x="78" y="266"/>
                  </a:lnTo>
                  <a:lnTo>
                    <a:pt x="94" y="258"/>
                  </a:lnTo>
                  <a:lnTo>
                    <a:pt x="111" y="253"/>
                  </a:lnTo>
                  <a:lnTo>
                    <a:pt x="133" y="243"/>
                  </a:lnTo>
                  <a:lnTo>
                    <a:pt x="161" y="235"/>
                  </a:lnTo>
                  <a:lnTo>
                    <a:pt x="178" y="232"/>
                  </a:lnTo>
                  <a:lnTo>
                    <a:pt x="189" y="230"/>
                  </a:lnTo>
                  <a:lnTo>
                    <a:pt x="206" y="227"/>
                  </a:lnTo>
                  <a:lnTo>
                    <a:pt x="222" y="227"/>
                  </a:lnTo>
                  <a:lnTo>
                    <a:pt x="245" y="225"/>
                  </a:lnTo>
                  <a:lnTo>
                    <a:pt x="272" y="227"/>
                  </a:lnTo>
                  <a:lnTo>
                    <a:pt x="300" y="230"/>
                  </a:lnTo>
                  <a:lnTo>
                    <a:pt x="323" y="235"/>
                  </a:lnTo>
                  <a:lnTo>
                    <a:pt x="345" y="237"/>
                  </a:lnTo>
                  <a:lnTo>
                    <a:pt x="361" y="243"/>
                  </a:lnTo>
                  <a:lnTo>
                    <a:pt x="373" y="245"/>
                  </a:lnTo>
                  <a:lnTo>
                    <a:pt x="378" y="248"/>
                  </a:lnTo>
                  <a:lnTo>
                    <a:pt x="378" y="245"/>
                  </a:lnTo>
                  <a:lnTo>
                    <a:pt x="389" y="237"/>
                  </a:lnTo>
                  <a:lnTo>
                    <a:pt x="395" y="227"/>
                  </a:lnTo>
                  <a:lnTo>
                    <a:pt x="400" y="219"/>
                  </a:lnTo>
                  <a:lnTo>
                    <a:pt x="406" y="212"/>
                  </a:lnTo>
                  <a:lnTo>
                    <a:pt x="412" y="204"/>
                  </a:lnTo>
                  <a:lnTo>
                    <a:pt x="417" y="194"/>
                  </a:lnTo>
                  <a:lnTo>
                    <a:pt x="423" y="186"/>
                  </a:lnTo>
                  <a:lnTo>
                    <a:pt x="428" y="173"/>
                  </a:lnTo>
                  <a:lnTo>
                    <a:pt x="439" y="160"/>
                  </a:lnTo>
                  <a:lnTo>
                    <a:pt x="445" y="147"/>
                  </a:lnTo>
                  <a:lnTo>
                    <a:pt x="456" y="132"/>
                  </a:lnTo>
                  <a:lnTo>
                    <a:pt x="462" y="119"/>
                  </a:lnTo>
                  <a:lnTo>
                    <a:pt x="467" y="103"/>
                  </a:lnTo>
                  <a:lnTo>
                    <a:pt x="478" y="90"/>
                  </a:lnTo>
                  <a:lnTo>
                    <a:pt x="484" y="77"/>
                  </a:lnTo>
                  <a:lnTo>
                    <a:pt x="490" y="64"/>
                  </a:lnTo>
                  <a:lnTo>
                    <a:pt x="495" y="52"/>
                  </a:lnTo>
                  <a:lnTo>
                    <a:pt x="501" y="41"/>
                  </a:lnTo>
                  <a:lnTo>
                    <a:pt x="506" y="31"/>
                  </a:lnTo>
                  <a:lnTo>
                    <a:pt x="506" y="23"/>
                  </a:lnTo>
                  <a:lnTo>
                    <a:pt x="512" y="18"/>
                  </a:lnTo>
                  <a:lnTo>
                    <a:pt x="512" y="15"/>
                  </a:lnTo>
                  <a:lnTo>
                    <a:pt x="517" y="15"/>
                  </a:lnTo>
                  <a:lnTo>
                    <a:pt x="890" y="0"/>
                  </a:lnTo>
                  <a:lnTo>
                    <a:pt x="890" y="0"/>
                  </a:lnTo>
                  <a:close/>
                </a:path>
              </a:pathLst>
            </a:custGeom>
            <a:solidFill>
              <a:srgbClr val="E6B3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70"/>
            <p:cNvSpPr>
              <a:spLocks/>
            </p:cNvSpPr>
            <p:nvPr/>
          </p:nvSpPr>
          <p:spPr bwMode="auto">
            <a:xfrm>
              <a:off x="1462087" y="5661025"/>
              <a:ext cx="3341688" cy="790575"/>
            </a:xfrm>
            <a:custGeom>
              <a:avLst/>
              <a:gdLst/>
              <a:ahLst/>
              <a:cxnLst>
                <a:cxn ang="0">
                  <a:pos x="17" y="111"/>
                </a:cxn>
                <a:cxn ang="0">
                  <a:pos x="62" y="83"/>
                </a:cxn>
                <a:cxn ang="0">
                  <a:pos x="101" y="67"/>
                </a:cxn>
                <a:cxn ang="0">
                  <a:pos x="140" y="59"/>
                </a:cxn>
                <a:cxn ang="0">
                  <a:pos x="195" y="54"/>
                </a:cxn>
                <a:cxn ang="0">
                  <a:pos x="273" y="47"/>
                </a:cxn>
                <a:cxn ang="0">
                  <a:pos x="385" y="41"/>
                </a:cxn>
                <a:cxn ang="0">
                  <a:pos x="501" y="36"/>
                </a:cxn>
                <a:cxn ang="0">
                  <a:pos x="624" y="31"/>
                </a:cxn>
                <a:cxn ang="0">
                  <a:pos x="741" y="28"/>
                </a:cxn>
                <a:cxn ang="0">
                  <a:pos x="836" y="26"/>
                </a:cxn>
                <a:cxn ang="0">
                  <a:pos x="902" y="26"/>
                </a:cxn>
                <a:cxn ang="0">
                  <a:pos x="947" y="23"/>
                </a:cxn>
                <a:cxn ang="0">
                  <a:pos x="991" y="23"/>
                </a:cxn>
                <a:cxn ang="0">
                  <a:pos x="1042" y="18"/>
                </a:cxn>
                <a:cxn ang="0">
                  <a:pos x="1097" y="8"/>
                </a:cxn>
                <a:cxn ang="0">
                  <a:pos x="1147" y="3"/>
                </a:cxn>
                <a:cxn ang="0">
                  <a:pos x="1203" y="0"/>
                </a:cxn>
                <a:cxn ang="0">
                  <a:pos x="1264" y="5"/>
                </a:cxn>
                <a:cxn ang="0">
                  <a:pos x="1337" y="16"/>
                </a:cxn>
                <a:cxn ang="0">
                  <a:pos x="1409" y="36"/>
                </a:cxn>
                <a:cxn ang="0">
                  <a:pos x="1481" y="59"/>
                </a:cxn>
                <a:cxn ang="0">
                  <a:pos x="1554" y="88"/>
                </a:cxn>
                <a:cxn ang="0">
                  <a:pos x="1626" y="116"/>
                </a:cxn>
                <a:cxn ang="0">
                  <a:pos x="1687" y="145"/>
                </a:cxn>
                <a:cxn ang="0">
                  <a:pos x="1743" y="168"/>
                </a:cxn>
                <a:cxn ang="0">
                  <a:pos x="1788" y="191"/>
                </a:cxn>
                <a:cxn ang="0">
                  <a:pos x="1827" y="212"/>
                </a:cxn>
                <a:cxn ang="0">
                  <a:pos x="1854" y="232"/>
                </a:cxn>
                <a:cxn ang="0">
                  <a:pos x="1877" y="253"/>
                </a:cxn>
                <a:cxn ang="0">
                  <a:pos x="1888" y="279"/>
                </a:cxn>
                <a:cxn ang="0">
                  <a:pos x="1899" y="302"/>
                </a:cxn>
                <a:cxn ang="0">
                  <a:pos x="1910" y="331"/>
                </a:cxn>
                <a:cxn ang="0">
                  <a:pos x="1910" y="351"/>
                </a:cxn>
                <a:cxn ang="0">
                  <a:pos x="1921" y="372"/>
                </a:cxn>
                <a:cxn ang="0">
                  <a:pos x="1938" y="387"/>
                </a:cxn>
                <a:cxn ang="0">
                  <a:pos x="1971" y="395"/>
                </a:cxn>
                <a:cxn ang="0">
                  <a:pos x="2016" y="398"/>
                </a:cxn>
                <a:cxn ang="0">
                  <a:pos x="2061" y="423"/>
                </a:cxn>
                <a:cxn ang="0">
                  <a:pos x="2088" y="460"/>
                </a:cxn>
                <a:cxn ang="0">
                  <a:pos x="2105" y="478"/>
                </a:cxn>
                <a:cxn ang="0">
                  <a:pos x="1442" y="300"/>
                </a:cxn>
                <a:cxn ang="0">
                  <a:pos x="451" y="423"/>
                </a:cxn>
                <a:cxn ang="0">
                  <a:pos x="412" y="418"/>
                </a:cxn>
                <a:cxn ang="0">
                  <a:pos x="390" y="405"/>
                </a:cxn>
                <a:cxn ang="0">
                  <a:pos x="385" y="377"/>
                </a:cxn>
                <a:cxn ang="0">
                  <a:pos x="385" y="351"/>
                </a:cxn>
                <a:cxn ang="0">
                  <a:pos x="128" y="230"/>
                </a:cxn>
                <a:cxn ang="0">
                  <a:pos x="112" y="212"/>
                </a:cxn>
                <a:cxn ang="0">
                  <a:pos x="78" y="178"/>
                </a:cxn>
                <a:cxn ang="0">
                  <a:pos x="39" y="147"/>
                </a:cxn>
                <a:cxn ang="0">
                  <a:pos x="12" y="129"/>
                </a:cxn>
                <a:cxn ang="0">
                  <a:pos x="0" y="124"/>
                </a:cxn>
              </a:cxnLst>
              <a:rect l="0" t="0" r="r" b="b"/>
              <a:pathLst>
                <a:path w="2105" h="498">
                  <a:moveTo>
                    <a:pt x="0" y="124"/>
                  </a:moveTo>
                  <a:lnTo>
                    <a:pt x="0" y="119"/>
                  </a:lnTo>
                  <a:lnTo>
                    <a:pt x="17" y="111"/>
                  </a:lnTo>
                  <a:lnTo>
                    <a:pt x="34" y="101"/>
                  </a:lnTo>
                  <a:lnTo>
                    <a:pt x="51" y="88"/>
                  </a:lnTo>
                  <a:lnTo>
                    <a:pt x="62" y="83"/>
                  </a:lnTo>
                  <a:lnTo>
                    <a:pt x="67" y="78"/>
                  </a:lnTo>
                  <a:lnTo>
                    <a:pt x="84" y="72"/>
                  </a:lnTo>
                  <a:lnTo>
                    <a:pt x="101" y="67"/>
                  </a:lnTo>
                  <a:lnTo>
                    <a:pt x="112" y="65"/>
                  </a:lnTo>
                  <a:lnTo>
                    <a:pt x="123" y="62"/>
                  </a:lnTo>
                  <a:lnTo>
                    <a:pt x="140" y="59"/>
                  </a:lnTo>
                  <a:lnTo>
                    <a:pt x="156" y="57"/>
                  </a:lnTo>
                  <a:lnTo>
                    <a:pt x="173" y="54"/>
                  </a:lnTo>
                  <a:lnTo>
                    <a:pt x="195" y="54"/>
                  </a:lnTo>
                  <a:lnTo>
                    <a:pt x="218" y="52"/>
                  </a:lnTo>
                  <a:lnTo>
                    <a:pt x="245" y="49"/>
                  </a:lnTo>
                  <a:lnTo>
                    <a:pt x="273" y="47"/>
                  </a:lnTo>
                  <a:lnTo>
                    <a:pt x="312" y="44"/>
                  </a:lnTo>
                  <a:lnTo>
                    <a:pt x="340" y="41"/>
                  </a:lnTo>
                  <a:lnTo>
                    <a:pt x="385" y="41"/>
                  </a:lnTo>
                  <a:lnTo>
                    <a:pt x="418" y="39"/>
                  </a:lnTo>
                  <a:lnTo>
                    <a:pt x="457" y="36"/>
                  </a:lnTo>
                  <a:lnTo>
                    <a:pt x="501" y="36"/>
                  </a:lnTo>
                  <a:lnTo>
                    <a:pt x="546" y="34"/>
                  </a:lnTo>
                  <a:lnTo>
                    <a:pt x="579" y="31"/>
                  </a:lnTo>
                  <a:lnTo>
                    <a:pt x="624" y="31"/>
                  </a:lnTo>
                  <a:lnTo>
                    <a:pt x="663" y="28"/>
                  </a:lnTo>
                  <a:lnTo>
                    <a:pt x="702" y="28"/>
                  </a:lnTo>
                  <a:lnTo>
                    <a:pt x="741" y="28"/>
                  </a:lnTo>
                  <a:lnTo>
                    <a:pt x="774" y="26"/>
                  </a:lnTo>
                  <a:lnTo>
                    <a:pt x="802" y="26"/>
                  </a:lnTo>
                  <a:lnTo>
                    <a:pt x="836" y="26"/>
                  </a:lnTo>
                  <a:lnTo>
                    <a:pt x="858" y="26"/>
                  </a:lnTo>
                  <a:lnTo>
                    <a:pt x="880" y="26"/>
                  </a:lnTo>
                  <a:lnTo>
                    <a:pt x="902" y="26"/>
                  </a:lnTo>
                  <a:lnTo>
                    <a:pt x="919" y="26"/>
                  </a:lnTo>
                  <a:lnTo>
                    <a:pt x="936" y="23"/>
                  </a:lnTo>
                  <a:lnTo>
                    <a:pt x="947" y="23"/>
                  </a:lnTo>
                  <a:lnTo>
                    <a:pt x="958" y="23"/>
                  </a:lnTo>
                  <a:lnTo>
                    <a:pt x="975" y="23"/>
                  </a:lnTo>
                  <a:lnTo>
                    <a:pt x="991" y="23"/>
                  </a:lnTo>
                  <a:lnTo>
                    <a:pt x="1008" y="23"/>
                  </a:lnTo>
                  <a:lnTo>
                    <a:pt x="1019" y="21"/>
                  </a:lnTo>
                  <a:lnTo>
                    <a:pt x="1042" y="18"/>
                  </a:lnTo>
                  <a:lnTo>
                    <a:pt x="1058" y="13"/>
                  </a:lnTo>
                  <a:lnTo>
                    <a:pt x="1086" y="10"/>
                  </a:lnTo>
                  <a:lnTo>
                    <a:pt x="1097" y="8"/>
                  </a:lnTo>
                  <a:lnTo>
                    <a:pt x="1114" y="5"/>
                  </a:lnTo>
                  <a:lnTo>
                    <a:pt x="1131" y="3"/>
                  </a:lnTo>
                  <a:lnTo>
                    <a:pt x="1147" y="3"/>
                  </a:lnTo>
                  <a:lnTo>
                    <a:pt x="1164" y="3"/>
                  </a:lnTo>
                  <a:lnTo>
                    <a:pt x="1181" y="0"/>
                  </a:lnTo>
                  <a:lnTo>
                    <a:pt x="1203" y="0"/>
                  </a:lnTo>
                  <a:lnTo>
                    <a:pt x="1225" y="3"/>
                  </a:lnTo>
                  <a:lnTo>
                    <a:pt x="1248" y="3"/>
                  </a:lnTo>
                  <a:lnTo>
                    <a:pt x="1264" y="5"/>
                  </a:lnTo>
                  <a:lnTo>
                    <a:pt x="1292" y="8"/>
                  </a:lnTo>
                  <a:lnTo>
                    <a:pt x="1314" y="13"/>
                  </a:lnTo>
                  <a:lnTo>
                    <a:pt x="1337" y="16"/>
                  </a:lnTo>
                  <a:lnTo>
                    <a:pt x="1359" y="21"/>
                  </a:lnTo>
                  <a:lnTo>
                    <a:pt x="1381" y="28"/>
                  </a:lnTo>
                  <a:lnTo>
                    <a:pt x="1409" y="36"/>
                  </a:lnTo>
                  <a:lnTo>
                    <a:pt x="1431" y="41"/>
                  </a:lnTo>
                  <a:lnTo>
                    <a:pt x="1454" y="49"/>
                  </a:lnTo>
                  <a:lnTo>
                    <a:pt x="1481" y="59"/>
                  </a:lnTo>
                  <a:lnTo>
                    <a:pt x="1509" y="70"/>
                  </a:lnTo>
                  <a:lnTo>
                    <a:pt x="1532" y="78"/>
                  </a:lnTo>
                  <a:lnTo>
                    <a:pt x="1554" y="88"/>
                  </a:lnTo>
                  <a:lnTo>
                    <a:pt x="1576" y="96"/>
                  </a:lnTo>
                  <a:lnTo>
                    <a:pt x="1604" y="106"/>
                  </a:lnTo>
                  <a:lnTo>
                    <a:pt x="1626" y="116"/>
                  </a:lnTo>
                  <a:lnTo>
                    <a:pt x="1648" y="127"/>
                  </a:lnTo>
                  <a:lnTo>
                    <a:pt x="1665" y="134"/>
                  </a:lnTo>
                  <a:lnTo>
                    <a:pt x="1687" y="145"/>
                  </a:lnTo>
                  <a:lnTo>
                    <a:pt x="1704" y="152"/>
                  </a:lnTo>
                  <a:lnTo>
                    <a:pt x="1726" y="160"/>
                  </a:lnTo>
                  <a:lnTo>
                    <a:pt x="1743" y="168"/>
                  </a:lnTo>
                  <a:lnTo>
                    <a:pt x="1760" y="178"/>
                  </a:lnTo>
                  <a:lnTo>
                    <a:pt x="1771" y="183"/>
                  </a:lnTo>
                  <a:lnTo>
                    <a:pt x="1788" y="191"/>
                  </a:lnTo>
                  <a:lnTo>
                    <a:pt x="1799" y="196"/>
                  </a:lnTo>
                  <a:lnTo>
                    <a:pt x="1816" y="204"/>
                  </a:lnTo>
                  <a:lnTo>
                    <a:pt x="1827" y="212"/>
                  </a:lnTo>
                  <a:lnTo>
                    <a:pt x="1838" y="217"/>
                  </a:lnTo>
                  <a:lnTo>
                    <a:pt x="1843" y="225"/>
                  </a:lnTo>
                  <a:lnTo>
                    <a:pt x="1854" y="232"/>
                  </a:lnTo>
                  <a:lnTo>
                    <a:pt x="1860" y="238"/>
                  </a:lnTo>
                  <a:lnTo>
                    <a:pt x="1866" y="245"/>
                  </a:lnTo>
                  <a:lnTo>
                    <a:pt x="1877" y="253"/>
                  </a:lnTo>
                  <a:lnTo>
                    <a:pt x="1882" y="263"/>
                  </a:lnTo>
                  <a:lnTo>
                    <a:pt x="1888" y="271"/>
                  </a:lnTo>
                  <a:lnTo>
                    <a:pt x="1888" y="279"/>
                  </a:lnTo>
                  <a:lnTo>
                    <a:pt x="1893" y="287"/>
                  </a:lnTo>
                  <a:lnTo>
                    <a:pt x="1899" y="294"/>
                  </a:lnTo>
                  <a:lnTo>
                    <a:pt x="1899" y="302"/>
                  </a:lnTo>
                  <a:lnTo>
                    <a:pt x="1905" y="312"/>
                  </a:lnTo>
                  <a:lnTo>
                    <a:pt x="1905" y="320"/>
                  </a:lnTo>
                  <a:lnTo>
                    <a:pt x="1910" y="331"/>
                  </a:lnTo>
                  <a:lnTo>
                    <a:pt x="1910" y="336"/>
                  </a:lnTo>
                  <a:lnTo>
                    <a:pt x="1910" y="343"/>
                  </a:lnTo>
                  <a:lnTo>
                    <a:pt x="1910" y="351"/>
                  </a:lnTo>
                  <a:lnTo>
                    <a:pt x="1916" y="359"/>
                  </a:lnTo>
                  <a:lnTo>
                    <a:pt x="1916" y="367"/>
                  </a:lnTo>
                  <a:lnTo>
                    <a:pt x="1921" y="372"/>
                  </a:lnTo>
                  <a:lnTo>
                    <a:pt x="1921" y="377"/>
                  </a:lnTo>
                  <a:lnTo>
                    <a:pt x="1927" y="382"/>
                  </a:lnTo>
                  <a:lnTo>
                    <a:pt x="1938" y="387"/>
                  </a:lnTo>
                  <a:lnTo>
                    <a:pt x="1949" y="392"/>
                  </a:lnTo>
                  <a:lnTo>
                    <a:pt x="1955" y="392"/>
                  </a:lnTo>
                  <a:lnTo>
                    <a:pt x="1971" y="395"/>
                  </a:lnTo>
                  <a:lnTo>
                    <a:pt x="1983" y="395"/>
                  </a:lnTo>
                  <a:lnTo>
                    <a:pt x="1999" y="395"/>
                  </a:lnTo>
                  <a:lnTo>
                    <a:pt x="2016" y="398"/>
                  </a:lnTo>
                  <a:lnTo>
                    <a:pt x="2033" y="405"/>
                  </a:lnTo>
                  <a:lnTo>
                    <a:pt x="2044" y="413"/>
                  </a:lnTo>
                  <a:lnTo>
                    <a:pt x="2061" y="423"/>
                  </a:lnTo>
                  <a:lnTo>
                    <a:pt x="2066" y="434"/>
                  </a:lnTo>
                  <a:lnTo>
                    <a:pt x="2083" y="449"/>
                  </a:lnTo>
                  <a:lnTo>
                    <a:pt x="2088" y="460"/>
                  </a:lnTo>
                  <a:lnTo>
                    <a:pt x="2099" y="470"/>
                  </a:lnTo>
                  <a:lnTo>
                    <a:pt x="2105" y="475"/>
                  </a:lnTo>
                  <a:lnTo>
                    <a:pt x="2105" y="478"/>
                  </a:lnTo>
                  <a:lnTo>
                    <a:pt x="2066" y="491"/>
                  </a:lnTo>
                  <a:lnTo>
                    <a:pt x="1810" y="498"/>
                  </a:lnTo>
                  <a:lnTo>
                    <a:pt x="1442" y="300"/>
                  </a:lnTo>
                  <a:lnTo>
                    <a:pt x="952" y="478"/>
                  </a:lnTo>
                  <a:lnTo>
                    <a:pt x="774" y="460"/>
                  </a:lnTo>
                  <a:lnTo>
                    <a:pt x="451" y="423"/>
                  </a:lnTo>
                  <a:lnTo>
                    <a:pt x="440" y="421"/>
                  </a:lnTo>
                  <a:lnTo>
                    <a:pt x="429" y="421"/>
                  </a:lnTo>
                  <a:lnTo>
                    <a:pt x="412" y="418"/>
                  </a:lnTo>
                  <a:lnTo>
                    <a:pt x="407" y="416"/>
                  </a:lnTo>
                  <a:lnTo>
                    <a:pt x="396" y="411"/>
                  </a:lnTo>
                  <a:lnTo>
                    <a:pt x="390" y="405"/>
                  </a:lnTo>
                  <a:lnTo>
                    <a:pt x="385" y="395"/>
                  </a:lnTo>
                  <a:lnTo>
                    <a:pt x="385" y="385"/>
                  </a:lnTo>
                  <a:lnTo>
                    <a:pt x="385" y="377"/>
                  </a:lnTo>
                  <a:lnTo>
                    <a:pt x="385" y="367"/>
                  </a:lnTo>
                  <a:lnTo>
                    <a:pt x="385" y="356"/>
                  </a:lnTo>
                  <a:lnTo>
                    <a:pt x="385" y="351"/>
                  </a:lnTo>
                  <a:lnTo>
                    <a:pt x="385" y="346"/>
                  </a:lnTo>
                  <a:lnTo>
                    <a:pt x="390" y="346"/>
                  </a:lnTo>
                  <a:lnTo>
                    <a:pt x="128" y="230"/>
                  </a:lnTo>
                  <a:lnTo>
                    <a:pt x="123" y="227"/>
                  </a:lnTo>
                  <a:lnTo>
                    <a:pt x="117" y="222"/>
                  </a:lnTo>
                  <a:lnTo>
                    <a:pt x="112" y="212"/>
                  </a:lnTo>
                  <a:lnTo>
                    <a:pt x="101" y="201"/>
                  </a:lnTo>
                  <a:lnTo>
                    <a:pt x="89" y="189"/>
                  </a:lnTo>
                  <a:lnTo>
                    <a:pt x="78" y="178"/>
                  </a:lnTo>
                  <a:lnTo>
                    <a:pt x="62" y="168"/>
                  </a:lnTo>
                  <a:lnTo>
                    <a:pt x="51" y="158"/>
                  </a:lnTo>
                  <a:lnTo>
                    <a:pt x="39" y="147"/>
                  </a:lnTo>
                  <a:lnTo>
                    <a:pt x="28" y="139"/>
                  </a:lnTo>
                  <a:lnTo>
                    <a:pt x="23" y="132"/>
                  </a:lnTo>
                  <a:lnTo>
                    <a:pt x="12" y="129"/>
                  </a:lnTo>
                  <a:lnTo>
                    <a:pt x="0" y="124"/>
                  </a:lnTo>
                  <a:lnTo>
                    <a:pt x="0" y="124"/>
                  </a:lnTo>
                  <a:lnTo>
                    <a:pt x="0" y="124"/>
                  </a:lnTo>
                  <a:close/>
                </a:path>
              </a:pathLst>
            </a:custGeom>
            <a:solidFill>
              <a:srgbClr val="BDED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71"/>
            <p:cNvSpPr>
              <a:spLocks/>
            </p:cNvSpPr>
            <p:nvPr/>
          </p:nvSpPr>
          <p:spPr bwMode="auto">
            <a:xfrm>
              <a:off x="4379912" y="6415088"/>
              <a:ext cx="1087438" cy="349250"/>
            </a:xfrm>
            <a:custGeom>
              <a:avLst/>
              <a:gdLst/>
              <a:ahLst/>
              <a:cxnLst>
                <a:cxn ang="0">
                  <a:pos x="5" y="16"/>
                </a:cxn>
                <a:cxn ang="0">
                  <a:pos x="234" y="0"/>
                </a:cxn>
                <a:cxn ang="0">
                  <a:pos x="367" y="186"/>
                </a:cxn>
                <a:cxn ang="0">
                  <a:pos x="506" y="137"/>
                </a:cxn>
                <a:cxn ang="0">
                  <a:pos x="651" y="189"/>
                </a:cxn>
                <a:cxn ang="0">
                  <a:pos x="685" y="220"/>
                </a:cxn>
                <a:cxn ang="0">
                  <a:pos x="401" y="220"/>
                </a:cxn>
                <a:cxn ang="0">
                  <a:pos x="261" y="214"/>
                </a:cxn>
                <a:cxn ang="0">
                  <a:pos x="250" y="209"/>
                </a:cxn>
                <a:cxn ang="0">
                  <a:pos x="234" y="201"/>
                </a:cxn>
                <a:cxn ang="0">
                  <a:pos x="223" y="196"/>
                </a:cxn>
                <a:cxn ang="0">
                  <a:pos x="211" y="191"/>
                </a:cxn>
                <a:cxn ang="0">
                  <a:pos x="200" y="183"/>
                </a:cxn>
                <a:cxn ang="0">
                  <a:pos x="184" y="178"/>
                </a:cxn>
                <a:cxn ang="0">
                  <a:pos x="167" y="168"/>
                </a:cxn>
                <a:cxn ang="0">
                  <a:pos x="150" y="160"/>
                </a:cxn>
                <a:cxn ang="0">
                  <a:pos x="133" y="152"/>
                </a:cxn>
                <a:cxn ang="0">
                  <a:pos x="117" y="142"/>
                </a:cxn>
                <a:cxn ang="0">
                  <a:pos x="106" y="132"/>
                </a:cxn>
                <a:cxn ang="0">
                  <a:pos x="89" y="124"/>
                </a:cxn>
                <a:cxn ang="0">
                  <a:pos x="72" y="114"/>
                </a:cxn>
                <a:cxn ang="0">
                  <a:pos x="67" y="106"/>
                </a:cxn>
                <a:cxn ang="0">
                  <a:pos x="50" y="96"/>
                </a:cxn>
                <a:cxn ang="0">
                  <a:pos x="39" y="88"/>
                </a:cxn>
                <a:cxn ang="0">
                  <a:pos x="28" y="78"/>
                </a:cxn>
                <a:cxn ang="0">
                  <a:pos x="22" y="70"/>
                </a:cxn>
                <a:cxn ang="0">
                  <a:pos x="16" y="62"/>
                </a:cxn>
                <a:cxn ang="0">
                  <a:pos x="11" y="54"/>
                </a:cxn>
                <a:cxn ang="0">
                  <a:pos x="11" y="47"/>
                </a:cxn>
                <a:cxn ang="0">
                  <a:pos x="11" y="41"/>
                </a:cxn>
                <a:cxn ang="0">
                  <a:pos x="5" y="28"/>
                </a:cxn>
                <a:cxn ang="0">
                  <a:pos x="0" y="21"/>
                </a:cxn>
                <a:cxn ang="0">
                  <a:pos x="0" y="16"/>
                </a:cxn>
                <a:cxn ang="0">
                  <a:pos x="5" y="16"/>
                </a:cxn>
                <a:cxn ang="0">
                  <a:pos x="5" y="16"/>
                </a:cxn>
              </a:cxnLst>
              <a:rect l="0" t="0" r="r" b="b"/>
              <a:pathLst>
                <a:path w="685" h="220">
                  <a:moveTo>
                    <a:pt x="5" y="16"/>
                  </a:moveTo>
                  <a:lnTo>
                    <a:pt x="234" y="0"/>
                  </a:lnTo>
                  <a:lnTo>
                    <a:pt x="367" y="186"/>
                  </a:lnTo>
                  <a:lnTo>
                    <a:pt x="506" y="137"/>
                  </a:lnTo>
                  <a:lnTo>
                    <a:pt x="651" y="189"/>
                  </a:lnTo>
                  <a:lnTo>
                    <a:pt x="685" y="220"/>
                  </a:lnTo>
                  <a:lnTo>
                    <a:pt x="401" y="220"/>
                  </a:lnTo>
                  <a:lnTo>
                    <a:pt x="261" y="214"/>
                  </a:lnTo>
                  <a:lnTo>
                    <a:pt x="250" y="209"/>
                  </a:lnTo>
                  <a:lnTo>
                    <a:pt x="234" y="201"/>
                  </a:lnTo>
                  <a:lnTo>
                    <a:pt x="223" y="196"/>
                  </a:lnTo>
                  <a:lnTo>
                    <a:pt x="211" y="191"/>
                  </a:lnTo>
                  <a:lnTo>
                    <a:pt x="200" y="183"/>
                  </a:lnTo>
                  <a:lnTo>
                    <a:pt x="184" y="178"/>
                  </a:lnTo>
                  <a:lnTo>
                    <a:pt x="167" y="168"/>
                  </a:lnTo>
                  <a:lnTo>
                    <a:pt x="150" y="160"/>
                  </a:lnTo>
                  <a:lnTo>
                    <a:pt x="133" y="152"/>
                  </a:lnTo>
                  <a:lnTo>
                    <a:pt x="117" y="142"/>
                  </a:lnTo>
                  <a:lnTo>
                    <a:pt x="106" y="132"/>
                  </a:lnTo>
                  <a:lnTo>
                    <a:pt x="89" y="124"/>
                  </a:lnTo>
                  <a:lnTo>
                    <a:pt x="72" y="114"/>
                  </a:lnTo>
                  <a:lnTo>
                    <a:pt x="67" y="106"/>
                  </a:lnTo>
                  <a:lnTo>
                    <a:pt x="50" y="96"/>
                  </a:lnTo>
                  <a:lnTo>
                    <a:pt x="39" y="88"/>
                  </a:lnTo>
                  <a:lnTo>
                    <a:pt x="28" y="78"/>
                  </a:lnTo>
                  <a:lnTo>
                    <a:pt x="22" y="70"/>
                  </a:lnTo>
                  <a:lnTo>
                    <a:pt x="16" y="62"/>
                  </a:lnTo>
                  <a:lnTo>
                    <a:pt x="11" y="54"/>
                  </a:lnTo>
                  <a:lnTo>
                    <a:pt x="11" y="47"/>
                  </a:lnTo>
                  <a:lnTo>
                    <a:pt x="11" y="41"/>
                  </a:lnTo>
                  <a:lnTo>
                    <a:pt x="5" y="28"/>
                  </a:lnTo>
                  <a:lnTo>
                    <a:pt x="0" y="21"/>
                  </a:lnTo>
                  <a:lnTo>
                    <a:pt x="0" y="16"/>
                  </a:lnTo>
                  <a:lnTo>
                    <a:pt x="5" y="16"/>
                  </a:lnTo>
                  <a:lnTo>
                    <a:pt x="5" y="16"/>
                  </a:lnTo>
                  <a:close/>
                </a:path>
              </a:pathLst>
            </a:custGeom>
            <a:solidFill>
              <a:srgbClr val="E6B3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72"/>
            <p:cNvSpPr>
              <a:spLocks/>
            </p:cNvSpPr>
            <p:nvPr/>
          </p:nvSpPr>
          <p:spPr bwMode="auto">
            <a:xfrm>
              <a:off x="2178050" y="5873750"/>
              <a:ext cx="2405063" cy="644525"/>
            </a:xfrm>
            <a:custGeom>
              <a:avLst/>
              <a:gdLst/>
              <a:ahLst/>
              <a:cxnLst>
                <a:cxn ang="0">
                  <a:pos x="897" y="189"/>
                </a:cxn>
                <a:cxn ang="0">
                  <a:pos x="936" y="142"/>
                </a:cxn>
                <a:cxn ang="0">
                  <a:pos x="958" y="114"/>
                </a:cxn>
                <a:cxn ang="0">
                  <a:pos x="980" y="75"/>
                </a:cxn>
                <a:cxn ang="0">
                  <a:pos x="1019" y="62"/>
                </a:cxn>
                <a:cxn ang="0">
                  <a:pos x="1086" y="73"/>
                </a:cxn>
                <a:cxn ang="0">
                  <a:pos x="1159" y="86"/>
                </a:cxn>
                <a:cxn ang="0">
                  <a:pos x="1214" y="104"/>
                </a:cxn>
                <a:cxn ang="0">
                  <a:pos x="1203" y="145"/>
                </a:cxn>
                <a:cxn ang="0">
                  <a:pos x="1170" y="189"/>
                </a:cxn>
                <a:cxn ang="0">
                  <a:pos x="1231" y="220"/>
                </a:cxn>
                <a:cxn ang="0">
                  <a:pos x="1309" y="243"/>
                </a:cxn>
                <a:cxn ang="0">
                  <a:pos x="1365" y="266"/>
                </a:cxn>
                <a:cxn ang="0">
                  <a:pos x="1303" y="295"/>
                </a:cxn>
                <a:cxn ang="0">
                  <a:pos x="1359" y="315"/>
                </a:cxn>
                <a:cxn ang="0">
                  <a:pos x="1448" y="308"/>
                </a:cxn>
                <a:cxn ang="0">
                  <a:pos x="1493" y="326"/>
                </a:cxn>
                <a:cxn ang="0">
                  <a:pos x="1515" y="349"/>
                </a:cxn>
                <a:cxn ang="0">
                  <a:pos x="1376" y="398"/>
                </a:cxn>
                <a:cxn ang="0">
                  <a:pos x="1314" y="375"/>
                </a:cxn>
                <a:cxn ang="0">
                  <a:pos x="1248" y="344"/>
                </a:cxn>
                <a:cxn ang="0">
                  <a:pos x="1164" y="302"/>
                </a:cxn>
                <a:cxn ang="0">
                  <a:pos x="1092" y="264"/>
                </a:cxn>
                <a:cxn ang="0">
                  <a:pos x="1042" y="235"/>
                </a:cxn>
                <a:cxn ang="0">
                  <a:pos x="1014" y="261"/>
                </a:cxn>
                <a:cxn ang="0">
                  <a:pos x="936" y="300"/>
                </a:cxn>
                <a:cxn ang="0">
                  <a:pos x="852" y="323"/>
                </a:cxn>
                <a:cxn ang="0">
                  <a:pos x="741" y="344"/>
                </a:cxn>
                <a:cxn ang="0">
                  <a:pos x="624" y="359"/>
                </a:cxn>
                <a:cxn ang="0">
                  <a:pos x="513" y="367"/>
                </a:cxn>
                <a:cxn ang="0">
                  <a:pos x="424" y="364"/>
                </a:cxn>
                <a:cxn ang="0">
                  <a:pos x="357" y="359"/>
                </a:cxn>
                <a:cxn ang="0">
                  <a:pos x="312" y="346"/>
                </a:cxn>
                <a:cxn ang="0">
                  <a:pos x="301" y="333"/>
                </a:cxn>
                <a:cxn ang="0">
                  <a:pos x="240" y="318"/>
                </a:cxn>
                <a:cxn ang="0">
                  <a:pos x="162" y="308"/>
                </a:cxn>
                <a:cxn ang="0">
                  <a:pos x="78" y="297"/>
                </a:cxn>
                <a:cxn ang="0">
                  <a:pos x="6" y="289"/>
                </a:cxn>
                <a:cxn ang="0">
                  <a:pos x="28" y="282"/>
                </a:cxn>
                <a:cxn ang="0">
                  <a:pos x="123" y="269"/>
                </a:cxn>
                <a:cxn ang="0">
                  <a:pos x="195" y="271"/>
                </a:cxn>
                <a:cxn ang="0">
                  <a:pos x="295" y="295"/>
                </a:cxn>
                <a:cxn ang="0">
                  <a:pos x="396" y="282"/>
                </a:cxn>
                <a:cxn ang="0">
                  <a:pos x="373" y="253"/>
                </a:cxn>
                <a:cxn ang="0">
                  <a:pos x="357" y="212"/>
                </a:cxn>
                <a:cxn ang="0">
                  <a:pos x="407" y="199"/>
                </a:cxn>
                <a:cxn ang="0">
                  <a:pos x="496" y="199"/>
                </a:cxn>
                <a:cxn ang="0">
                  <a:pos x="546" y="181"/>
                </a:cxn>
                <a:cxn ang="0">
                  <a:pos x="546" y="142"/>
                </a:cxn>
                <a:cxn ang="0">
                  <a:pos x="485" y="96"/>
                </a:cxn>
                <a:cxn ang="0">
                  <a:pos x="440" y="73"/>
                </a:cxn>
                <a:cxn ang="0">
                  <a:pos x="652" y="13"/>
                </a:cxn>
                <a:cxn ang="0">
                  <a:pos x="652" y="49"/>
                </a:cxn>
                <a:cxn ang="0">
                  <a:pos x="669" y="86"/>
                </a:cxn>
                <a:cxn ang="0">
                  <a:pos x="685" y="104"/>
                </a:cxn>
                <a:cxn ang="0">
                  <a:pos x="808" y="147"/>
                </a:cxn>
              </a:cxnLst>
              <a:rect l="0" t="0" r="r" b="b"/>
              <a:pathLst>
                <a:path w="1515" h="406">
                  <a:moveTo>
                    <a:pt x="808" y="147"/>
                  </a:moveTo>
                  <a:lnTo>
                    <a:pt x="891" y="197"/>
                  </a:lnTo>
                  <a:lnTo>
                    <a:pt x="891" y="194"/>
                  </a:lnTo>
                  <a:lnTo>
                    <a:pt x="897" y="189"/>
                  </a:lnTo>
                  <a:lnTo>
                    <a:pt x="902" y="178"/>
                  </a:lnTo>
                  <a:lnTo>
                    <a:pt x="914" y="168"/>
                  </a:lnTo>
                  <a:lnTo>
                    <a:pt x="919" y="153"/>
                  </a:lnTo>
                  <a:lnTo>
                    <a:pt x="936" y="142"/>
                  </a:lnTo>
                  <a:lnTo>
                    <a:pt x="936" y="135"/>
                  </a:lnTo>
                  <a:lnTo>
                    <a:pt x="941" y="127"/>
                  </a:lnTo>
                  <a:lnTo>
                    <a:pt x="947" y="119"/>
                  </a:lnTo>
                  <a:lnTo>
                    <a:pt x="958" y="114"/>
                  </a:lnTo>
                  <a:lnTo>
                    <a:pt x="964" y="101"/>
                  </a:lnTo>
                  <a:lnTo>
                    <a:pt x="969" y="91"/>
                  </a:lnTo>
                  <a:lnTo>
                    <a:pt x="975" y="80"/>
                  </a:lnTo>
                  <a:lnTo>
                    <a:pt x="980" y="75"/>
                  </a:lnTo>
                  <a:lnTo>
                    <a:pt x="991" y="62"/>
                  </a:lnTo>
                  <a:lnTo>
                    <a:pt x="991" y="60"/>
                  </a:lnTo>
                  <a:lnTo>
                    <a:pt x="997" y="60"/>
                  </a:lnTo>
                  <a:lnTo>
                    <a:pt x="1019" y="62"/>
                  </a:lnTo>
                  <a:lnTo>
                    <a:pt x="1030" y="65"/>
                  </a:lnTo>
                  <a:lnTo>
                    <a:pt x="1047" y="67"/>
                  </a:lnTo>
                  <a:lnTo>
                    <a:pt x="1064" y="70"/>
                  </a:lnTo>
                  <a:lnTo>
                    <a:pt x="1086" y="73"/>
                  </a:lnTo>
                  <a:lnTo>
                    <a:pt x="1103" y="75"/>
                  </a:lnTo>
                  <a:lnTo>
                    <a:pt x="1120" y="78"/>
                  </a:lnTo>
                  <a:lnTo>
                    <a:pt x="1142" y="83"/>
                  </a:lnTo>
                  <a:lnTo>
                    <a:pt x="1159" y="86"/>
                  </a:lnTo>
                  <a:lnTo>
                    <a:pt x="1175" y="91"/>
                  </a:lnTo>
                  <a:lnTo>
                    <a:pt x="1192" y="96"/>
                  </a:lnTo>
                  <a:lnTo>
                    <a:pt x="1203" y="98"/>
                  </a:lnTo>
                  <a:lnTo>
                    <a:pt x="1214" y="104"/>
                  </a:lnTo>
                  <a:lnTo>
                    <a:pt x="1220" y="111"/>
                  </a:lnTo>
                  <a:lnTo>
                    <a:pt x="1220" y="122"/>
                  </a:lnTo>
                  <a:lnTo>
                    <a:pt x="1214" y="132"/>
                  </a:lnTo>
                  <a:lnTo>
                    <a:pt x="1203" y="145"/>
                  </a:lnTo>
                  <a:lnTo>
                    <a:pt x="1186" y="155"/>
                  </a:lnTo>
                  <a:lnTo>
                    <a:pt x="1175" y="166"/>
                  </a:lnTo>
                  <a:lnTo>
                    <a:pt x="1170" y="178"/>
                  </a:lnTo>
                  <a:lnTo>
                    <a:pt x="1170" y="189"/>
                  </a:lnTo>
                  <a:lnTo>
                    <a:pt x="1181" y="199"/>
                  </a:lnTo>
                  <a:lnTo>
                    <a:pt x="1203" y="209"/>
                  </a:lnTo>
                  <a:lnTo>
                    <a:pt x="1214" y="215"/>
                  </a:lnTo>
                  <a:lnTo>
                    <a:pt x="1231" y="220"/>
                  </a:lnTo>
                  <a:lnTo>
                    <a:pt x="1242" y="225"/>
                  </a:lnTo>
                  <a:lnTo>
                    <a:pt x="1259" y="230"/>
                  </a:lnTo>
                  <a:lnTo>
                    <a:pt x="1287" y="235"/>
                  </a:lnTo>
                  <a:lnTo>
                    <a:pt x="1309" y="243"/>
                  </a:lnTo>
                  <a:lnTo>
                    <a:pt x="1326" y="246"/>
                  </a:lnTo>
                  <a:lnTo>
                    <a:pt x="1337" y="248"/>
                  </a:lnTo>
                  <a:lnTo>
                    <a:pt x="1376" y="266"/>
                  </a:lnTo>
                  <a:lnTo>
                    <a:pt x="1365" y="266"/>
                  </a:lnTo>
                  <a:lnTo>
                    <a:pt x="1342" y="269"/>
                  </a:lnTo>
                  <a:lnTo>
                    <a:pt x="1314" y="277"/>
                  </a:lnTo>
                  <a:lnTo>
                    <a:pt x="1309" y="287"/>
                  </a:lnTo>
                  <a:lnTo>
                    <a:pt x="1303" y="295"/>
                  </a:lnTo>
                  <a:lnTo>
                    <a:pt x="1320" y="305"/>
                  </a:lnTo>
                  <a:lnTo>
                    <a:pt x="1326" y="308"/>
                  </a:lnTo>
                  <a:lnTo>
                    <a:pt x="1342" y="313"/>
                  </a:lnTo>
                  <a:lnTo>
                    <a:pt x="1359" y="315"/>
                  </a:lnTo>
                  <a:lnTo>
                    <a:pt x="1376" y="320"/>
                  </a:lnTo>
                  <a:lnTo>
                    <a:pt x="1398" y="315"/>
                  </a:lnTo>
                  <a:lnTo>
                    <a:pt x="1420" y="310"/>
                  </a:lnTo>
                  <a:lnTo>
                    <a:pt x="1448" y="308"/>
                  </a:lnTo>
                  <a:lnTo>
                    <a:pt x="1470" y="310"/>
                  </a:lnTo>
                  <a:lnTo>
                    <a:pt x="1476" y="313"/>
                  </a:lnTo>
                  <a:lnTo>
                    <a:pt x="1487" y="318"/>
                  </a:lnTo>
                  <a:lnTo>
                    <a:pt x="1493" y="326"/>
                  </a:lnTo>
                  <a:lnTo>
                    <a:pt x="1504" y="333"/>
                  </a:lnTo>
                  <a:lnTo>
                    <a:pt x="1504" y="338"/>
                  </a:lnTo>
                  <a:lnTo>
                    <a:pt x="1509" y="344"/>
                  </a:lnTo>
                  <a:lnTo>
                    <a:pt x="1515" y="349"/>
                  </a:lnTo>
                  <a:lnTo>
                    <a:pt x="1515" y="351"/>
                  </a:lnTo>
                  <a:lnTo>
                    <a:pt x="1403" y="406"/>
                  </a:lnTo>
                  <a:lnTo>
                    <a:pt x="1398" y="403"/>
                  </a:lnTo>
                  <a:lnTo>
                    <a:pt x="1376" y="398"/>
                  </a:lnTo>
                  <a:lnTo>
                    <a:pt x="1359" y="393"/>
                  </a:lnTo>
                  <a:lnTo>
                    <a:pt x="1337" y="388"/>
                  </a:lnTo>
                  <a:lnTo>
                    <a:pt x="1326" y="380"/>
                  </a:lnTo>
                  <a:lnTo>
                    <a:pt x="1314" y="375"/>
                  </a:lnTo>
                  <a:lnTo>
                    <a:pt x="1303" y="369"/>
                  </a:lnTo>
                  <a:lnTo>
                    <a:pt x="1287" y="362"/>
                  </a:lnTo>
                  <a:lnTo>
                    <a:pt x="1264" y="351"/>
                  </a:lnTo>
                  <a:lnTo>
                    <a:pt x="1248" y="344"/>
                  </a:lnTo>
                  <a:lnTo>
                    <a:pt x="1225" y="333"/>
                  </a:lnTo>
                  <a:lnTo>
                    <a:pt x="1209" y="323"/>
                  </a:lnTo>
                  <a:lnTo>
                    <a:pt x="1186" y="313"/>
                  </a:lnTo>
                  <a:lnTo>
                    <a:pt x="1164" y="302"/>
                  </a:lnTo>
                  <a:lnTo>
                    <a:pt x="1142" y="292"/>
                  </a:lnTo>
                  <a:lnTo>
                    <a:pt x="1125" y="282"/>
                  </a:lnTo>
                  <a:lnTo>
                    <a:pt x="1108" y="271"/>
                  </a:lnTo>
                  <a:lnTo>
                    <a:pt x="1092" y="264"/>
                  </a:lnTo>
                  <a:lnTo>
                    <a:pt x="1075" y="253"/>
                  </a:lnTo>
                  <a:lnTo>
                    <a:pt x="1064" y="248"/>
                  </a:lnTo>
                  <a:lnTo>
                    <a:pt x="1047" y="238"/>
                  </a:lnTo>
                  <a:lnTo>
                    <a:pt x="1042" y="235"/>
                  </a:lnTo>
                  <a:lnTo>
                    <a:pt x="1036" y="235"/>
                  </a:lnTo>
                  <a:lnTo>
                    <a:pt x="1030" y="243"/>
                  </a:lnTo>
                  <a:lnTo>
                    <a:pt x="1025" y="248"/>
                  </a:lnTo>
                  <a:lnTo>
                    <a:pt x="1014" y="261"/>
                  </a:lnTo>
                  <a:lnTo>
                    <a:pt x="991" y="271"/>
                  </a:lnTo>
                  <a:lnTo>
                    <a:pt x="969" y="287"/>
                  </a:lnTo>
                  <a:lnTo>
                    <a:pt x="952" y="292"/>
                  </a:lnTo>
                  <a:lnTo>
                    <a:pt x="936" y="300"/>
                  </a:lnTo>
                  <a:lnTo>
                    <a:pt x="919" y="305"/>
                  </a:lnTo>
                  <a:lnTo>
                    <a:pt x="897" y="313"/>
                  </a:lnTo>
                  <a:lnTo>
                    <a:pt x="875" y="318"/>
                  </a:lnTo>
                  <a:lnTo>
                    <a:pt x="852" y="323"/>
                  </a:lnTo>
                  <a:lnTo>
                    <a:pt x="824" y="328"/>
                  </a:lnTo>
                  <a:lnTo>
                    <a:pt x="797" y="336"/>
                  </a:lnTo>
                  <a:lnTo>
                    <a:pt x="769" y="338"/>
                  </a:lnTo>
                  <a:lnTo>
                    <a:pt x="741" y="344"/>
                  </a:lnTo>
                  <a:lnTo>
                    <a:pt x="708" y="349"/>
                  </a:lnTo>
                  <a:lnTo>
                    <a:pt x="685" y="351"/>
                  </a:lnTo>
                  <a:lnTo>
                    <a:pt x="652" y="354"/>
                  </a:lnTo>
                  <a:lnTo>
                    <a:pt x="624" y="359"/>
                  </a:lnTo>
                  <a:lnTo>
                    <a:pt x="596" y="362"/>
                  </a:lnTo>
                  <a:lnTo>
                    <a:pt x="568" y="364"/>
                  </a:lnTo>
                  <a:lnTo>
                    <a:pt x="535" y="364"/>
                  </a:lnTo>
                  <a:lnTo>
                    <a:pt x="513" y="367"/>
                  </a:lnTo>
                  <a:lnTo>
                    <a:pt x="490" y="367"/>
                  </a:lnTo>
                  <a:lnTo>
                    <a:pt x="468" y="367"/>
                  </a:lnTo>
                  <a:lnTo>
                    <a:pt x="440" y="367"/>
                  </a:lnTo>
                  <a:lnTo>
                    <a:pt x="424" y="364"/>
                  </a:lnTo>
                  <a:lnTo>
                    <a:pt x="401" y="364"/>
                  </a:lnTo>
                  <a:lnTo>
                    <a:pt x="385" y="362"/>
                  </a:lnTo>
                  <a:lnTo>
                    <a:pt x="373" y="359"/>
                  </a:lnTo>
                  <a:lnTo>
                    <a:pt x="357" y="359"/>
                  </a:lnTo>
                  <a:lnTo>
                    <a:pt x="346" y="357"/>
                  </a:lnTo>
                  <a:lnTo>
                    <a:pt x="340" y="354"/>
                  </a:lnTo>
                  <a:lnTo>
                    <a:pt x="318" y="349"/>
                  </a:lnTo>
                  <a:lnTo>
                    <a:pt x="312" y="346"/>
                  </a:lnTo>
                  <a:lnTo>
                    <a:pt x="307" y="344"/>
                  </a:lnTo>
                  <a:lnTo>
                    <a:pt x="307" y="341"/>
                  </a:lnTo>
                  <a:lnTo>
                    <a:pt x="307" y="338"/>
                  </a:lnTo>
                  <a:lnTo>
                    <a:pt x="301" y="333"/>
                  </a:lnTo>
                  <a:lnTo>
                    <a:pt x="295" y="331"/>
                  </a:lnTo>
                  <a:lnTo>
                    <a:pt x="279" y="326"/>
                  </a:lnTo>
                  <a:lnTo>
                    <a:pt x="257" y="323"/>
                  </a:lnTo>
                  <a:lnTo>
                    <a:pt x="240" y="318"/>
                  </a:lnTo>
                  <a:lnTo>
                    <a:pt x="223" y="315"/>
                  </a:lnTo>
                  <a:lnTo>
                    <a:pt x="201" y="313"/>
                  </a:lnTo>
                  <a:lnTo>
                    <a:pt x="184" y="310"/>
                  </a:lnTo>
                  <a:lnTo>
                    <a:pt x="162" y="308"/>
                  </a:lnTo>
                  <a:lnTo>
                    <a:pt x="140" y="305"/>
                  </a:lnTo>
                  <a:lnTo>
                    <a:pt x="117" y="302"/>
                  </a:lnTo>
                  <a:lnTo>
                    <a:pt x="101" y="300"/>
                  </a:lnTo>
                  <a:lnTo>
                    <a:pt x="78" y="297"/>
                  </a:lnTo>
                  <a:lnTo>
                    <a:pt x="62" y="295"/>
                  </a:lnTo>
                  <a:lnTo>
                    <a:pt x="45" y="292"/>
                  </a:lnTo>
                  <a:lnTo>
                    <a:pt x="28" y="292"/>
                  </a:lnTo>
                  <a:lnTo>
                    <a:pt x="6" y="289"/>
                  </a:lnTo>
                  <a:lnTo>
                    <a:pt x="0" y="289"/>
                  </a:lnTo>
                  <a:lnTo>
                    <a:pt x="0" y="287"/>
                  </a:lnTo>
                  <a:lnTo>
                    <a:pt x="12" y="284"/>
                  </a:lnTo>
                  <a:lnTo>
                    <a:pt x="28" y="282"/>
                  </a:lnTo>
                  <a:lnTo>
                    <a:pt x="50" y="277"/>
                  </a:lnTo>
                  <a:lnTo>
                    <a:pt x="78" y="274"/>
                  </a:lnTo>
                  <a:lnTo>
                    <a:pt x="106" y="269"/>
                  </a:lnTo>
                  <a:lnTo>
                    <a:pt x="123" y="269"/>
                  </a:lnTo>
                  <a:lnTo>
                    <a:pt x="140" y="266"/>
                  </a:lnTo>
                  <a:lnTo>
                    <a:pt x="156" y="266"/>
                  </a:lnTo>
                  <a:lnTo>
                    <a:pt x="173" y="269"/>
                  </a:lnTo>
                  <a:lnTo>
                    <a:pt x="195" y="271"/>
                  </a:lnTo>
                  <a:lnTo>
                    <a:pt x="229" y="277"/>
                  </a:lnTo>
                  <a:lnTo>
                    <a:pt x="251" y="282"/>
                  </a:lnTo>
                  <a:lnTo>
                    <a:pt x="279" y="289"/>
                  </a:lnTo>
                  <a:lnTo>
                    <a:pt x="295" y="295"/>
                  </a:lnTo>
                  <a:lnTo>
                    <a:pt x="312" y="300"/>
                  </a:lnTo>
                  <a:lnTo>
                    <a:pt x="323" y="302"/>
                  </a:lnTo>
                  <a:lnTo>
                    <a:pt x="329" y="305"/>
                  </a:lnTo>
                  <a:lnTo>
                    <a:pt x="396" y="282"/>
                  </a:lnTo>
                  <a:lnTo>
                    <a:pt x="396" y="279"/>
                  </a:lnTo>
                  <a:lnTo>
                    <a:pt x="385" y="274"/>
                  </a:lnTo>
                  <a:lnTo>
                    <a:pt x="379" y="264"/>
                  </a:lnTo>
                  <a:lnTo>
                    <a:pt x="373" y="253"/>
                  </a:lnTo>
                  <a:lnTo>
                    <a:pt x="362" y="243"/>
                  </a:lnTo>
                  <a:lnTo>
                    <a:pt x="357" y="230"/>
                  </a:lnTo>
                  <a:lnTo>
                    <a:pt x="351" y="220"/>
                  </a:lnTo>
                  <a:lnTo>
                    <a:pt x="357" y="212"/>
                  </a:lnTo>
                  <a:lnTo>
                    <a:pt x="357" y="204"/>
                  </a:lnTo>
                  <a:lnTo>
                    <a:pt x="373" y="202"/>
                  </a:lnTo>
                  <a:lnTo>
                    <a:pt x="385" y="199"/>
                  </a:lnTo>
                  <a:lnTo>
                    <a:pt x="407" y="199"/>
                  </a:lnTo>
                  <a:lnTo>
                    <a:pt x="424" y="199"/>
                  </a:lnTo>
                  <a:lnTo>
                    <a:pt x="451" y="199"/>
                  </a:lnTo>
                  <a:lnTo>
                    <a:pt x="474" y="199"/>
                  </a:lnTo>
                  <a:lnTo>
                    <a:pt x="496" y="199"/>
                  </a:lnTo>
                  <a:lnTo>
                    <a:pt x="507" y="197"/>
                  </a:lnTo>
                  <a:lnTo>
                    <a:pt x="524" y="194"/>
                  </a:lnTo>
                  <a:lnTo>
                    <a:pt x="535" y="189"/>
                  </a:lnTo>
                  <a:lnTo>
                    <a:pt x="546" y="181"/>
                  </a:lnTo>
                  <a:lnTo>
                    <a:pt x="552" y="173"/>
                  </a:lnTo>
                  <a:lnTo>
                    <a:pt x="552" y="163"/>
                  </a:lnTo>
                  <a:lnTo>
                    <a:pt x="552" y="153"/>
                  </a:lnTo>
                  <a:lnTo>
                    <a:pt x="546" y="142"/>
                  </a:lnTo>
                  <a:lnTo>
                    <a:pt x="529" y="129"/>
                  </a:lnTo>
                  <a:lnTo>
                    <a:pt x="518" y="119"/>
                  </a:lnTo>
                  <a:lnTo>
                    <a:pt x="496" y="106"/>
                  </a:lnTo>
                  <a:lnTo>
                    <a:pt x="485" y="96"/>
                  </a:lnTo>
                  <a:lnTo>
                    <a:pt x="468" y="86"/>
                  </a:lnTo>
                  <a:lnTo>
                    <a:pt x="451" y="78"/>
                  </a:lnTo>
                  <a:lnTo>
                    <a:pt x="440" y="73"/>
                  </a:lnTo>
                  <a:lnTo>
                    <a:pt x="440" y="73"/>
                  </a:lnTo>
                  <a:lnTo>
                    <a:pt x="607" y="21"/>
                  </a:lnTo>
                  <a:lnTo>
                    <a:pt x="663" y="0"/>
                  </a:lnTo>
                  <a:lnTo>
                    <a:pt x="657" y="3"/>
                  </a:lnTo>
                  <a:lnTo>
                    <a:pt x="652" y="13"/>
                  </a:lnTo>
                  <a:lnTo>
                    <a:pt x="646" y="21"/>
                  </a:lnTo>
                  <a:lnTo>
                    <a:pt x="646" y="29"/>
                  </a:lnTo>
                  <a:lnTo>
                    <a:pt x="646" y="39"/>
                  </a:lnTo>
                  <a:lnTo>
                    <a:pt x="652" y="49"/>
                  </a:lnTo>
                  <a:lnTo>
                    <a:pt x="652" y="57"/>
                  </a:lnTo>
                  <a:lnTo>
                    <a:pt x="657" y="67"/>
                  </a:lnTo>
                  <a:lnTo>
                    <a:pt x="663" y="75"/>
                  </a:lnTo>
                  <a:lnTo>
                    <a:pt x="669" y="86"/>
                  </a:lnTo>
                  <a:lnTo>
                    <a:pt x="674" y="93"/>
                  </a:lnTo>
                  <a:lnTo>
                    <a:pt x="680" y="98"/>
                  </a:lnTo>
                  <a:lnTo>
                    <a:pt x="685" y="101"/>
                  </a:lnTo>
                  <a:lnTo>
                    <a:pt x="685" y="104"/>
                  </a:lnTo>
                  <a:lnTo>
                    <a:pt x="708" y="21"/>
                  </a:lnTo>
                  <a:lnTo>
                    <a:pt x="813" y="96"/>
                  </a:lnTo>
                  <a:lnTo>
                    <a:pt x="808" y="147"/>
                  </a:lnTo>
                  <a:lnTo>
                    <a:pt x="808" y="147"/>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73"/>
            <p:cNvSpPr>
              <a:spLocks/>
            </p:cNvSpPr>
            <p:nvPr/>
          </p:nvSpPr>
          <p:spPr bwMode="auto">
            <a:xfrm>
              <a:off x="1630362" y="5873750"/>
              <a:ext cx="1176338" cy="381000"/>
            </a:xfrm>
            <a:custGeom>
              <a:avLst/>
              <a:gdLst/>
              <a:ahLst/>
              <a:cxnLst>
                <a:cxn ang="0">
                  <a:pos x="652" y="26"/>
                </a:cxn>
                <a:cxn ang="0">
                  <a:pos x="618" y="39"/>
                </a:cxn>
                <a:cxn ang="0">
                  <a:pos x="574" y="52"/>
                </a:cxn>
                <a:cxn ang="0">
                  <a:pos x="540" y="65"/>
                </a:cxn>
                <a:cxn ang="0">
                  <a:pos x="507" y="80"/>
                </a:cxn>
                <a:cxn ang="0">
                  <a:pos x="479" y="96"/>
                </a:cxn>
                <a:cxn ang="0">
                  <a:pos x="451" y="111"/>
                </a:cxn>
                <a:cxn ang="0">
                  <a:pos x="429" y="129"/>
                </a:cxn>
                <a:cxn ang="0">
                  <a:pos x="418" y="147"/>
                </a:cxn>
                <a:cxn ang="0">
                  <a:pos x="407" y="163"/>
                </a:cxn>
                <a:cxn ang="0">
                  <a:pos x="395" y="178"/>
                </a:cxn>
                <a:cxn ang="0">
                  <a:pos x="390" y="191"/>
                </a:cxn>
                <a:cxn ang="0">
                  <a:pos x="390" y="204"/>
                </a:cxn>
                <a:cxn ang="0">
                  <a:pos x="262" y="240"/>
                </a:cxn>
                <a:cxn ang="0">
                  <a:pos x="123" y="197"/>
                </a:cxn>
                <a:cxn ang="0">
                  <a:pos x="95" y="181"/>
                </a:cxn>
                <a:cxn ang="0">
                  <a:pos x="73" y="163"/>
                </a:cxn>
                <a:cxn ang="0">
                  <a:pos x="50" y="142"/>
                </a:cxn>
                <a:cxn ang="0">
                  <a:pos x="28" y="122"/>
                </a:cxn>
                <a:cxn ang="0">
                  <a:pos x="11" y="101"/>
                </a:cxn>
                <a:cxn ang="0">
                  <a:pos x="0" y="83"/>
                </a:cxn>
                <a:cxn ang="0">
                  <a:pos x="0" y="65"/>
                </a:cxn>
                <a:cxn ang="0">
                  <a:pos x="11" y="52"/>
                </a:cxn>
                <a:cxn ang="0">
                  <a:pos x="34" y="31"/>
                </a:cxn>
                <a:cxn ang="0">
                  <a:pos x="78" y="11"/>
                </a:cxn>
                <a:cxn ang="0">
                  <a:pos x="128" y="0"/>
                </a:cxn>
                <a:cxn ang="0">
                  <a:pos x="173" y="0"/>
                </a:cxn>
                <a:cxn ang="0">
                  <a:pos x="212" y="13"/>
                </a:cxn>
                <a:cxn ang="0">
                  <a:pos x="240" y="26"/>
                </a:cxn>
                <a:cxn ang="0">
                  <a:pos x="267" y="39"/>
                </a:cxn>
                <a:cxn ang="0">
                  <a:pos x="295" y="44"/>
                </a:cxn>
                <a:cxn ang="0">
                  <a:pos x="329" y="39"/>
                </a:cxn>
                <a:cxn ang="0">
                  <a:pos x="373" y="29"/>
                </a:cxn>
                <a:cxn ang="0">
                  <a:pos x="412" y="18"/>
                </a:cxn>
                <a:cxn ang="0">
                  <a:pos x="446" y="16"/>
                </a:cxn>
                <a:cxn ang="0">
                  <a:pos x="485" y="11"/>
                </a:cxn>
                <a:cxn ang="0">
                  <a:pos x="529" y="8"/>
                </a:cxn>
                <a:cxn ang="0">
                  <a:pos x="574" y="8"/>
                </a:cxn>
                <a:cxn ang="0">
                  <a:pos x="618" y="8"/>
                </a:cxn>
                <a:cxn ang="0">
                  <a:pos x="663" y="8"/>
                </a:cxn>
                <a:cxn ang="0">
                  <a:pos x="696" y="8"/>
                </a:cxn>
                <a:cxn ang="0">
                  <a:pos x="735" y="11"/>
                </a:cxn>
                <a:cxn ang="0">
                  <a:pos x="663" y="26"/>
                </a:cxn>
              </a:cxnLst>
              <a:rect l="0" t="0" r="r" b="b"/>
              <a:pathLst>
                <a:path w="741" h="240">
                  <a:moveTo>
                    <a:pt x="663" y="26"/>
                  </a:moveTo>
                  <a:lnTo>
                    <a:pt x="652" y="26"/>
                  </a:lnTo>
                  <a:lnTo>
                    <a:pt x="640" y="31"/>
                  </a:lnTo>
                  <a:lnTo>
                    <a:pt x="618" y="39"/>
                  </a:lnTo>
                  <a:lnTo>
                    <a:pt x="590" y="47"/>
                  </a:lnTo>
                  <a:lnTo>
                    <a:pt x="574" y="52"/>
                  </a:lnTo>
                  <a:lnTo>
                    <a:pt x="557" y="57"/>
                  </a:lnTo>
                  <a:lnTo>
                    <a:pt x="540" y="65"/>
                  </a:lnTo>
                  <a:lnTo>
                    <a:pt x="524" y="73"/>
                  </a:lnTo>
                  <a:lnTo>
                    <a:pt x="507" y="80"/>
                  </a:lnTo>
                  <a:lnTo>
                    <a:pt x="490" y="88"/>
                  </a:lnTo>
                  <a:lnTo>
                    <a:pt x="479" y="96"/>
                  </a:lnTo>
                  <a:lnTo>
                    <a:pt x="468" y="104"/>
                  </a:lnTo>
                  <a:lnTo>
                    <a:pt x="451" y="111"/>
                  </a:lnTo>
                  <a:lnTo>
                    <a:pt x="440" y="119"/>
                  </a:lnTo>
                  <a:lnTo>
                    <a:pt x="429" y="129"/>
                  </a:lnTo>
                  <a:lnTo>
                    <a:pt x="423" y="137"/>
                  </a:lnTo>
                  <a:lnTo>
                    <a:pt x="418" y="147"/>
                  </a:lnTo>
                  <a:lnTo>
                    <a:pt x="412" y="155"/>
                  </a:lnTo>
                  <a:lnTo>
                    <a:pt x="407" y="163"/>
                  </a:lnTo>
                  <a:lnTo>
                    <a:pt x="401" y="173"/>
                  </a:lnTo>
                  <a:lnTo>
                    <a:pt x="395" y="178"/>
                  </a:lnTo>
                  <a:lnTo>
                    <a:pt x="395" y="186"/>
                  </a:lnTo>
                  <a:lnTo>
                    <a:pt x="390" y="191"/>
                  </a:lnTo>
                  <a:lnTo>
                    <a:pt x="390" y="197"/>
                  </a:lnTo>
                  <a:lnTo>
                    <a:pt x="390" y="204"/>
                  </a:lnTo>
                  <a:lnTo>
                    <a:pt x="390" y="207"/>
                  </a:lnTo>
                  <a:lnTo>
                    <a:pt x="262" y="240"/>
                  </a:lnTo>
                  <a:lnTo>
                    <a:pt x="128" y="202"/>
                  </a:lnTo>
                  <a:lnTo>
                    <a:pt x="123" y="197"/>
                  </a:lnTo>
                  <a:lnTo>
                    <a:pt x="112" y="189"/>
                  </a:lnTo>
                  <a:lnTo>
                    <a:pt x="95" y="181"/>
                  </a:lnTo>
                  <a:lnTo>
                    <a:pt x="84" y="173"/>
                  </a:lnTo>
                  <a:lnTo>
                    <a:pt x="73" y="163"/>
                  </a:lnTo>
                  <a:lnTo>
                    <a:pt x="61" y="153"/>
                  </a:lnTo>
                  <a:lnTo>
                    <a:pt x="50" y="142"/>
                  </a:lnTo>
                  <a:lnTo>
                    <a:pt x="39" y="132"/>
                  </a:lnTo>
                  <a:lnTo>
                    <a:pt x="28" y="122"/>
                  </a:lnTo>
                  <a:lnTo>
                    <a:pt x="17" y="111"/>
                  </a:lnTo>
                  <a:lnTo>
                    <a:pt x="11" y="101"/>
                  </a:lnTo>
                  <a:lnTo>
                    <a:pt x="6" y="91"/>
                  </a:lnTo>
                  <a:lnTo>
                    <a:pt x="0" y="83"/>
                  </a:lnTo>
                  <a:lnTo>
                    <a:pt x="0" y="75"/>
                  </a:lnTo>
                  <a:lnTo>
                    <a:pt x="0" y="65"/>
                  </a:lnTo>
                  <a:lnTo>
                    <a:pt x="6" y="57"/>
                  </a:lnTo>
                  <a:lnTo>
                    <a:pt x="11" y="52"/>
                  </a:lnTo>
                  <a:lnTo>
                    <a:pt x="17" y="44"/>
                  </a:lnTo>
                  <a:lnTo>
                    <a:pt x="34" y="31"/>
                  </a:lnTo>
                  <a:lnTo>
                    <a:pt x="56" y="21"/>
                  </a:lnTo>
                  <a:lnTo>
                    <a:pt x="78" y="11"/>
                  </a:lnTo>
                  <a:lnTo>
                    <a:pt x="106" y="3"/>
                  </a:lnTo>
                  <a:lnTo>
                    <a:pt x="128" y="0"/>
                  </a:lnTo>
                  <a:lnTo>
                    <a:pt x="156" y="0"/>
                  </a:lnTo>
                  <a:lnTo>
                    <a:pt x="173" y="0"/>
                  </a:lnTo>
                  <a:lnTo>
                    <a:pt x="195" y="5"/>
                  </a:lnTo>
                  <a:lnTo>
                    <a:pt x="212" y="13"/>
                  </a:lnTo>
                  <a:lnTo>
                    <a:pt x="228" y="21"/>
                  </a:lnTo>
                  <a:lnTo>
                    <a:pt x="240" y="26"/>
                  </a:lnTo>
                  <a:lnTo>
                    <a:pt x="251" y="34"/>
                  </a:lnTo>
                  <a:lnTo>
                    <a:pt x="267" y="39"/>
                  </a:lnTo>
                  <a:lnTo>
                    <a:pt x="284" y="44"/>
                  </a:lnTo>
                  <a:lnTo>
                    <a:pt x="295" y="44"/>
                  </a:lnTo>
                  <a:lnTo>
                    <a:pt x="312" y="42"/>
                  </a:lnTo>
                  <a:lnTo>
                    <a:pt x="329" y="39"/>
                  </a:lnTo>
                  <a:lnTo>
                    <a:pt x="351" y="34"/>
                  </a:lnTo>
                  <a:lnTo>
                    <a:pt x="373" y="29"/>
                  </a:lnTo>
                  <a:lnTo>
                    <a:pt x="401" y="24"/>
                  </a:lnTo>
                  <a:lnTo>
                    <a:pt x="412" y="18"/>
                  </a:lnTo>
                  <a:lnTo>
                    <a:pt x="429" y="18"/>
                  </a:lnTo>
                  <a:lnTo>
                    <a:pt x="446" y="16"/>
                  </a:lnTo>
                  <a:lnTo>
                    <a:pt x="468" y="16"/>
                  </a:lnTo>
                  <a:lnTo>
                    <a:pt x="485" y="11"/>
                  </a:lnTo>
                  <a:lnTo>
                    <a:pt x="507" y="11"/>
                  </a:lnTo>
                  <a:lnTo>
                    <a:pt x="529" y="8"/>
                  </a:lnTo>
                  <a:lnTo>
                    <a:pt x="551" y="8"/>
                  </a:lnTo>
                  <a:lnTo>
                    <a:pt x="574" y="8"/>
                  </a:lnTo>
                  <a:lnTo>
                    <a:pt x="596" y="8"/>
                  </a:lnTo>
                  <a:lnTo>
                    <a:pt x="618" y="8"/>
                  </a:lnTo>
                  <a:lnTo>
                    <a:pt x="640" y="8"/>
                  </a:lnTo>
                  <a:lnTo>
                    <a:pt x="663" y="8"/>
                  </a:lnTo>
                  <a:lnTo>
                    <a:pt x="679" y="8"/>
                  </a:lnTo>
                  <a:lnTo>
                    <a:pt x="696" y="8"/>
                  </a:lnTo>
                  <a:lnTo>
                    <a:pt x="713" y="11"/>
                  </a:lnTo>
                  <a:lnTo>
                    <a:pt x="735" y="11"/>
                  </a:lnTo>
                  <a:lnTo>
                    <a:pt x="741" y="11"/>
                  </a:lnTo>
                  <a:lnTo>
                    <a:pt x="663" y="26"/>
                  </a:lnTo>
                  <a:lnTo>
                    <a:pt x="663" y="26"/>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74"/>
            <p:cNvSpPr>
              <a:spLocks/>
            </p:cNvSpPr>
            <p:nvPr/>
          </p:nvSpPr>
          <p:spPr bwMode="auto">
            <a:xfrm>
              <a:off x="3292475" y="6107113"/>
              <a:ext cx="238125" cy="147638"/>
            </a:xfrm>
            <a:custGeom>
              <a:avLst/>
              <a:gdLst/>
              <a:ahLst/>
              <a:cxnLst>
                <a:cxn ang="0">
                  <a:pos x="0" y="55"/>
                </a:cxn>
                <a:cxn ang="0">
                  <a:pos x="106" y="0"/>
                </a:cxn>
                <a:cxn ang="0">
                  <a:pos x="150" y="50"/>
                </a:cxn>
                <a:cxn ang="0">
                  <a:pos x="95" y="93"/>
                </a:cxn>
                <a:cxn ang="0">
                  <a:pos x="0" y="55"/>
                </a:cxn>
                <a:cxn ang="0">
                  <a:pos x="0" y="55"/>
                </a:cxn>
              </a:cxnLst>
              <a:rect l="0" t="0" r="r" b="b"/>
              <a:pathLst>
                <a:path w="150" h="93">
                  <a:moveTo>
                    <a:pt x="0" y="55"/>
                  </a:moveTo>
                  <a:lnTo>
                    <a:pt x="106" y="0"/>
                  </a:lnTo>
                  <a:lnTo>
                    <a:pt x="150" y="50"/>
                  </a:lnTo>
                  <a:lnTo>
                    <a:pt x="95" y="93"/>
                  </a:lnTo>
                  <a:lnTo>
                    <a:pt x="0" y="55"/>
                  </a:lnTo>
                  <a:lnTo>
                    <a:pt x="0" y="5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75"/>
            <p:cNvSpPr>
              <a:spLocks/>
            </p:cNvSpPr>
            <p:nvPr/>
          </p:nvSpPr>
          <p:spPr bwMode="auto">
            <a:xfrm>
              <a:off x="3159125" y="6230938"/>
              <a:ext cx="433388" cy="552450"/>
            </a:xfrm>
            <a:custGeom>
              <a:avLst/>
              <a:gdLst/>
              <a:ahLst/>
              <a:cxnLst>
                <a:cxn ang="0">
                  <a:pos x="184" y="2"/>
                </a:cxn>
                <a:cxn ang="0">
                  <a:pos x="190" y="18"/>
                </a:cxn>
                <a:cxn ang="0">
                  <a:pos x="195" y="33"/>
                </a:cxn>
                <a:cxn ang="0">
                  <a:pos x="206" y="57"/>
                </a:cxn>
                <a:cxn ang="0">
                  <a:pos x="212" y="77"/>
                </a:cxn>
                <a:cxn ang="0">
                  <a:pos x="223" y="103"/>
                </a:cxn>
                <a:cxn ang="0">
                  <a:pos x="229" y="126"/>
                </a:cxn>
                <a:cxn ang="0">
                  <a:pos x="234" y="150"/>
                </a:cxn>
                <a:cxn ang="0">
                  <a:pos x="234" y="173"/>
                </a:cxn>
                <a:cxn ang="0">
                  <a:pos x="240" y="191"/>
                </a:cxn>
                <a:cxn ang="0">
                  <a:pos x="240" y="209"/>
                </a:cxn>
                <a:cxn ang="0">
                  <a:pos x="234" y="222"/>
                </a:cxn>
                <a:cxn ang="0">
                  <a:pos x="234" y="235"/>
                </a:cxn>
                <a:cxn ang="0">
                  <a:pos x="234" y="245"/>
                </a:cxn>
                <a:cxn ang="0">
                  <a:pos x="273" y="297"/>
                </a:cxn>
                <a:cxn ang="0">
                  <a:pos x="0" y="279"/>
                </a:cxn>
                <a:cxn ang="0">
                  <a:pos x="0" y="274"/>
                </a:cxn>
                <a:cxn ang="0">
                  <a:pos x="6" y="263"/>
                </a:cxn>
                <a:cxn ang="0">
                  <a:pos x="17" y="245"/>
                </a:cxn>
                <a:cxn ang="0">
                  <a:pos x="34" y="225"/>
                </a:cxn>
                <a:cxn ang="0">
                  <a:pos x="51" y="201"/>
                </a:cxn>
                <a:cxn ang="0">
                  <a:pos x="62" y="175"/>
                </a:cxn>
                <a:cxn ang="0">
                  <a:pos x="78" y="152"/>
                </a:cxn>
                <a:cxn ang="0">
                  <a:pos x="84" y="132"/>
                </a:cxn>
                <a:cxn ang="0">
                  <a:pos x="90" y="113"/>
                </a:cxn>
                <a:cxn ang="0">
                  <a:pos x="95" y="98"/>
                </a:cxn>
                <a:cxn ang="0">
                  <a:pos x="95" y="83"/>
                </a:cxn>
                <a:cxn ang="0">
                  <a:pos x="95" y="75"/>
                </a:cxn>
                <a:cxn ang="0">
                  <a:pos x="90" y="59"/>
                </a:cxn>
                <a:cxn ang="0">
                  <a:pos x="101" y="46"/>
                </a:cxn>
                <a:cxn ang="0">
                  <a:pos x="117" y="28"/>
                </a:cxn>
                <a:cxn ang="0">
                  <a:pos x="145" y="15"/>
                </a:cxn>
                <a:cxn ang="0">
                  <a:pos x="184" y="0"/>
                </a:cxn>
              </a:cxnLst>
              <a:rect l="0" t="0" r="r" b="b"/>
              <a:pathLst>
                <a:path w="273" h="348">
                  <a:moveTo>
                    <a:pt x="184" y="0"/>
                  </a:moveTo>
                  <a:lnTo>
                    <a:pt x="184" y="2"/>
                  </a:lnTo>
                  <a:lnTo>
                    <a:pt x="190" y="13"/>
                  </a:lnTo>
                  <a:lnTo>
                    <a:pt x="190" y="18"/>
                  </a:lnTo>
                  <a:lnTo>
                    <a:pt x="195" y="26"/>
                  </a:lnTo>
                  <a:lnTo>
                    <a:pt x="195" y="33"/>
                  </a:lnTo>
                  <a:lnTo>
                    <a:pt x="201" y="46"/>
                  </a:lnTo>
                  <a:lnTo>
                    <a:pt x="206" y="57"/>
                  </a:lnTo>
                  <a:lnTo>
                    <a:pt x="212" y="67"/>
                  </a:lnTo>
                  <a:lnTo>
                    <a:pt x="212" y="77"/>
                  </a:lnTo>
                  <a:lnTo>
                    <a:pt x="218" y="90"/>
                  </a:lnTo>
                  <a:lnTo>
                    <a:pt x="223" y="103"/>
                  </a:lnTo>
                  <a:lnTo>
                    <a:pt x="223" y="116"/>
                  </a:lnTo>
                  <a:lnTo>
                    <a:pt x="229" y="126"/>
                  </a:lnTo>
                  <a:lnTo>
                    <a:pt x="234" y="139"/>
                  </a:lnTo>
                  <a:lnTo>
                    <a:pt x="234" y="150"/>
                  </a:lnTo>
                  <a:lnTo>
                    <a:pt x="234" y="163"/>
                  </a:lnTo>
                  <a:lnTo>
                    <a:pt x="234" y="173"/>
                  </a:lnTo>
                  <a:lnTo>
                    <a:pt x="240" y="183"/>
                  </a:lnTo>
                  <a:lnTo>
                    <a:pt x="240" y="191"/>
                  </a:lnTo>
                  <a:lnTo>
                    <a:pt x="240" y="201"/>
                  </a:lnTo>
                  <a:lnTo>
                    <a:pt x="240" y="209"/>
                  </a:lnTo>
                  <a:lnTo>
                    <a:pt x="240" y="217"/>
                  </a:lnTo>
                  <a:lnTo>
                    <a:pt x="234" y="222"/>
                  </a:lnTo>
                  <a:lnTo>
                    <a:pt x="234" y="230"/>
                  </a:lnTo>
                  <a:lnTo>
                    <a:pt x="234" y="235"/>
                  </a:lnTo>
                  <a:lnTo>
                    <a:pt x="234" y="240"/>
                  </a:lnTo>
                  <a:lnTo>
                    <a:pt x="234" y="245"/>
                  </a:lnTo>
                  <a:lnTo>
                    <a:pt x="234" y="248"/>
                  </a:lnTo>
                  <a:lnTo>
                    <a:pt x="273" y="297"/>
                  </a:lnTo>
                  <a:lnTo>
                    <a:pt x="134" y="348"/>
                  </a:lnTo>
                  <a:lnTo>
                    <a:pt x="0" y="279"/>
                  </a:lnTo>
                  <a:lnTo>
                    <a:pt x="0" y="276"/>
                  </a:lnTo>
                  <a:lnTo>
                    <a:pt x="0" y="274"/>
                  </a:lnTo>
                  <a:lnTo>
                    <a:pt x="0" y="268"/>
                  </a:lnTo>
                  <a:lnTo>
                    <a:pt x="6" y="263"/>
                  </a:lnTo>
                  <a:lnTo>
                    <a:pt x="12" y="255"/>
                  </a:lnTo>
                  <a:lnTo>
                    <a:pt x="17" y="245"/>
                  </a:lnTo>
                  <a:lnTo>
                    <a:pt x="28" y="235"/>
                  </a:lnTo>
                  <a:lnTo>
                    <a:pt x="34" y="225"/>
                  </a:lnTo>
                  <a:lnTo>
                    <a:pt x="39" y="214"/>
                  </a:lnTo>
                  <a:lnTo>
                    <a:pt x="51" y="201"/>
                  </a:lnTo>
                  <a:lnTo>
                    <a:pt x="56" y="188"/>
                  </a:lnTo>
                  <a:lnTo>
                    <a:pt x="62" y="175"/>
                  </a:lnTo>
                  <a:lnTo>
                    <a:pt x="67" y="165"/>
                  </a:lnTo>
                  <a:lnTo>
                    <a:pt x="78" y="152"/>
                  </a:lnTo>
                  <a:lnTo>
                    <a:pt x="84" y="139"/>
                  </a:lnTo>
                  <a:lnTo>
                    <a:pt x="84" y="132"/>
                  </a:lnTo>
                  <a:lnTo>
                    <a:pt x="90" y="119"/>
                  </a:lnTo>
                  <a:lnTo>
                    <a:pt x="90" y="113"/>
                  </a:lnTo>
                  <a:lnTo>
                    <a:pt x="90" y="103"/>
                  </a:lnTo>
                  <a:lnTo>
                    <a:pt x="95" y="98"/>
                  </a:lnTo>
                  <a:lnTo>
                    <a:pt x="95" y="90"/>
                  </a:lnTo>
                  <a:lnTo>
                    <a:pt x="95" y="83"/>
                  </a:lnTo>
                  <a:lnTo>
                    <a:pt x="95" y="77"/>
                  </a:lnTo>
                  <a:lnTo>
                    <a:pt x="95" y="75"/>
                  </a:lnTo>
                  <a:lnTo>
                    <a:pt x="90" y="67"/>
                  </a:lnTo>
                  <a:lnTo>
                    <a:pt x="90" y="59"/>
                  </a:lnTo>
                  <a:lnTo>
                    <a:pt x="90" y="52"/>
                  </a:lnTo>
                  <a:lnTo>
                    <a:pt x="101" y="46"/>
                  </a:lnTo>
                  <a:lnTo>
                    <a:pt x="106" y="36"/>
                  </a:lnTo>
                  <a:lnTo>
                    <a:pt x="117" y="28"/>
                  </a:lnTo>
                  <a:lnTo>
                    <a:pt x="128" y="21"/>
                  </a:lnTo>
                  <a:lnTo>
                    <a:pt x="145" y="15"/>
                  </a:lnTo>
                  <a:lnTo>
                    <a:pt x="173" y="5"/>
                  </a:lnTo>
                  <a:lnTo>
                    <a:pt x="184" y="0"/>
                  </a:lnTo>
                  <a:lnTo>
                    <a:pt x="184"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6"/>
            <p:cNvSpPr>
              <a:spLocks/>
            </p:cNvSpPr>
            <p:nvPr/>
          </p:nvSpPr>
          <p:spPr bwMode="auto">
            <a:xfrm>
              <a:off x="3302000" y="5541963"/>
              <a:ext cx="1103313" cy="541338"/>
            </a:xfrm>
            <a:custGeom>
              <a:avLst/>
              <a:gdLst/>
              <a:ahLst/>
              <a:cxnLst>
                <a:cxn ang="0">
                  <a:pos x="695" y="52"/>
                </a:cxn>
                <a:cxn ang="0">
                  <a:pos x="606" y="145"/>
                </a:cxn>
                <a:cxn ang="0">
                  <a:pos x="606" y="145"/>
                </a:cxn>
                <a:cxn ang="0">
                  <a:pos x="601" y="150"/>
                </a:cxn>
                <a:cxn ang="0">
                  <a:pos x="595" y="158"/>
                </a:cxn>
                <a:cxn ang="0">
                  <a:pos x="590" y="168"/>
                </a:cxn>
                <a:cxn ang="0">
                  <a:pos x="579" y="178"/>
                </a:cxn>
                <a:cxn ang="0">
                  <a:pos x="562" y="191"/>
                </a:cxn>
                <a:cxn ang="0">
                  <a:pos x="556" y="199"/>
                </a:cxn>
                <a:cxn ang="0">
                  <a:pos x="545" y="207"/>
                </a:cxn>
                <a:cxn ang="0">
                  <a:pos x="540" y="212"/>
                </a:cxn>
                <a:cxn ang="0">
                  <a:pos x="528" y="220"/>
                </a:cxn>
                <a:cxn ang="0">
                  <a:pos x="506" y="233"/>
                </a:cxn>
                <a:cxn ang="0">
                  <a:pos x="484" y="248"/>
                </a:cxn>
                <a:cxn ang="0">
                  <a:pos x="462" y="258"/>
                </a:cxn>
                <a:cxn ang="0">
                  <a:pos x="439" y="269"/>
                </a:cxn>
                <a:cxn ang="0">
                  <a:pos x="417" y="279"/>
                </a:cxn>
                <a:cxn ang="0">
                  <a:pos x="406" y="287"/>
                </a:cxn>
                <a:cxn ang="0">
                  <a:pos x="395" y="289"/>
                </a:cxn>
                <a:cxn ang="0">
                  <a:pos x="395" y="292"/>
                </a:cxn>
                <a:cxn ang="0">
                  <a:pos x="200" y="282"/>
                </a:cxn>
                <a:cxn ang="0">
                  <a:pos x="94" y="341"/>
                </a:cxn>
                <a:cxn ang="0">
                  <a:pos x="89" y="338"/>
                </a:cxn>
                <a:cxn ang="0">
                  <a:pos x="77" y="331"/>
                </a:cxn>
                <a:cxn ang="0">
                  <a:pos x="72" y="325"/>
                </a:cxn>
                <a:cxn ang="0">
                  <a:pos x="61" y="320"/>
                </a:cxn>
                <a:cxn ang="0">
                  <a:pos x="55" y="313"/>
                </a:cxn>
                <a:cxn ang="0">
                  <a:pos x="50" y="307"/>
                </a:cxn>
                <a:cxn ang="0">
                  <a:pos x="38" y="300"/>
                </a:cxn>
                <a:cxn ang="0">
                  <a:pos x="27" y="289"/>
                </a:cxn>
                <a:cxn ang="0">
                  <a:pos x="22" y="282"/>
                </a:cxn>
                <a:cxn ang="0">
                  <a:pos x="16" y="271"/>
                </a:cxn>
                <a:cxn ang="0">
                  <a:pos x="5" y="261"/>
                </a:cxn>
                <a:cxn ang="0">
                  <a:pos x="5" y="251"/>
                </a:cxn>
                <a:cxn ang="0">
                  <a:pos x="0" y="240"/>
                </a:cxn>
                <a:cxn ang="0">
                  <a:pos x="0" y="230"/>
                </a:cxn>
                <a:cxn ang="0">
                  <a:pos x="0" y="217"/>
                </a:cxn>
                <a:cxn ang="0">
                  <a:pos x="5" y="204"/>
                </a:cxn>
                <a:cxn ang="0">
                  <a:pos x="11" y="194"/>
                </a:cxn>
                <a:cxn ang="0">
                  <a:pos x="22" y="181"/>
                </a:cxn>
                <a:cxn ang="0">
                  <a:pos x="27" y="168"/>
                </a:cxn>
                <a:cxn ang="0">
                  <a:pos x="33" y="158"/>
                </a:cxn>
                <a:cxn ang="0">
                  <a:pos x="44" y="147"/>
                </a:cxn>
                <a:cxn ang="0">
                  <a:pos x="55" y="137"/>
                </a:cxn>
                <a:cxn ang="0">
                  <a:pos x="66" y="127"/>
                </a:cxn>
                <a:cxn ang="0">
                  <a:pos x="72" y="119"/>
                </a:cxn>
                <a:cxn ang="0">
                  <a:pos x="83" y="111"/>
                </a:cxn>
                <a:cxn ang="0">
                  <a:pos x="89" y="106"/>
                </a:cxn>
                <a:cxn ang="0">
                  <a:pos x="100" y="96"/>
                </a:cxn>
                <a:cxn ang="0">
                  <a:pos x="105" y="93"/>
                </a:cxn>
                <a:cxn ang="0">
                  <a:pos x="272" y="0"/>
                </a:cxn>
                <a:cxn ang="0">
                  <a:pos x="695" y="52"/>
                </a:cxn>
                <a:cxn ang="0">
                  <a:pos x="695" y="52"/>
                </a:cxn>
              </a:cxnLst>
              <a:rect l="0" t="0" r="r" b="b"/>
              <a:pathLst>
                <a:path w="695" h="341">
                  <a:moveTo>
                    <a:pt x="695" y="52"/>
                  </a:moveTo>
                  <a:lnTo>
                    <a:pt x="606" y="145"/>
                  </a:lnTo>
                  <a:lnTo>
                    <a:pt x="606" y="145"/>
                  </a:lnTo>
                  <a:lnTo>
                    <a:pt x="601" y="150"/>
                  </a:lnTo>
                  <a:lnTo>
                    <a:pt x="595" y="158"/>
                  </a:lnTo>
                  <a:lnTo>
                    <a:pt x="590" y="168"/>
                  </a:lnTo>
                  <a:lnTo>
                    <a:pt x="579" y="178"/>
                  </a:lnTo>
                  <a:lnTo>
                    <a:pt x="562" y="191"/>
                  </a:lnTo>
                  <a:lnTo>
                    <a:pt x="556" y="199"/>
                  </a:lnTo>
                  <a:lnTo>
                    <a:pt x="545" y="207"/>
                  </a:lnTo>
                  <a:lnTo>
                    <a:pt x="540" y="212"/>
                  </a:lnTo>
                  <a:lnTo>
                    <a:pt x="528" y="220"/>
                  </a:lnTo>
                  <a:lnTo>
                    <a:pt x="506" y="233"/>
                  </a:lnTo>
                  <a:lnTo>
                    <a:pt x="484" y="248"/>
                  </a:lnTo>
                  <a:lnTo>
                    <a:pt x="462" y="258"/>
                  </a:lnTo>
                  <a:lnTo>
                    <a:pt x="439" y="269"/>
                  </a:lnTo>
                  <a:lnTo>
                    <a:pt x="417" y="279"/>
                  </a:lnTo>
                  <a:lnTo>
                    <a:pt x="406" y="287"/>
                  </a:lnTo>
                  <a:lnTo>
                    <a:pt x="395" y="289"/>
                  </a:lnTo>
                  <a:lnTo>
                    <a:pt x="395" y="292"/>
                  </a:lnTo>
                  <a:lnTo>
                    <a:pt x="200" y="282"/>
                  </a:lnTo>
                  <a:lnTo>
                    <a:pt x="94" y="341"/>
                  </a:lnTo>
                  <a:lnTo>
                    <a:pt x="89" y="338"/>
                  </a:lnTo>
                  <a:lnTo>
                    <a:pt x="77" y="331"/>
                  </a:lnTo>
                  <a:lnTo>
                    <a:pt x="72" y="325"/>
                  </a:lnTo>
                  <a:lnTo>
                    <a:pt x="61" y="320"/>
                  </a:lnTo>
                  <a:lnTo>
                    <a:pt x="55" y="313"/>
                  </a:lnTo>
                  <a:lnTo>
                    <a:pt x="50" y="307"/>
                  </a:lnTo>
                  <a:lnTo>
                    <a:pt x="38" y="300"/>
                  </a:lnTo>
                  <a:lnTo>
                    <a:pt x="27" y="289"/>
                  </a:lnTo>
                  <a:lnTo>
                    <a:pt x="22" y="282"/>
                  </a:lnTo>
                  <a:lnTo>
                    <a:pt x="16" y="271"/>
                  </a:lnTo>
                  <a:lnTo>
                    <a:pt x="5" y="261"/>
                  </a:lnTo>
                  <a:lnTo>
                    <a:pt x="5" y="251"/>
                  </a:lnTo>
                  <a:lnTo>
                    <a:pt x="0" y="240"/>
                  </a:lnTo>
                  <a:lnTo>
                    <a:pt x="0" y="230"/>
                  </a:lnTo>
                  <a:lnTo>
                    <a:pt x="0" y="217"/>
                  </a:lnTo>
                  <a:lnTo>
                    <a:pt x="5" y="204"/>
                  </a:lnTo>
                  <a:lnTo>
                    <a:pt x="11" y="194"/>
                  </a:lnTo>
                  <a:lnTo>
                    <a:pt x="22" y="181"/>
                  </a:lnTo>
                  <a:lnTo>
                    <a:pt x="27" y="168"/>
                  </a:lnTo>
                  <a:lnTo>
                    <a:pt x="33" y="158"/>
                  </a:lnTo>
                  <a:lnTo>
                    <a:pt x="44" y="147"/>
                  </a:lnTo>
                  <a:lnTo>
                    <a:pt x="55" y="137"/>
                  </a:lnTo>
                  <a:lnTo>
                    <a:pt x="66" y="127"/>
                  </a:lnTo>
                  <a:lnTo>
                    <a:pt x="72" y="119"/>
                  </a:lnTo>
                  <a:lnTo>
                    <a:pt x="83" y="111"/>
                  </a:lnTo>
                  <a:lnTo>
                    <a:pt x="89" y="106"/>
                  </a:lnTo>
                  <a:lnTo>
                    <a:pt x="100" y="96"/>
                  </a:lnTo>
                  <a:lnTo>
                    <a:pt x="105" y="93"/>
                  </a:lnTo>
                  <a:lnTo>
                    <a:pt x="272" y="0"/>
                  </a:lnTo>
                  <a:lnTo>
                    <a:pt x="695" y="52"/>
                  </a:lnTo>
                  <a:lnTo>
                    <a:pt x="695" y="52"/>
                  </a:lnTo>
                  <a:close/>
                </a:path>
              </a:pathLst>
            </a:custGeom>
            <a:solidFill>
              <a:srgbClr val="E6B3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7"/>
            <p:cNvSpPr>
              <a:spLocks/>
            </p:cNvSpPr>
            <p:nvPr/>
          </p:nvSpPr>
          <p:spPr bwMode="auto">
            <a:xfrm>
              <a:off x="5140325" y="5419725"/>
              <a:ext cx="1122363" cy="417513"/>
            </a:xfrm>
            <a:custGeom>
              <a:avLst/>
              <a:gdLst/>
              <a:ahLst/>
              <a:cxnLst>
                <a:cxn ang="0">
                  <a:pos x="183" y="0"/>
                </a:cxn>
                <a:cxn ang="0">
                  <a:pos x="211" y="7"/>
                </a:cxn>
                <a:cxn ang="0">
                  <a:pos x="256" y="23"/>
                </a:cxn>
                <a:cxn ang="0">
                  <a:pos x="278" y="36"/>
                </a:cxn>
                <a:cxn ang="0">
                  <a:pos x="306" y="54"/>
                </a:cxn>
                <a:cxn ang="0">
                  <a:pos x="328" y="75"/>
                </a:cxn>
                <a:cxn ang="0">
                  <a:pos x="350" y="98"/>
                </a:cxn>
                <a:cxn ang="0">
                  <a:pos x="367" y="121"/>
                </a:cxn>
                <a:cxn ang="0">
                  <a:pos x="389" y="147"/>
                </a:cxn>
                <a:cxn ang="0">
                  <a:pos x="401" y="168"/>
                </a:cxn>
                <a:cxn ang="0">
                  <a:pos x="417" y="186"/>
                </a:cxn>
                <a:cxn ang="0">
                  <a:pos x="428" y="196"/>
                </a:cxn>
                <a:cxn ang="0">
                  <a:pos x="434" y="201"/>
                </a:cxn>
                <a:cxn ang="0">
                  <a:pos x="707" y="253"/>
                </a:cxn>
                <a:cxn ang="0">
                  <a:pos x="551" y="263"/>
                </a:cxn>
                <a:cxn ang="0">
                  <a:pos x="362" y="253"/>
                </a:cxn>
                <a:cxn ang="0">
                  <a:pos x="362" y="242"/>
                </a:cxn>
                <a:cxn ang="0">
                  <a:pos x="350" y="227"/>
                </a:cxn>
                <a:cxn ang="0">
                  <a:pos x="328" y="204"/>
                </a:cxn>
                <a:cxn ang="0">
                  <a:pos x="295" y="186"/>
                </a:cxn>
                <a:cxn ang="0">
                  <a:pos x="261" y="170"/>
                </a:cxn>
                <a:cxn ang="0">
                  <a:pos x="233" y="152"/>
                </a:cxn>
                <a:cxn ang="0">
                  <a:pos x="195" y="137"/>
                </a:cxn>
                <a:cxn ang="0">
                  <a:pos x="161" y="121"/>
                </a:cxn>
                <a:cxn ang="0">
                  <a:pos x="122" y="103"/>
                </a:cxn>
                <a:cxn ang="0">
                  <a:pos x="89" y="88"/>
                </a:cxn>
                <a:cxn ang="0">
                  <a:pos x="61" y="72"/>
                </a:cxn>
                <a:cxn ang="0">
                  <a:pos x="39" y="57"/>
                </a:cxn>
                <a:cxn ang="0">
                  <a:pos x="22" y="44"/>
                </a:cxn>
                <a:cxn ang="0">
                  <a:pos x="5" y="28"/>
                </a:cxn>
                <a:cxn ang="0">
                  <a:pos x="0" y="13"/>
                </a:cxn>
                <a:cxn ang="0">
                  <a:pos x="0" y="5"/>
                </a:cxn>
                <a:cxn ang="0">
                  <a:pos x="172" y="0"/>
                </a:cxn>
              </a:cxnLst>
              <a:rect l="0" t="0" r="r" b="b"/>
              <a:pathLst>
                <a:path w="707" h="263">
                  <a:moveTo>
                    <a:pt x="172" y="0"/>
                  </a:moveTo>
                  <a:lnTo>
                    <a:pt x="183" y="0"/>
                  </a:lnTo>
                  <a:lnTo>
                    <a:pt x="195" y="2"/>
                  </a:lnTo>
                  <a:lnTo>
                    <a:pt x="211" y="7"/>
                  </a:lnTo>
                  <a:lnTo>
                    <a:pt x="228" y="13"/>
                  </a:lnTo>
                  <a:lnTo>
                    <a:pt x="256" y="23"/>
                  </a:lnTo>
                  <a:lnTo>
                    <a:pt x="261" y="28"/>
                  </a:lnTo>
                  <a:lnTo>
                    <a:pt x="278" y="36"/>
                  </a:lnTo>
                  <a:lnTo>
                    <a:pt x="289" y="41"/>
                  </a:lnTo>
                  <a:lnTo>
                    <a:pt x="306" y="54"/>
                  </a:lnTo>
                  <a:lnTo>
                    <a:pt x="311" y="62"/>
                  </a:lnTo>
                  <a:lnTo>
                    <a:pt x="328" y="75"/>
                  </a:lnTo>
                  <a:lnTo>
                    <a:pt x="334" y="85"/>
                  </a:lnTo>
                  <a:lnTo>
                    <a:pt x="350" y="98"/>
                  </a:lnTo>
                  <a:lnTo>
                    <a:pt x="356" y="108"/>
                  </a:lnTo>
                  <a:lnTo>
                    <a:pt x="367" y="121"/>
                  </a:lnTo>
                  <a:lnTo>
                    <a:pt x="378" y="134"/>
                  </a:lnTo>
                  <a:lnTo>
                    <a:pt x="389" y="147"/>
                  </a:lnTo>
                  <a:lnTo>
                    <a:pt x="395" y="157"/>
                  </a:lnTo>
                  <a:lnTo>
                    <a:pt x="401" y="168"/>
                  </a:lnTo>
                  <a:lnTo>
                    <a:pt x="412" y="178"/>
                  </a:lnTo>
                  <a:lnTo>
                    <a:pt x="417" y="186"/>
                  </a:lnTo>
                  <a:lnTo>
                    <a:pt x="423" y="191"/>
                  </a:lnTo>
                  <a:lnTo>
                    <a:pt x="428" y="196"/>
                  </a:lnTo>
                  <a:lnTo>
                    <a:pt x="428" y="199"/>
                  </a:lnTo>
                  <a:lnTo>
                    <a:pt x="434" y="201"/>
                  </a:lnTo>
                  <a:lnTo>
                    <a:pt x="584" y="196"/>
                  </a:lnTo>
                  <a:lnTo>
                    <a:pt x="707" y="253"/>
                  </a:lnTo>
                  <a:lnTo>
                    <a:pt x="673" y="258"/>
                  </a:lnTo>
                  <a:lnTo>
                    <a:pt x="551" y="263"/>
                  </a:lnTo>
                  <a:lnTo>
                    <a:pt x="362" y="255"/>
                  </a:lnTo>
                  <a:lnTo>
                    <a:pt x="362" y="253"/>
                  </a:lnTo>
                  <a:lnTo>
                    <a:pt x="362" y="250"/>
                  </a:lnTo>
                  <a:lnTo>
                    <a:pt x="362" y="242"/>
                  </a:lnTo>
                  <a:lnTo>
                    <a:pt x="362" y="237"/>
                  </a:lnTo>
                  <a:lnTo>
                    <a:pt x="350" y="227"/>
                  </a:lnTo>
                  <a:lnTo>
                    <a:pt x="345" y="217"/>
                  </a:lnTo>
                  <a:lnTo>
                    <a:pt x="328" y="204"/>
                  </a:lnTo>
                  <a:lnTo>
                    <a:pt x="311" y="193"/>
                  </a:lnTo>
                  <a:lnTo>
                    <a:pt x="295" y="186"/>
                  </a:lnTo>
                  <a:lnTo>
                    <a:pt x="278" y="178"/>
                  </a:lnTo>
                  <a:lnTo>
                    <a:pt x="261" y="170"/>
                  </a:lnTo>
                  <a:lnTo>
                    <a:pt x="250" y="162"/>
                  </a:lnTo>
                  <a:lnTo>
                    <a:pt x="233" y="152"/>
                  </a:lnTo>
                  <a:lnTo>
                    <a:pt x="217" y="144"/>
                  </a:lnTo>
                  <a:lnTo>
                    <a:pt x="195" y="137"/>
                  </a:lnTo>
                  <a:lnTo>
                    <a:pt x="178" y="129"/>
                  </a:lnTo>
                  <a:lnTo>
                    <a:pt x="161" y="121"/>
                  </a:lnTo>
                  <a:lnTo>
                    <a:pt x="144" y="111"/>
                  </a:lnTo>
                  <a:lnTo>
                    <a:pt x="122" y="103"/>
                  </a:lnTo>
                  <a:lnTo>
                    <a:pt x="105" y="95"/>
                  </a:lnTo>
                  <a:lnTo>
                    <a:pt x="89" y="88"/>
                  </a:lnTo>
                  <a:lnTo>
                    <a:pt x="72" y="80"/>
                  </a:lnTo>
                  <a:lnTo>
                    <a:pt x="61" y="72"/>
                  </a:lnTo>
                  <a:lnTo>
                    <a:pt x="50" y="64"/>
                  </a:lnTo>
                  <a:lnTo>
                    <a:pt x="39" y="57"/>
                  </a:lnTo>
                  <a:lnTo>
                    <a:pt x="33" y="49"/>
                  </a:lnTo>
                  <a:lnTo>
                    <a:pt x="22" y="44"/>
                  </a:lnTo>
                  <a:lnTo>
                    <a:pt x="16" y="38"/>
                  </a:lnTo>
                  <a:lnTo>
                    <a:pt x="5" y="28"/>
                  </a:lnTo>
                  <a:lnTo>
                    <a:pt x="5" y="20"/>
                  </a:lnTo>
                  <a:lnTo>
                    <a:pt x="0" y="13"/>
                  </a:lnTo>
                  <a:lnTo>
                    <a:pt x="0" y="7"/>
                  </a:lnTo>
                  <a:lnTo>
                    <a:pt x="0" y="5"/>
                  </a:lnTo>
                  <a:lnTo>
                    <a:pt x="5" y="5"/>
                  </a:lnTo>
                  <a:lnTo>
                    <a:pt x="172" y="0"/>
                  </a:lnTo>
                  <a:lnTo>
                    <a:pt x="172" y="0"/>
                  </a:lnTo>
                  <a:close/>
                </a:path>
              </a:pathLst>
            </a:custGeom>
            <a:solidFill>
              <a:srgbClr val="FFD6C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8"/>
            <p:cNvSpPr>
              <a:spLocks/>
            </p:cNvSpPr>
            <p:nvPr/>
          </p:nvSpPr>
          <p:spPr bwMode="auto">
            <a:xfrm>
              <a:off x="5695950" y="5603875"/>
              <a:ext cx="1131888" cy="684213"/>
            </a:xfrm>
            <a:custGeom>
              <a:avLst/>
              <a:gdLst/>
              <a:ahLst/>
              <a:cxnLst>
                <a:cxn ang="0">
                  <a:pos x="708" y="98"/>
                </a:cxn>
                <a:cxn ang="0">
                  <a:pos x="708" y="111"/>
                </a:cxn>
                <a:cxn ang="0">
                  <a:pos x="702" y="126"/>
                </a:cxn>
                <a:cxn ang="0">
                  <a:pos x="696" y="139"/>
                </a:cxn>
                <a:cxn ang="0">
                  <a:pos x="685" y="155"/>
                </a:cxn>
                <a:cxn ang="0">
                  <a:pos x="669" y="170"/>
                </a:cxn>
                <a:cxn ang="0">
                  <a:pos x="652" y="186"/>
                </a:cxn>
                <a:cxn ang="0">
                  <a:pos x="624" y="201"/>
                </a:cxn>
                <a:cxn ang="0">
                  <a:pos x="602" y="214"/>
                </a:cxn>
                <a:cxn ang="0">
                  <a:pos x="574" y="227"/>
                </a:cxn>
                <a:cxn ang="0">
                  <a:pos x="540" y="245"/>
                </a:cxn>
                <a:cxn ang="0">
                  <a:pos x="513" y="261"/>
                </a:cxn>
                <a:cxn ang="0">
                  <a:pos x="407" y="263"/>
                </a:cxn>
                <a:cxn ang="0">
                  <a:pos x="396" y="261"/>
                </a:cxn>
                <a:cxn ang="0">
                  <a:pos x="385" y="266"/>
                </a:cxn>
                <a:cxn ang="0">
                  <a:pos x="385" y="274"/>
                </a:cxn>
                <a:cxn ang="0">
                  <a:pos x="390" y="286"/>
                </a:cxn>
                <a:cxn ang="0">
                  <a:pos x="390" y="302"/>
                </a:cxn>
                <a:cxn ang="0">
                  <a:pos x="396" y="320"/>
                </a:cxn>
                <a:cxn ang="0">
                  <a:pos x="401" y="341"/>
                </a:cxn>
                <a:cxn ang="0">
                  <a:pos x="407" y="361"/>
                </a:cxn>
                <a:cxn ang="0">
                  <a:pos x="412" y="377"/>
                </a:cxn>
                <a:cxn ang="0">
                  <a:pos x="424" y="392"/>
                </a:cxn>
                <a:cxn ang="0">
                  <a:pos x="429" y="408"/>
                </a:cxn>
                <a:cxn ang="0">
                  <a:pos x="418" y="410"/>
                </a:cxn>
                <a:cxn ang="0">
                  <a:pos x="390" y="421"/>
                </a:cxn>
                <a:cxn ang="0">
                  <a:pos x="340" y="428"/>
                </a:cxn>
                <a:cxn ang="0">
                  <a:pos x="307" y="431"/>
                </a:cxn>
                <a:cxn ang="0">
                  <a:pos x="273" y="431"/>
                </a:cxn>
                <a:cxn ang="0">
                  <a:pos x="223" y="428"/>
                </a:cxn>
                <a:cxn ang="0">
                  <a:pos x="179" y="423"/>
                </a:cxn>
                <a:cxn ang="0">
                  <a:pos x="134" y="416"/>
                </a:cxn>
                <a:cxn ang="0">
                  <a:pos x="95" y="410"/>
                </a:cxn>
                <a:cxn ang="0">
                  <a:pos x="56" y="403"/>
                </a:cxn>
                <a:cxn ang="0">
                  <a:pos x="28" y="397"/>
                </a:cxn>
                <a:cxn ang="0">
                  <a:pos x="0" y="392"/>
                </a:cxn>
                <a:cxn ang="0">
                  <a:pos x="184" y="214"/>
                </a:cxn>
                <a:cxn ang="0">
                  <a:pos x="184" y="196"/>
                </a:cxn>
                <a:cxn ang="0">
                  <a:pos x="190" y="181"/>
                </a:cxn>
                <a:cxn ang="0">
                  <a:pos x="201" y="163"/>
                </a:cxn>
                <a:cxn ang="0">
                  <a:pos x="212" y="139"/>
                </a:cxn>
                <a:cxn ang="0">
                  <a:pos x="229" y="119"/>
                </a:cxn>
                <a:cxn ang="0">
                  <a:pos x="251" y="98"/>
                </a:cxn>
                <a:cxn ang="0">
                  <a:pos x="279" y="77"/>
                </a:cxn>
                <a:cxn ang="0">
                  <a:pos x="312" y="59"/>
                </a:cxn>
                <a:cxn ang="0">
                  <a:pos x="340" y="44"/>
                </a:cxn>
                <a:cxn ang="0">
                  <a:pos x="373" y="28"/>
                </a:cxn>
                <a:cxn ang="0">
                  <a:pos x="407" y="18"/>
                </a:cxn>
                <a:cxn ang="0">
                  <a:pos x="435" y="8"/>
                </a:cxn>
                <a:cxn ang="0">
                  <a:pos x="463" y="0"/>
                </a:cxn>
                <a:cxn ang="0">
                  <a:pos x="713" y="98"/>
                </a:cxn>
              </a:cxnLst>
              <a:rect l="0" t="0" r="r" b="b"/>
              <a:pathLst>
                <a:path w="713" h="431">
                  <a:moveTo>
                    <a:pt x="713" y="98"/>
                  </a:moveTo>
                  <a:lnTo>
                    <a:pt x="708" y="98"/>
                  </a:lnTo>
                  <a:lnTo>
                    <a:pt x="708" y="103"/>
                  </a:lnTo>
                  <a:lnTo>
                    <a:pt x="708" y="111"/>
                  </a:lnTo>
                  <a:lnTo>
                    <a:pt x="708" y="121"/>
                  </a:lnTo>
                  <a:lnTo>
                    <a:pt x="702" y="126"/>
                  </a:lnTo>
                  <a:lnTo>
                    <a:pt x="696" y="132"/>
                  </a:lnTo>
                  <a:lnTo>
                    <a:pt x="696" y="139"/>
                  </a:lnTo>
                  <a:lnTo>
                    <a:pt x="691" y="147"/>
                  </a:lnTo>
                  <a:lnTo>
                    <a:pt x="685" y="155"/>
                  </a:lnTo>
                  <a:lnTo>
                    <a:pt x="680" y="163"/>
                  </a:lnTo>
                  <a:lnTo>
                    <a:pt x="669" y="170"/>
                  </a:lnTo>
                  <a:lnTo>
                    <a:pt x="663" y="178"/>
                  </a:lnTo>
                  <a:lnTo>
                    <a:pt x="652" y="186"/>
                  </a:lnTo>
                  <a:lnTo>
                    <a:pt x="641" y="194"/>
                  </a:lnTo>
                  <a:lnTo>
                    <a:pt x="624" y="201"/>
                  </a:lnTo>
                  <a:lnTo>
                    <a:pt x="613" y="209"/>
                  </a:lnTo>
                  <a:lnTo>
                    <a:pt x="602" y="214"/>
                  </a:lnTo>
                  <a:lnTo>
                    <a:pt x="591" y="222"/>
                  </a:lnTo>
                  <a:lnTo>
                    <a:pt x="574" y="227"/>
                  </a:lnTo>
                  <a:lnTo>
                    <a:pt x="568" y="235"/>
                  </a:lnTo>
                  <a:lnTo>
                    <a:pt x="540" y="245"/>
                  </a:lnTo>
                  <a:lnTo>
                    <a:pt x="524" y="256"/>
                  </a:lnTo>
                  <a:lnTo>
                    <a:pt x="513" y="261"/>
                  </a:lnTo>
                  <a:lnTo>
                    <a:pt x="513" y="263"/>
                  </a:lnTo>
                  <a:lnTo>
                    <a:pt x="407" y="263"/>
                  </a:lnTo>
                  <a:lnTo>
                    <a:pt x="401" y="261"/>
                  </a:lnTo>
                  <a:lnTo>
                    <a:pt x="396" y="261"/>
                  </a:lnTo>
                  <a:lnTo>
                    <a:pt x="390" y="263"/>
                  </a:lnTo>
                  <a:lnTo>
                    <a:pt x="385" y="266"/>
                  </a:lnTo>
                  <a:lnTo>
                    <a:pt x="385" y="271"/>
                  </a:lnTo>
                  <a:lnTo>
                    <a:pt x="385" y="274"/>
                  </a:lnTo>
                  <a:lnTo>
                    <a:pt x="385" y="279"/>
                  </a:lnTo>
                  <a:lnTo>
                    <a:pt x="390" y="286"/>
                  </a:lnTo>
                  <a:lnTo>
                    <a:pt x="390" y="294"/>
                  </a:lnTo>
                  <a:lnTo>
                    <a:pt x="390" y="302"/>
                  </a:lnTo>
                  <a:lnTo>
                    <a:pt x="390" y="312"/>
                  </a:lnTo>
                  <a:lnTo>
                    <a:pt x="396" y="320"/>
                  </a:lnTo>
                  <a:lnTo>
                    <a:pt x="396" y="330"/>
                  </a:lnTo>
                  <a:lnTo>
                    <a:pt x="401" y="341"/>
                  </a:lnTo>
                  <a:lnTo>
                    <a:pt x="407" y="351"/>
                  </a:lnTo>
                  <a:lnTo>
                    <a:pt x="407" y="361"/>
                  </a:lnTo>
                  <a:lnTo>
                    <a:pt x="412" y="369"/>
                  </a:lnTo>
                  <a:lnTo>
                    <a:pt x="412" y="377"/>
                  </a:lnTo>
                  <a:lnTo>
                    <a:pt x="418" y="385"/>
                  </a:lnTo>
                  <a:lnTo>
                    <a:pt x="424" y="392"/>
                  </a:lnTo>
                  <a:lnTo>
                    <a:pt x="429" y="403"/>
                  </a:lnTo>
                  <a:lnTo>
                    <a:pt x="429" y="408"/>
                  </a:lnTo>
                  <a:lnTo>
                    <a:pt x="424" y="408"/>
                  </a:lnTo>
                  <a:lnTo>
                    <a:pt x="418" y="410"/>
                  </a:lnTo>
                  <a:lnTo>
                    <a:pt x="407" y="416"/>
                  </a:lnTo>
                  <a:lnTo>
                    <a:pt x="390" y="421"/>
                  </a:lnTo>
                  <a:lnTo>
                    <a:pt x="368" y="423"/>
                  </a:lnTo>
                  <a:lnTo>
                    <a:pt x="340" y="428"/>
                  </a:lnTo>
                  <a:lnTo>
                    <a:pt x="323" y="428"/>
                  </a:lnTo>
                  <a:lnTo>
                    <a:pt x="307" y="431"/>
                  </a:lnTo>
                  <a:lnTo>
                    <a:pt x="290" y="431"/>
                  </a:lnTo>
                  <a:lnTo>
                    <a:pt x="273" y="431"/>
                  </a:lnTo>
                  <a:lnTo>
                    <a:pt x="245" y="428"/>
                  </a:lnTo>
                  <a:lnTo>
                    <a:pt x="223" y="428"/>
                  </a:lnTo>
                  <a:lnTo>
                    <a:pt x="201" y="426"/>
                  </a:lnTo>
                  <a:lnTo>
                    <a:pt x="179" y="423"/>
                  </a:lnTo>
                  <a:lnTo>
                    <a:pt x="156" y="421"/>
                  </a:lnTo>
                  <a:lnTo>
                    <a:pt x="134" y="416"/>
                  </a:lnTo>
                  <a:lnTo>
                    <a:pt x="112" y="413"/>
                  </a:lnTo>
                  <a:lnTo>
                    <a:pt x="95" y="410"/>
                  </a:lnTo>
                  <a:lnTo>
                    <a:pt x="73" y="408"/>
                  </a:lnTo>
                  <a:lnTo>
                    <a:pt x="56" y="403"/>
                  </a:lnTo>
                  <a:lnTo>
                    <a:pt x="39" y="400"/>
                  </a:lnTo>
                  <a:lnTo>
                    <a:pt x="28" y="397"/>
                  </a:lnTo>
                  <a:lnTo>
                    <a:pt x="12" y="392"/>
                  </a:lnTo>
                  <a:lnTo>
                    <a:pt x="0" y="392"/>
                  </a:lnTo>
                  <a:lnTo>
                    <a:pt x="184" y="217"/>
                  </a:lnTo>
                  <a:lnTo>
                    <a:pt x="184" y="214"/>
                  </a:lnTo>
                  <a:lnTo>
                    <a:pt x="184" y="204"/>
                  </a:lnTo>
                  <a:lnTo>
                    <a:pt x="184" y="196"/>
                  </a:lnTo>
                  <a:lnTo>
                    <a:pt x="190" y="188"/>
                  </a:lnTo>
                  <a:lnTo>
                    <a:pt x="190" y="181"/>
                  </a:lnTo>
                  <a:lnTo>
                    <a:pt x="195" y="173"/>
                  </a:lnTo>
                  <a:lnTo>
                    <a:pt x="201" y="163"/>
                  </a:lnTo>
                  <a:lnTo>
                    <a:pt x="206" y="152"/>
                  </a:lnTo>
                  <a:lnTo>
                    <a:pt x="212" y="139"/>
                  </a:lnTo>
                  <a:lnTo>
                    <a:pt x="218" y="129"/>
                  </a:lnTo>
                  <a:lnTo>
                    <a:pt x="229" y="119"/>
                  </a:lnTo>
                  <a:lnTo>
                    <a:pt x="240" y="108"/>
                  </a:lnTo>
                  <a:lnTo>
                    <a:pt x="251" y="98"/>
                  </a:lnTo>
                  <a:lnTo>
                    <a:pt x="268" y="88"/>
                  </a:lnTo>
                  <a:lnTo>
                    <a:pt x="279" y="77"/>
                  </a:lnTo>
                  <a:lnTo>
                    <a:pt x="296" y="70"/>
                  </a:lnTo>
                  <a:lnTo>
                    <a:pt x="312" y="59"/>
                  </a:lnTo>
                  <a:lnTo>
                    <a:pt x="323" y="52"/>
                  </a:lnTo>
                  <a:lnTo>
                    <a:pt x="340" y="44"/>
                  </a:lnTo>
                  <a:lnTo>
                    <a:pt x="357" y="36"/>
                  </a:lnTo>
                  <a:lnTo>
                    <a:pt x="373" y="28"/>
                  </a:lnTo>
                  <a:lnTo>
                    <a:pt x="396" y="23"/>
                  </a:lnTo>
                  <a:lnTo>
                    <a:pt x="407" y="18"/>
                  </a:lnTo>
                  <a:lnTo>
                    <a:pt x="424" y="13"/>
                  </a:lnTo>
                  <a:lnTo>
                    <a:pt x="435" y="8"/>
                  </a:lnTo>
                  <a:lnTo>
                    <a:pt x="446" y="5"/>
                  </a:lnTo>
                  <a:lnTo>
                    <a:pt x="463" y="0"/>
                  </a:lnTo>
                  <a:lnTo>
                    <a:pt x="468" y="0"/>
                  </a:lnTo>
                  <a:lnTo>
                    <a:pt x="713" y="98"/>
                  </a:lnTo>
                  <a:lnTo>
                    <a:pt x="713" y="98"/>
                  </a:lnTo>
                  <a:close/>
                </a:path>
              </a:pathLst>
            </a:custGeom>
            <a:solidFill>
              <a:srgbClr val="D1D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79"/>
            <p:cNvSpPr>
              <a:spLocks/>
            </p:cNvSpPr>
            <p:nvPr/>
          </p:nvSpPr>
          <p:spPr bwMode="auto">
            <a:xfrm>
              <a:off x="7323138" y="4665663"/>
              <a:ext cx="884238" cy="466725"/>
            </a:xfrm>
            <a:custGeom>
              <a:avLst/>
              <a:gdLst/>
              <a:ahLst/>
              <a:cxnLst>
                <a:cxn ang="0">
                  <a:pos x="534" y="90"/>
                </a:cxn>
                <a:cxn ang="0">
                  <a:pos x="507" y="85"/>
                </a:cxn>
                <a:cxn ang="0">
                  <a:pos x="479" y="80"/>
                </a:cxn>
                <a:cxn ang="0">
                  <a:pos x="434" y="82"/>
                </a:cxn>
                <a:cxn ang="0">
                  <a:pos x="406" y="82"/>
                </a:cxn>
                <a:cxn ang="0">
                  <a:pos x="379" y="85"/>
                </a:cxn>
                <a:cxn ang="0">
                  <a:pos x="345" y="90"/>
                </a:cxn>
                <a:cxn ang="0">
                  <a:pos x="317" y="93"/>
                </a:cxn>
                <a:cxn ang="0">
                  <a:pos x="267" y="100"/>
                </a:cxn>
                <a:cxn ang="0">
                  <a:pos x="250" y="106"/>
                </a:cxn>
                <a:cxn ang="0">
                  <a:pos x="412" y="118"/>
                </a:cxn>
                <a:cxn ang="0">
                  <a:pos x="367" y="168"/>
                </a:cxn>
                <a:cxn ang="0">
                  <a:pos x="239" y="201"/>
                </a:cxn>
                <a:cxn ang="0">
                  <a:pos x="223" y="206"/>
                </a:cxn>
                <a:cxn ang="0">
                  <a:pos x="206" y="222"/>
                </a:cxn>
                <a:cxn ang="0">
                  <a:pos x="239" y="235"/>
                </a:cxn>
                <a:cxn ang="0">
                  <a:pos x="273" y="240"/>
                </a:cxn>
                <a:cxn ang="0">
                  <a:pos x="234" y="240"/>
                </a:cxn>
                <a:cxn ang="0">
                  <a:pos x="200" y="240"/>
                </a:cxn>
                <a:cxn ang="0">
                  <a:pos x="173" y="240"/>
                </a:cxn>
                <a:cxn ang="0">
                  <a:pos x="139" y="240"/>
                </a:cxn>
                <a:cxn ang="0">
                  <a:pos x="117" y="245"/>
                </a:cxn>
                <a:cxn ang="0">
                  <a:pos x="100" y="250"/>
                </a:cxn>
                <a:cxn ang="0">
                  <a:pos x="78" y="291"/>
                </a:cxn>
                <a:cxn ang="0">
                  <a:pos x="56" y="279"/>
                </a:cxn>
                <a:cxn ang="0">
                  <a:pos x="28" y="258"/>
                </a:cxn>
                <a:cxn ang="0">
                  <a:pos x="5" y="237"/>
                </a:cxn>
                <a:cxn ang="0">
                  <a:pos x="0" y="222"/>
                </a:cxn>
                <a:cxn ang="0">
                  <a:pos x="0" y="209"/>
                </a:cxn>
                <a:cxn ang="0">
                  <a:pos x="0" y="193"/>
                </a:cxn>
                <a:cxn ang="0">
                  <a:pos x="0" y="173"/>
                </a:cxn>
                <a:cxn ang="0">
                  <a:pos x="17" y="149"/>
                </a:cxn>
                <a:cxn ang="0">
                  <a:pos x="28" y="137"/>
                </a:cxn>
                <a:cxn ang="0">
                  <a:pos x="250" y="2"/>
                </a:cxn>
                <a:cxn ang="0">
                  <a:pos x="557" y="59"/>
                </a:cxn>
              </a:cxnLst>
              <a:rect l="0" t="0" r="r" b="b"/>
              <a:pathLst>
                <a:path w="557" h="294">
                  <a:moveTo>
                    <a:pt x="557" y="59"/>
                  </a:moveTo>
                  <a:lnTo>
                    <a:pt x="534" y="90"/>
                  </a:lnTo>
                  <a:lnTo>
                    <a:pt x="523" y="88"/>
                  </a:lnTo>
                  <a:lnTo>
                    <a:pt x="507" y="85"/>
                  </a:lnTo>
                  <a:lnTo>
                    <a:pt x="495" y="82"/>
                  </a:lnTo>
                  <a:lnTo>
                    <a:pt x="479" y="80"/>
                  </a:lnTo>
                  <a:lnTo>
                    <a:pt x="456" y="80"/>
                  </a:lnTo>
                  <a:lnTo>
                    <a:pt x="434" y="82"/>
                  </a:lnTo>
                  <a:lnTo>
                    <a:pt x="417" y="82"/>
                  </a:lnTo>
                  <a:lnTo>
                    <a:pt x="406" y="82"/>
                  </a:lnTo>
                  <a:lnTo>
                    <a:pt x="390" y="82"/>
                  </a:lnTo>
                  <a:lnTo>
                    <a:pt x="379" y="85"/>
                  </a:lnTo>
                  <a:lnTo>
                    <a:pt x="362" y="88"/>
                  </a:lnTo>
                  <a:lnTo>
                    <a:pt x="345" y="90"/>
                  </a:lnTo>
                  <a:lnTo>
                    <a:pt x="328" y="90"/>
                  </a:lnTo>
                  <a:lnTo>
                    <a:pt x="317" y="93"/>
                  </a:lnTo>
                  <a:lnTo>
                    <a:pt x="289" y="98"/>
                  </a:lnTo>
                  <a:lnTo>
                    <a:pt x="267" y="100"/>
                  </a:lnTo>
                  <a:lnTo>
                    <a:pt x="256" y="103"/>
                  </a:lnTo>
                  <a:lnTo>
                    <a:pt x="250" y="106"/>
                  </a:lnTo>
                  <a:lnTo>
                    <a:pt x="340" y="106"/>
                  </a:lnTo>
                  <a:lnTo>
                    <a:pt x="412" y="118"/>
                  </a:lnTo>
                  <a:lnTo>
                    <a:pt x="412" y="168"/>
                  </a:lnTo>
                  <a:lnTo>
                    <a:pt x="367" y="168"/>
                  </a:lnTo>
                  <a:lnTo>
                    <a:pt x="340" y="211"/>
                  </a:lnTo>
                  <a:lnTo>
                    <a:pt x="239" y="201"/>
                  </a:lnTo>
                  <a:lnTo>
                    <a:pt x="234" y="201"/>
                  </a:lnTo>
                  <a:lnTo>
                    <a:pt x="223" y="206"/>
                  </a:lnTo>
                  <a:lnTo>
                    <a:pt x="211" y="214"/>
                  </a:lnTo>
                  <a:lnTo>
                    <a:pt x="206" y="222"/>
                  </a:lnTo>
                  <a:lnTo>
                    <a:pt x="217" y="227"/>
                  </a:lnTo>
                  <a:lnTo>
                    <a:pt x="239" y="235"/>
                  </a:lnTo>
                  <a:lnTo>
                    <a:pt x="262" y="237"/>
                  </a:lnTo>
                  <a:lnTo>
                    <a:pt x="273" y="240"/>
                  </a:lnTo>
                  <a:lnTo>
                    <a:pt x="262" y="240"/>
                  </a:lnTo>
                  <a:lnTo>
                    <a:pt x="234" y="240"/>
                  </a:lnTo>
                  <a:lnTo>
                    <a:pt x="217" y="240"/>
                  </a:lnTo>
                  <a:lnTo>
                    <a:pt x="200" y="240"/>
                  </a:lnTo>
                  <a:lnTo>
                    <a:pt x="189" y="240"/>
                  </a:lnTo>
                  <a:lnTo>
                    <a:pt x="173" y="240"/>
                  </a:lnTo>
                  <a:lnTo>
                    <a:pt x="156" y="240"/>
                  </a:lnTo>
                  <a:lnTo>
                    <a:pt x="139" y="240"/>
                  </a:lnTo>
                  <a:lnTo>
                    <a:pt x="128" y="242"/>
                  </a:lnTo>
                  <a:lnTo>
                    <a:pt x="117" y="245"/>
                  </a:lnTo>
                  <a:lnTo>
                    <a:pt x="100" y="248"/>
                  </a:lnTo>
                  <a:lnTo>
                    <a:pt x="100" y="250"/>
                  </a:lnTo>
                  <a:lnTo>
                    <a:pt x="83" y="294"/>
                  </a:lnTo>
                  <a:lnTo>
                    <a:pt x="78" y="291"/>
                  </a:lnTo>
                  <a:lnTo>
                    <a:pt x="67" y="286"/>
                  </a:lnTo>
                  <a:lnTo>
                    <a:pt x="56" y="279"/>
                  </a:lnTo>
                  <a:lnTo>
                    <a:pt x="44" y="268"/>
                  </a:lnTo>
                  <a:lnTo>
                    <a:pt x="28" y="258"/>
                  </a:lnTo>
                  <a:lnTo>
                    <a:pt x="17" y="245"/>
                  </a:lnTo>
                  <a:lnTo>
                    <a:pt x="5" y="237"/>
                  </a:lnTo>
                  <a:lnTo>
                    <a:pt x="5" y="230"/>
                  </a:lnTo>
                  <a:lnTo>
                    <a:pt x="0" y="222"/>
                  </a:lnTo>
                  <a:lnTo>
                    <a:pt x="0" y="217"/>
                  </a:lnTo>
                  <a:lnTo>
                    <a:pt x="0" y="209"/>
                  </a:lnTo>
                  <a:lnTo>
                    <a:pt x="0" y="201"/>
                  </a:lnTo>
                  <a:lnTo>
                    <a:pt x="0" y="193"/>
                  </a:lnTo>
                  <a:lnTo>
                    <a:pt x="0" y="186"/>
                  </a:lnTo>
                  <a:lnTo>
                    <a:pt x="0" y="173"/>
                  </a:lnTo>
                  <a:lnTo>
                    <a:pt x="11" y="160"/>
                  </a:lnTo>
                  <a:lnTo>
                    <a:pt x="17" y="149"/>
                  </a:lnTo>
                  <a:lnTo>
                    <a:pt x="22" y="142"/>
                  </a:lnTo>
                  <a:lnTo>
                    <a:pt x="28" y="137"/>
                  </a:lnTo>
                  <a:lnTo>
                    <a:pt x="33" y="137"/>
                  </a:lnTo>
                  <a:lnTo>
                    <a:pt x="250" y="2"/>
                  </a:lnTo>
                  <a:lnTo>
                    <a:pt x="523" y="0"/>
                  </a:lnTo>
                  <a:lnTo>
                    <a:pt x="557" y="59"/>
                  </a:lnTo>
                  <a:lnTo>
                    <a:pt x="557" y="59"/>
                  </a:lnTo>
                  <a:close/>
                </a:path>
              </a:pathLst>
            </a:custGeom>
            <a:solidFill>
              <a:srgbClr val="E6B3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80"/>
            <p:cNvSpPr>
              <a:spLocks/>
            </p:cNvSpPr>
            <p:nvPr/>
          </p:nvSpPr>
          <p:spPr bwMode="auto">
            <a:xfrm>
              <a:off x="7350125" y="4570413"/>
              <a:ext cx="971550" cy="312738"/>
            </a:xfrm>
            <a:custGeom>
              <a:avLst/>
              <a:gdLst/>
              <a:ahLst/>
              <a:cxnLst>
                <a:cxn ang="0">
                  <a:pos x="423" y="129"/>
                </a:cxn>
                <a:cxn ang="0">
                  <a:pos x="412" y="129"/>
                </a:cxn>
                <a:cxn ang="0">
                  <a:pos x="389" y="129"/>
                </a:cxn>
                <a:cxn ang="0">
                  <a:pos x="350" y="129"/>
                </a:cxn>
                <a:cxn ang="0">
                  <a:pos x="306" y="129"/>
                </a:cxn>
                <a:cxn ang="0">
                  <a:pos x="261" y="129"/>
                </a:cxn>
                <a:cxn ang="0">
                  <a:pos x="217" y="129"/>
                </a:cxn>
                <a:cxn ang="0">
                  <a:pos x="183" y="129"/>
                </a:cxn>
                <a:cxn ang="0">
                  <a:pos x="89" y="197"/>
                </a:cxn>
                <a:cxn ang="0">
                  <a:pos x="11" y="194"/>
                </a:cxn>
                <a:cxn ang="0">
                  <a:pos x="5" y="184"/>
                </a:cxn>
                <a:cxn ang="0">
                  <a:pos x="0" y="163"/>
                </a:cxn>
                <a:cxn ang="0">
                  <a:pos x="5" y="140"/>
                </a:cxn>
                <a:cxn ang="0">
                  <a:pos x="16" y="122"/>
                </a:cxn>
                <a:cxn ang="0">
                  <a:pos x="27" y="106"/>
                </a:cxn>
                <a:cxn ang="0">
                  <a:pos x="44" y="88"/>
                </a:cxn>
                <a:cxn ang="0">
                  <a:pos x="66" y="75"/>
                </a:cxn>
                <a:cxn ang="0">
                  <a:pos x="83" y="60"/>
                </a:cxn>
                <a:cxn ang="0">
                  <a:pos x="105" y="44"/>
                </a:cxn>
                <a:cxn ang="0">
                  <a:pos x="144" y="26"/>
                </a:cxn>
                <a:cxn ang="0">
                  <a:pos x="183" y="11"/>
                </a:cxn>
                <a:cxn ang="0">
                  <a:pos x="217" y="6"/>
                </a:cxn>
                <a:cxn ang="0">
                  <a:pos x="250" y="0"/>
                </a:cxn>
                <a:cxn ang="0">
                  <a:pos x="284" y="0"/>
                </a:cxn>
                <a:cxn ang="0">
                  <a:pos x="317" y="0"/>
                </a:cxn>
                <a:cxn ang="0">
                  <a:pos x="350" y="3"/>
                </a:cxn>
                <a:cxn ang="0">
                  <a:pos x="378" y="6"/>
                </a:cxn>
                <a:cxn ang="0">
                  <a:pos x="412" y="11"/>
                </a:cxn>
                <a:cxn ang="0">
                  <a:pos x="445" y="13"/>
                </a:cxn>
                <a:cxn ang="0">
                  <a:pos x="473" y="18"/>
                </a:cxn>
                <a:cxn ang="0">
                  <a:pos x="517" y="24"/>
                </a:cxn>
                <a:cxn ang="0">
                  <a:pos x="568" y="37"/>
                </a:cxn>
                <a:cxn ang="0">
                  <a:pos x="595" y="52"/>
                </a:cxn>
                <a:cxn ang="0">
                  <a:pos x="612" y="78"/>
                </a:cxn>
                <a:cxn ang="0">
                  <a:pos x="612" y="96"/>
                </a:cxn>
                <a:cxn ang="0">
                  <a:pos x="612" y="111"/>
                </a:cxn>
                <a:cxn ang="0">
                  <a:pos x="607" y="129"/>
                </a:cxn>
                <a:cxn ang="0">
                  <a:pos x="595" y="148"/>
                </a:cxn>
                <a:cxn ang="0">
                  <a:pos x="467" y="135"/>
                </a:cxn>
                <a:cxn ang="0">
                  <a:pos x="462" y="88"/>
                </a:cxn>
              </a:cxnLst>
              <a:rect l="0" t="0" r="r" b="b"/>
              <a:pathLst>
                <a:path w="612" h="197">
                  <a:moveTo>
                    <a:pt x="462" y="88"/>
                  </a:moveTo>
                  <a:lnTo>
                    <a:pt x="423" y="129"/>
                  </a:lnTo>
                  <a:lnTo>
                    <a:pt x="417" y="129"/>
                  </a:lnTo>
                  <a:lnTo>
                    <a:pt x="412" y="129"/>
                  </a:lnTo>
                  <a:lnTo>
                    <a:pt x="400" y="129"/>
                  </a:lnTo>
                  <a:lnTo>
                    <a:pt x="389" y="129"/>
                  </a:lnTo>
                  <a:lnTo>
                    <a:pt x="373" y="129"/>
                  </a:lnTo>
                  <a:lnTo>
                    <a:pt x="350" y="129"/>
                  </a:lnTo>
                  <a:lnTo>
                    <a:pt x="328" y="129"/>
                  </a:lnTo>
                  <a:lnTo>
                    <a:pt x="306" y="129"/>
                  </a:lnTo>
                  <a:lnTo>
                    <a:pt x="284" y="129"/>
                  </a:lnTo>
                  <a:lnTo>
                    <a:pt x="261" y="129"/>
                  </a:lnTo>
                  <a:lnTo>
                    <a:pt x="233" y="129"/>
                  </a:lnTo>
                  <a:lnTo>
                    <a:pt x="217" y="129"/>
                  </a:lnTo>
                  <a:lnTo>
                    <a:pt x="194" y="129"/>
                  </a:lnTo>
                  <a:lnTo>
                    <a:pt x="183" y="129"/>
                  </a:lnTo>
                  <a:lnTo>
                    <a:pt x="172" y="129"/>
                  </a:lnTo>
                  <a:lnTo>
                    <a:pt x="89" y="197"/>
                  </a:lnTo>
                  <a:lnTo>
                    <a:pt x="16" y="197"/>
                  </a:lnTo>
                  <a:lnTo>
                    <a:pt x="11" y="194"/>
                  </a:lnTo>
                  <a:lnTo>
                    <a:pt x="11" y="189"/>
                  </a:lnTo>
                  <a:lnTo>
                    <a:pt x="5" y="184"/>
                  </a:lnTo>
                  <a:lnTo>
                    <a:pt x="0" y="176"/>
                  </a:lnTo>
                  <a:lnTo>
                    <a:pt x="0" y="163"/>
                  </a:lnTo>
                  <a:lnTo>
                    <a:pt x="0" y="153"/>
                  </a:lnTo>
                  <a:lnTo>
                    <a:pt x="5" y="140"/>
                  </a:lnTo>
                  <a:lnTo>
                    <a:pt x="16" y="129"/>
                  </a:lnTo>
                  <a:lnTo>
                    <a:pt x="16" y="122"/>
                  </a:lnTo>
                  <a:lnTo>
                    <a:pt x="22" y="114"/>
                  </a:lnTo>
                  <a:lnTo>
                    <a:pt x="27" y="106"/>
                  </a:lnTo>
                  <a:lnTo>
                    <a:pt x="39" y="98"/>
                  </a:lnTo>
                  <a:lnTo>
                    <a:pt x="44" y="88"/>
                  </a:lnTo>
                  <a:lnTo>
                    <a:pt x="55" y="80"/>
                  </a:lnTo>
                  <a:lnTo>
                    <a:pt x="66" y="75"/>
                  </a:lnTo>
                  <a:lnTo>
                    <a:pt x="72" y="67"/>
                  </a:lnTo>
                  <a:lnTo>
                    <a:pt x="83" y="60"/>
                  </a:lnTo>
                  <a:lnTo>
                    <a:pt x="94" y="52"/>
                  </a:lnTo>
                  <a:lnTo>
                    <a:pt x="105" y="44"/>
                  </a:lnTo>
                  <a:lnTo>
                    <a:pt x="117" y="37"/>
                  </a:lnTo>
                  <a:lnTo>
                    <a:pt x="144" y="26"/>
                  </a:lnTo>
                  <a:lnTo>
                    <a:pt x="172" y="16"/>
                  </a:lnTo>
                  <a:lnTo>
                    <a:pt x="183" y="11"/>
                  </a:lnTo>
                  <a:lnTo>
                    <a:pt x="200" y="8"/>
                  </a:lnTo>
                  <a:lnTo>
                    <a:pt x="217" y="6"/>
                  </a:lnTo>
                  <a:lnTo>
                    <a:pt x="233" y="3"/>
                  </a:lnTo>
                  <a:lnTo>
                    <a:pt x="250" y="0"/>
                  </a:lnTo>
                  <a:lnTo>
                    <a:pt x="267" y="0"/>
                  </a:lnTo>
                  <a:lnTo>
                    <a:pt x="284" y="0"/>
                  </a:lnTo>
                  <a:lnTo>
                    <a:pt x="300" y="0"/>
                  </a:lnTo>
                  <a:lnTo>
                    <a:pt x="317" y="0"/>
                  </a:lnTo>
                  <a:lnTo>
                    <a:pt x="334" y="0"/>
                  </a:lnTo>
                  <a:lnTo>
                    <a:pt x="350" y="3"/>
                  </a:lnTo>
                  <a:lnTo>
                    <a:pt x="367" y="6"/>
                  </a:lnTo>
                  <a:lnTo>
                    <a:pt x="378" y="6"/>
                  </a:lnTo>
                  <a:lnTo>
                    <a:pt x="395" y="8"/>
                  </a:lnTo>
                  <a:lnTo>
                    <a:pt x="412" y="11"/>
                  </a:lnTo>
                  <a:lnTo>
                    <a:pt x="428" y="13"/>
                  </a:lnTo>
                  <a:lnTo>
                    <a:pt x="445" y="13"/>
                  </a:lnTo>
                  <a:lnTo>
                    <a:pt x="462" y="16"/>
                  </a:lnTo>
                  <a:lnTo>
                    <a:pt x="473" y="18"/>
                  </a:lnTo>
                  <a:lnTo>
                    <a:pt x="490" y="21"/>
                  </a:lnTo>
                  <a:lnTo>
                    <a:pt x="517" y="24"/>
                  </a:lnTo>
                  <a:lnTo>
                    <a:pt x="545" y="31"/>
                  </a:lnTo>
                  <a:lnTo>
                    <a:pt x="568" y="37"/>
                  </a:lnTo>
                  <a:lnTo>
                    <a:pt x="584" y="44"/>
                  </a:lnTo>
                  <a:lnTo>
                    <a:pt x="595" y="52"/>
                  </a:lnTo>
                  <a:lnTo>
                    <a:pt x="607" y="65"/>
                  </a:lnTo>
                  <a:lnTo>
                    <a:pt x="612" y="78"/>
                  </a:lnTo>
                  <a:lnTo>
                    <a:pt x="612" y="91"/>
                  </a:lnTo>
                  <a:lnTo>
                    <a:pt x="612" y="96"/>
                  </a:lnTo>
                  <a:lnTo>
                    <a:pt x="612" y="104"/>
                  </a:lnTo>
                  <a:lnTo>
                    <a:pt x="612" y="111"/>
                  </a:lnTo>
                  <a:lnTo>
                    <a:pt x="612" y="119"/>
                  </a:lnTo>
                  <a:lnTo>
                    <a:pt x="607" y="129"/>
                  </a:lnTo>
                  <a:lnTo>
                    <a:pt x="601" y="140"/>
                  </a:lnTo>
                  <a:lnTo>
                    <a:pt x="595" y="148"/>
                  </a:lnTo>
                  <a:lnTo>
                    <a:pt x="595" y="150"/>
                  </a:lnTo>
                  <a:lnTo>
                    <a:pt x="467" y="135"/>
                  </a:lnTo>
                  <a:lnTo>
                    <a:pt x="462" y="88"/>
                  </a:lnTo>
                  <a:lnTo>
                    <a:pt x="462" y="88"/>
                  </a:lnTo>
                  <a:close/>
                </a:path>
              </a:pathLst>
            </a:custGeom>
            <a:solidFill>
              <a:srgbClr val="75696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81"/>
            <p:cNvSpPr>
              <a:spLocks/>
            </p:cNvSpPr>
            <p:nvPr/>
          </p:nvSpPr>
          <p:spPr bwMode="auto">
            <a:xfrm>
              <a:off x="8259763" y="5451475"/>
              <a:ext cx="725488" cy="333375"/>
            </a:xfrm>
            <a:custGeom>
              <a:avLst/>
              <a:gdLst/>
              <a:ahLst/>
              <a:cxnLst>
                <a:cxn ang="0">
                  <a:pos x="0" y="49"/>
                </a:cxn>
                <a:cxn ang="0">
                  <a:pos x="17" y="29"/>
                </a:cxn>
                <a:cxn ang="0">
                  <a:pos x="39" y="16"/>
                </a:cxn>
                <a:cxn ang="0">
                  <a:pos x="67" y="6"/>
                </a:cxn>
                <a:cxn ang="0">
                  <a:pos x="95" y="0"/>
                </a:cxn>
                <a:cxn ang="0">
                  <a:pos x="134" y="0"/>
                </a:cxn>
                <a:cxn ang="0">
                  <a:pos x="145" y="3"/>
                </a:cxn>
                <a:cxn ang="0">
                  <a:pos x="134" y="16"/>
                </a:cxn>
                <a:cxn ang="0">
                  <a:pos x="128" y="31"/>
                </a:cxn>
                <a:cxn ang="0">
                  <a:pos x="128" y="49"/>
                </a:cxn>
                <a:cxn ang="0">
                  <a:pos x="123" y="70"/>
                </a:cxn>
                <a:cxn ang="0">
                  <a:pos x="128" y="91"/>
                </a:cxn>
                <a:cxn ang="0">
                  <a:pos x="139" y="109"/>
                </a:cxn>
                <a:cxn ang="0">
                  <a:pos x="150" y="127"/>
                </a:cxn>
                <a:cxn ang="0">
                  <a:pos x="173" y="142"/>
                </a:cxn>
                <a:cxn ang="0">
                  <a:pos x="212" y="160"/>
                </a:cxn>
                <a:cxn ang="0">
                  <a:pos x="262" y="176"/>
                </a:cxn>
                <a:cxn ang="0">
                  <a:pos x="301" y="186"/>
                </a:cxn>
                <a:cxn ang="0">
                  <a:pos x="407" y="173"/>
                </a:cxn>
                <a:cxn ang="0">
                  <a:pos x="451" y="194"/>
                </a:cxn>
                <a:cxn ang="0">
                  <a:pos x="434" y="197"/>
                </a:cxn>
                <a:cxn ang="0">
                  <a:pos x="407" y="202"/>
                </a:cxn>
                <a:cxn ang="0">
                  <a:pos x="362" y="204"/>
                </a:cxn>
                <a:cxn ang="0">
                  <a:pos x="317" y="207"/>
                </a:cxn>
                <a:cxn ang="0">
                  <a:pos x="278" y="210"/>
                </a:cxn>
                <a:cxn ang="0">
                  <a:pos x="251" y="207"/>
                </a:cxn>
                <a:cxn ang="0">
                  <a:pos x="228" y="207"/>
                </a:cxn>
                <a:cxn ang="0">
                  <a:pos x="212" y="199"/>
                </a:cxn>
                <a:cxn ang="0">
                  <a:pos x="173" y="176"/>
                </a:cxn>
                <a:cxn ang="0">
                  <a:pos x="145" y="163"/>
                </a:cxn>
                <a:cxn ang="0">
                  <a:pos x="117" y="148"/>
                </a:cxn>
                <a:cxn ang="0">
                  <a:pos x="95" y="132"/>
                </a:cxn>
                <a:cxn ang="0">
                  <a:pos x="72" y="119"/>
                </a:cxn>
                <a:cxn ang="0">
                  <a:pos x="50" y="104"/>
                </a:cxn>
                <a:cxn ang="0">
                  <a:pos x="34" y="91"/>
                </a:cxn>
                <a:cxn ang="0">
                  <a:pos x="11" y="70"/>
                </a:cxn>
                <a:cxn ang="0">
                  <a:pos x="0" y="57"/>
                </a:cxn>
                <a:cxn ang="0">
                  <a:pos x="0" y="55"/>
                </a:cxn>
              </a:cxnLst>
              <a:rect l="0" t="0" r="r" b="b"/>
              <a:pathLst>
                <a:path w="457" h="210">
                  <a:moveTo>
                    <a:pt x="0" y="55"/>
                  </a:moveTo>
                  <a:lnTo>
                    <a:pt x="0" y="49"/>
                  </a:lnTo>
                  <a:lnTo>
                    <a:pt x="11" y="37"/>
                  </a:lnTo>
                  <a:lnTo>
                    <a:pt x="17" y="29"/>
                  </a:lnTo>
                  <a:lnTo>
                    <a:pt x="28" y="21"/>
                  </a:lnTo>
                  <a:lnTo>
                    <a:pt x="39" y="16"/>
                  </a:lnTo>
                  <a:lnTo>
                    <a:pt x="56" y="11"/>
                  </a:lnTo>
                  <a:lnTo>
                    <a:pt x="67" y="6"/>
                  </a:lnTo>
                  <a:lnTo>
                    <a:pt x="84" y="3"/>
                  </a:lnTo>
                  <a:lnTo>
                    <a:pt x="95" y="0"/>
                  </a:lnTo>
                  <a:lnTo>
                    <a:pt x="111" y="0"/>
                  </a:lnTo>
                  <a:lnTo>
                    <a:pt x="134" y="0"/>
                  </a:lnTo>
                  <a:lnTo>
                    <a:pt x="145" y="0"/>
                  </a:lnTo>
                  <a:lnTo>
                    <a:pt x="145" y="3"/>
                  </a:lnTo>
                  <a:lnTo>
                    <a:pt x="139" y="11"/>
                  </a:lnTo>
                  <a:lnTo>
                    <a:pt x="134" y="16"/>
                  </a:lnTo>
                  <a:lnTo>
                    <a:pt x="134" y="24"/>
                  </a:lnTo>
                  <a:lnTo>
                    <a:pt x="128" y="31"/>
                  </a:lnTo>
                  <a:lnTo>
                    <a:pt x="128" y="42"/>
                  </a:lnTo>
                  <a:lnTo>
                    <a:pt x="128" y="49"/>
                  </a:lnTo>
                  <a:lnTo>
                    <a:pt x="123" y="60"/>
                  </a:lnTo>
                  <a:lnTo>
                    <a:pt x="123" y="70"/>
                  </a:lnTo>
                  <a:lnTo>
                    <a:pt x="128" y="80"/>
                  </a:lnTo>
                  <a:lnTo>
                    <a:pt x="128" y="91"/>
                  </a:lnTo>
                  <a:lnTo>
                    <a:pt x="134" y="101"/>
                  </a:lnTo>
                  <a:lnTo>
                    <a:pt x="139" y="109"/>
                  </a:lnTo>
                  <a:lnTo>
                    <a:pt x="145" y="119"/>
                  </a:lnTo>
                  <a:lnTo>
                    <a:pt x="150" y="127"/>
                  </a:lnTo>
                  <a:lnTo>
                    <a:pt x="162" y="135"/>
                  </a:lnTo>
                  <a:lnTo>
                    <a:pt x="173" y="142"/>
                  </a:lnTo>
                  <a:lnTo>
                    <a:pt x="184" y="150"/>
                  </a:lnTo>
                  <a:lnTo>
                    <a:pt x="212" y="160"/>
                  </a:lnTo>
                  <a:lnTo>
                    <a:pt x="240" y="171"/>
                  </a:lnTo>
                  <a:lnTo>
                    <a:pt x="262" y="176"/>
                  </a:lnTo>
                  <a:lnTo>
                    <a:pt x="284" y="181"/>
                  </a:lnTo>
                  <a:lnTo>
                    <a:pt x="301" y="186"/>
                  </a:lnTo>
                  <a:lnTo>
                    <a:pt x="306" y="186"/>
                  </a:lnTo>
                  <a:lnTo>
                    <a:pt x="407" y="173"/>
                  </a:lnTo>
                  <a:lnTo>
                    <a:pt x="457" y="194"/>
                  </a:lnTo>
                  <a:lnTo>
                    <a:pt x="451" y="194"/>
                  </a:lnTo>
                  <a:lnTo>
                    <a:pt x="446" y="194"/>
                  </a:lnTo>
                  <a:lnTo>
                    <a:pt x="434" y="197"/>
                  </a:lnTo>
                  <a:lnTo>
                    <a:pt x="423" y="199"/>
                  </a:lnTo>
                  <a:lnTo>
                    <a:pt x="407" y="202"/>
                  </a:lnTo>
                  <a:lnTo>
                    <a:pt x="384" y="204"/>
                  </a:lnTo>
                  <a:lnTo>
                    <a:pt x="362" y="204"/>
                  </a:lnTo>
                  <a:lnTo>
                    <a:pt x="340" y="207"/>
                  </a:lnTo>
                  <a:lnTo>
                    <a:pt x="317" y="207"/>
                  </a:lnTo>
                  <a:lnTo>
                    <a:pt x="301" y="210"/>
                  </a:lnTo>
                  <a:lnTo>
                    <a:pt x="278" y="210"/>
                  </a:lnTo>
                  <a:lnTo>
                    <a:pt x="267" y="210"/>
                  </a:lnTo>
                  <a:lnTo>
                    <a:pt x="251" y="207"/>
                  </a:lnTo>
                  <a:lnTo>
                    <a:pt x="240" y="207"/>
                  </a:lnTo>
                  <a:lnTo>
                    <a:pt x="228" y="207"/>
                  </a:lnTo>
                  <a:lnTo>
                    <a:pt x="223" y="204"/>
                  </a:lnTo>
                  <a:lnTo>
                    <a:pt x="212" y="199"/>
                  </a:lnTo>
                  <a:lnTo>
                    <a:pt x="195" y="189"/>
                  </a:lnTo>
                  <a:lnTo>
                    <a:pt x="173" y="176"/>
                  </a:lnTo>
                  <a:lnTo>
                    <a:pt x="156" y="168"/>
                  </a:lnTo>
                  <a:lnTo>
                    <a:pt x="145" y="163"/>
                  </a:lnTo>
                  <a:lnTo>
                    <a:pt x="128" y="155"/>
                  </a:lnTo>
                  <a:lnTo>
                    <a:pt x="117" y="148"/>
                  </a:lnTo>
                  <a:lnTo>
                    <a:pt x="106" y="140"/>
                  </a:lnTo>
                  <a:lnTo>
                    <a:pt x="95" y="132"/>
                  </a:lnTo>
                  <a:lnTo>
                    <a:pt x="84" y="124"/>
                  </a:lnTo>
                  <a:lnTo>
                    <a:pt x="72" y="119"/>
                  </a:lnTo>
                  <a:lnTo>
                    <a:pt x="61" y="111"/>
                  </a:lnTo>
                  <a:lnTo>
                    <a:pt x="50" y="104"/>
                  </a:lnTo>
                  <a:lnTo>
                    <a:pt x="39" y="96"/>
                  </a:lnTo>
                  <a:lnTo>
                    <a:pt x="34" y="91"/>
                  </a:lnTo>
                  <a:lnTo>
                    <a:pt x="17" y="80"/>
                  </a:lnTo>
                  <a:lnTo>
                    <a:pt x="11" y="70"/>
                  </a:lnTo>
                  <a:lnTo>
                    <a:pt x="0" y="62"/>
                  </a:lnTo>
                  <a:lnTo>
                    <a:pt x="0" y="57"/>
                  </a:lnTo>
                  <a:lnTo>
                    <a:pt x="0" y="55"/>
                  </a:lnTo>
                  <a:lnTo>
                    <a:pt x="0" y="55"/>
                  </a:lnTo>
                  <a:close/>
                </a:path>
              </a:pathLst>
            </a:custGeom>
            <a:solidFill>
              <a:srgbClr val="E6B3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82"/>
            <p:cNvSpPr>
              <a:spLocks/>
            </p:cNvSpPr>
            <p:nvPr/>
          </p:nvSpPr>
          <p:spPr bwMode="auto">
            <a:xfrm>
              <a:off x="8843963" y="5686425"/>
              <a:ext cx="246063" cy="73025"/>
            </a:xfrm>
            <a:custGeom>
              <a:avLst/>
              <a:gdLst/>
              <a:ahLst/>
              <a:cxnLst>
                <a:cxn ang="0">
                  <a:pos x="0" y="10"/>
                </a:cxn>
                <a:cxn ang="0">
                  <a:pos x="55" y="0"/>
                </a:cxn>
                <a:cxn ang="0">
                  <a:pos x="155" y="28"/>
                </a:cxn>
                <a:cxn ang="0">
                  <a:pos x="89" y="46"/>
                </a:cxn>
                <a:cxn ang="0">
                  <a:pos x="78" y="18"/>
                </a:cxn>
                <a:cxn ang="0">
                  <a:pos x="0" y="10"/>
                </a:cxn>
                <a:cxn ang="0">
                  <a:pos x="0" y="10"/>
                </a:cxn>
              </a:cxnLst>
              <a:rect l="0" t="0" r="r" b="b"/>
              <a:pathLst>
                <a:path w="155" h="46">
                  <a:moveTo>
                    <a:pt x="0" y="10"/>
                  </a:moveTo>
                  <a:lnTo>
                    <a:pt x="55" y="0"/>
                  </a:lnTo>
                  <a:lnTo>
                    <a:pt x="155" y="28"/>
                  </a:lnTo>
                  <a:lnTo>
                    <a:pt x="89" y="46"/>
                  </a:lnTo>
                  <a:lnTo>
                    <a:pt x="78" y="18"/>
                  </a:lnTo>
                  <a:lnTo>
                    <a:pt x="0" y="10"/>
                  </a:lnTo>
                  <a:lnTo>
                    <a:pt x="0" y="10"/>
                  </a:lnTo>
                  <a:close/>
                </a:path>
              </a:pathLst>
            </a:custGeom>
            <a:solidFill>
              <a:srgbClr val="E6B3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83"/>
            <p:cNvSpPr>
              <a:spLocks/>
            </p:cNvSpPr>
            <p:nvPr/>
          </p:nvSpPr>
          <p:spPr bwMode="auto">
            <a:xfrm>
              <a:off x="9055100" y="5632450"/>
              <a:ext cx="715963" cy="492125"/>
            </a:xfrm>
            <a:custGeom>
              <a:avLst/>
              <a:gdLst/>
              <a:ahLst/>
              <a:cxnLst>
                <a:cxn ang="0">
                  <a:pos x="451" y="28"/>
                </a:cxn>
                <a:cxn ang="0">
                  <a:pos x="434" y="93"/>
                </a:cxn>
                <a:cxn ang="0">
                  <a:pos x="334" y="119"/>
                </a:cxn>
                <a:cxn ang="0">
                  <a:pos x="418" y="134"/>
                </a:cxn>
                <a:cxn ang="0">
                  <a:pos x="412" y="194"/>
                </a:cxn>
                <a:cxn ang="0">
                  <a:pos x="318" y="209"/>
                </a:cxn>
                <a:cxn ang="0">
                  <a:pos x="240" y="217"/>
                </a:cxn>
                <a:cxn ang="0">
                  <a:pos x="279" y="261"/>
                </a:cxn>
                <a:cxn ang="0">
                  <a:pos x="178" y="256"/>
                </a:cxn>
                <a:cxn ang="0">
                  <a:pos x="78" y="310"/>
                </a:cxn>
                <a:cxn ang="0">
                  <a:pos x="73" y="307"/>
                </a:cxn>
                <a:cxn ang="0">
                  <a:pos x="67" y="305"/>
                </a:cxn>
                <a:cxn ang="0">
                  <a:pos x="50" y="299"/>
                </a:cxn>
                <a:cxn ang="0">
                  <a:pos x="34" y="292"/>
                </a:cxn>
                <a:cxn ang="0">
                  <a:pos x="17" y="281"/>
                </a:cxn>
                <a:cxn ang="0">
                  <a:pos x="11" y="268"/>
                </a:cxn>
                <a:cxn ang="0">
                  <a:pos x="6" y="258"/>
                </a:cxn>
                <a:cxn ang="0">
                  <a:pos x="0" y="253"/>
                </a:cxn>
                <a:cxn ang="0">
                  <a:pos x="0" y="243"/>
                </a:cxn>
                <a:cxn ang="0">
                  <a:pos x="0" y="232"/>
                </a:cxn>
                <a:cxn ang="0">
                  <a:pos x="0" y="222"/>
                </a:cxn>
                <a:cxn ang="0">
                  <a:pos x="6" y="209"/>
                </a:cxn>
                <a:cxn ang="0">
                  <a:pos x="6" y="199"/>
                </a:cxn>
                <a:cxn ang="0">
                  <a:pos x="11" y="186"/>
                </a:cxn>
                <a:cxn ang="0">
                  <a:pos x="17" y="173"/>
                </a:cxn>
                <a:cxn ang="0">
                  <a:pos x="28" y="160"/>
                </a:cxn>
                <a:cxn ang="0">
                  <a:pos x="34" y="150"/>
                </a:cxn>
                <a:cxn ang="0">
                  <a:pos x="45" y="139"/>
                </a:cxn>
                <a:cxn ang="0">
                  <a:pos x="50" y="126"/>
                </a:cxn>
                <a:cxn ang="0">
                  <a:pos x="61" y="116"/>
                </a:cxn>
                <a:cxn ang="0">
                  <a:pos x="67" y="108"/>
                </a:cxn>
                <a:cxn ang="0">
                  <a:pos x="78" y="101"/>
                </a:cxn>
                <a:cxn ang="0">
                  <a:pos x="89" y="90"/>
                </a:cxn>
                <a:cxn ang="0">
                  <a:pos x="95" y="88"/>
                </a:cxn>
                <a:cxn ang="0">
                  <a:pos x="379" y="0"/>
                </a:cxn>
                <a:cxn ang="0">
                  <a:pos x="451" y="28"/>
                </a:cxn>
                <a:cxn ang="0">
                  <a:pos x="451" y="28"/>
                </a:cxn>
              </a:cxnLst>
              <a:rect l="0" t="0" r="r" b="b"/>
              <a:pathLst>
                <a:path w="451" h="310">
                  <a:moveTo>
                    <a:pt x="451" y="28"/>
                  </a:moveTo>
                  <a:lnTo>
                    <a:pt x="434" y="93"/>
                  </a:lnTo>
                  <a:lnTo>
                    <a:pt x="334" y="119"/>
                  </a:lnTo>
                  <a:lnTo>
                    <a:pt x="418" y="134"/>
                  </a:lnTo>
                  <a:lnTo>
                    <a:pt x="412" y="194"/>
                  </a:lnTo>
                  <a:lnTo>
                    <a:pt x="318" y="209"/>
                  </a:lnTo>
                  <a:lnTo>
                    <a:pt x="240" y="217"/>
                  </a:lnTo>
                  <a:lnTo>
                    <a:pt x="279" y="261"/>
                  </a:lnTo>
                  <a:lnTo>
                    <a:pt x="178" y="256"/>
                  </a:lnTo>
                  <a:lnTo>
                    <a:pt x="78" y="310"/>
                  </a:lnTo>
                  <a:lnTo>
                    <a:pt x="73" y="307"/>
                  </a:lnTo>
                  <a:lnTo>
                    <a:pt x="67" y="305"/>
                  </a:lnTo>
                  <a:lnTo>
                    <a:pt x="50" y="299"/>
                  </a:lnTo>
                  <a:lnTo>
                    <a:pt x="34" y="292"/>
                  </a:lnTo>
                  <a:lnTo>
                    <a:pt x="17" y="281"/>
                  </a:lnTo>
                  <a:lnTo>
                    <a:pt x="11" y="268"/>
                  </a:lnTo>
                  <a:lnTo>
                    <a:pt x="6" y="258"/>
                  </a:lnTo>
                  <a:lnTo>
                    <a:pt x="0" y="253"/>
                  </a:lnTo>
                  <a:lnTo>
                    <a:pt x="0" y="243"/>
                  </a:lnTo>
                  <a:lnTo>
                    <a:pt x="0" y="232"/>
                  </a:lnTo>
                  <a:lnTo>
                    <a:pt x="0" y="222"/>
                  </a:lnTo>
                  <a:lnTo>
                    <a:pt x="6" y="209"/>
                  </a:lnTo>
                  <a:lnTo>
                    <a:pt x="6" y="199"/>
                  </a:lnTo>
                  <a:lnTo>
                    <a:pt x="11" y="186"/>
                  </a:lnTo>
                  <a:lnTo>
                    <a:pt x="17" y="173"/>
                  </a:lnTo>
                  <a:lnTo>
                    <a:pt x="28" y="160"/>
                  </a:lnTo>
                  <a:lnTo>
                    <a:pt x="34" y="150"/>
                  </a:lnTo>
                  <a:lnTo>
                    <a:pt x="45" y="139"/>
                  </a:lnTo>
                  <a:lnTo>
                    <a:pt x="50" y="126"/>
                  </a:lnTo>
                  <a:lnTo>
                    <a:pt x="61" y="116"/>
                  </a:lnTo>
                  <a:lnTo>
                    <a:pt x="67" y="108"/>
                  </a:lnTo>
                  <a:lnTo>
                    <a:pt x="78" y="101"/>
                  </a:lnTo>
                  <a:lnTo>
                    <a:pt x="89" y="90"/>
                  </a:lnTo>
                  <a:lnTo>
                    <a:pt x="95" y="88"/>
                  </a:lnTo>
                  <a:lnTo>
                    <a:pt x="379" y="0"/>
                  </a:lnTo>
                  <a:lnTo>
                    <a:pt x="451" y="28"/>
                  </a:lnTo>
                  <a:lnTo>
                    <a:pt x="451" y="28"/>
                  </a:lnTo>
                  <a:close/>
                </a:path>
              </a:pathLst>
            </a:custGeom>
            <a:solidFill>
              <a:srgbClr val="A554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84"/>
            <p:cNvSpPr>
              <a:spLocks/>
            </p:cNvSpPr>
            <p:nvPr/>
          </p:nvSpPr>
          <p:spPr bwMode="auto">
            <a:xfrm>
              <a:off x="10036175" y="6419850"/>
              <a:ext cx="468313" cy="311150"/>
            </a:xfrm>
            <a:custGeom>
              <a:avLst/>
              <a:gdLst/>
              <a:ahLst/>
              <a:cxnLst>
                <a:cxn ang="0">
                  <a:pos x="100" y="0"/>
                </a:cxn>
                <a:cxn ang="0">
                  <a:pos x="100" y="0"/>
                </a:cxn>
                <a:cxn ang="0">
                  <a:pos x="106" y="5"/>
                </a:cxn>
                <a:cxn ang="0">
                  <a:pos x="106" y="13"/>
                </a:cxn>
                <a:cxn ang="0">
                  <a:pos x="117" y="25"/>
                </a:cxn>
                <a:cxn ang="0">
                  <a:pos x="123" y="31"/>
                </a:cxn>
                <a:cxn ang="0">
                  <a:pos x="128" y="38"/>
                </a:cxn>
                <a:cxn ang="0">
                  <a:pos x="134" y="46"/>
                </a:cxn>
                <a:cxn ang="0">
                  <a:pos x="145" y="54"/>
                </a:cxn>
                <a:cxn ang="0">
                  <a:pos x="151" y="62"/>
                </a:cxn>
                <a:cxn ang="0">
                  <a:pos x="162" y="69"/>
                </a:cxn>
                <a:cxn ang="0">
                  <a:pos x="167" y="80"/>
                </a:cxn>
                <a:cxn ang="0">
                  <a:pos x="178" y="90"/>
                </a:cxn>
                <a:cxn ang="0">
                  <a:pos x="190" y="95"/>
                </a:cxn>
                <a:cxn ang="0">
                  <a:pos x="195" y="106"/>
                </a:cxn>
                <a:cxn ang="0">
                  <a:pos x="206" y="116"/>
                </a:cxn>
                <a:cxn ang="0">
                  <a:pos x="217" y="126"/>
                </a:cxn>
                <a:cxn ang="0">
                  <a:pos x="223" y="134"/>
                </a:cxn>
                <a:cxn ang="0">
                  <a:pos x="234" y="142"/>
                </a:cxn>
                <a:cxn ang="0">
                  <a:pos x="245" y="149"/>
                </a:cxn>
                <a:cxn ang="0">
                  <a:pos x="256" y="160"/>
                </a:cxn>
                <a:cxn ang="0">
                  <a:pos x="262" y="165"/>
                </a:cxn>
                <a:cxn ang="0">
                  <a:pos x="267" y="173"/>
                </a:cxn>
                <a:cxn ang="0">
                  <a:pos x="273" y="178"/>
                </a:cxn>
                <a:cxn ang="0">
                  <a:pos x="284" y="186"/>
                </a:cxn>
                <a:cxn ang="0">
                  <a:pos x="290" y="191"/>
                </a:cxn>
                <a:cxn ang="0">
                  <a:pos x="295" y="196"/>
                </a:cxn>
                <a:cxn ang="0">
                  <a:pos x="229" y="196"/>
                </a:cxn>
                <a:cxn ang="0">
                  <a:pos x="223" y="193"/>
                </a:cxn>
                <a:cxn ang="0">
                  <a:pos x="212" y="186"/>
                </a:cxn>
                <a:cxn ang="0">
                  <a:pos x="195" y="178"/>
                </a:cxn>
                <a:cxn ang="0">
                  <a:pos x="173" y="167"/>
                </a:cxn>
                <a:cxn ang="0">
                  <a:pos x="156" y="160"/>
                </a:cxn>
                <a:cxn ang="0">
                  <a:pos x="145" y="155"/>
                </a:cxn>
                <a:cxn ang="0">
                  <a:pos x="128" y="147"/>
                </a:cxn>
                <a:cxn ang="0">
                  <a:pos x="117" y="142"/>
                </a:cxn>
                <a:cxn ang="0">
                  <a:pos x="95" y="126"/>
                </a:cxn>
                <a:cxn ang="0">
                  <a:pos x="73" y="116"/>
                </a:cxn>
                <a:cxn ang="0">
                  <a:pos x="50" y="103"/>
                </a:cxn>
                <a:cxn ang="0">
                  <a:pos x="39" y="90"/>
                </a:cxn>
                <a:cxn ang="0">
                  <a:pos x="23" y="80"/>
                </a:cxn>
                <a:cxn ang="0">
                  <a:pos x="17" y="72"/>
                </a:cxn>
                <a:cxn ang="0">
                  <a:pos x="6" y="64"/>
                </a:cxn>
                <a:cxn ang="0">
                  <a:pos x="0" y="62"/>
                </a:cxn>
                <a:cxn ang="0">
                  <a:pos x="0" y="56"/>
                </a:cxn>
                <a:cxn ang="0">
                  <a:pos x="100" y="0"/>
                </a:cxn>
                <a:cxn ang="0">
                  <a:pos x="100" y="0"/>
                </a:cxn>
              </a:cxnLst>
              <a:rect l="0" t="0" r="r" b="b"/>
              <a:pathLst>
                <a:path w="295" h="196">
                  <a:moveTo>
                    <a:pt x="100" y="0"/>
                  </a:moveTo>
                  <a:lnTo>
                    <a:pt x="100" y="0"/>
                  </a:lnTo>
                  <a:lnTo>
                    <a:pt x="106" y="5"/>
                  </a:lnTo>
                  <a:lnTo>
                    <a:pt x="106" y="13"/>
                  </a:lnTo>
                  <a:lnTo>
                    <a:pt x="117" y="25"/>
                  </a:lnTo>
                  <a:lnTo>
                    <a:pt x="123" y="31"/>
                  </a:lnTo>
                  <a:lnTo>
                    <a:pt x="128" y="38"/>
                  </a:lnTo>
                  <a:lnTo>
                    <a:pt x="134" y="46"/>
                  </a:lnTo>
                  <a:lnTo>
                    <a:pt x="145" y="54"/>
                  </a:lnTo>
                  <a:lnTo>
                    <a:pt x="151" y="62"/>
                  </a:lnTo>
                  <a:lnTo>
                    <a:pt x="162" y="69"/>
                  </a:lnTo>
                  <a:lnTo>
                    <a:pt x="167" y="80"/>
                  </a:lnTo>
                  <a:lnTo>
                    <a:pt x="178" y="90"/>
                  </a:lnTo>
                  <a:lnTo>
                    <a:pt x="190" y="95"/>
                  </a:lnTo>
                  <a:lnTo>
                    <a:pt x="195" y="106"/>
                  </a:lnTo>
                  <a:lnTo>
                    <a:pt x="206" y="116"/>
                  </a:lnTo>
                  <a:lnTo>
                    <a:pt x="217" y="126"/>
                  </a:lnTo>
                  <a:lnTo>
                    <a:pt x="223" y="134"/>
                  </a:lnTo>
                  <a:lnTo>
                    <a:pt x="234" y="142"/>
                  </a:lnTo>
                  <a:lnTo>
                    <a:pt x="245" y="149"/>
                  </a:lnTo>
                  <a:lnTo>
                    <a:pt x="256" y="160"/>
                  </a:lnTo>
                  <a:lnTo>
                    <a:pt x="262" y="165"/>
                  </a:lnTo>
                  <a:lnTo>
                    <a:pt x="267" y="173"/>
                  </a:lnTo>
                  <a:lnTo>
                    <a:pt x="273" y="178"/>
                  </a:lnTo>
                  <a:lnTo>
                    <a:pt x="284" y="186"/>
                  </a:lnTo>
                  <a:lnTo>
                    <a:pt x="290" y="191"/>
                  </a:lnTo>
                  <a:lnTo>
                    <a:pt x="295" y="196"/>
                  </a:lnTo>
                  <a:lnTo>
                    <a:pt x="229" y="196"/>
                  </a:lnTo>
                  <a:lnTo>
                    <a:pt x="223" y="193"/>
                  </a:lnTo>
                  <a:lnTo>
                    <a:pt x="212" y="186"/>
                  </a:lnTo>
                  <a:lnTo>
                    <a:pt x="195" y="178"/>
                  </a:lnTo>
                  <a:lnTo>
                    <a:pt x="173" y="167"/>
                  </a:lnTo>
                  <a:lnTo>
                    <a:pt x="156" y="160"/>
                  </a:lnTo>
                  <a:lnTo>
                    <a:pt x="145" y="155"/>
                  </a:lnTo>
                  <a:lnTo>
                    <a:pt x="128" y="147"/>
                  </a:lnTo>
                  <a:lnTo>
                    <a:pt x="117" y="142"/>
                  </a:lnTo>
                  <a:lnTo>
                    <a:pt x="95" y="126"/>
                  </a:lnTo>
                  <a:lnTo>
                    <a:pt x="73" y="116"/>
                  </a:lnTo>
                  <a:lnTo>
                    <a:pt x="50" y="103"/>
                  </a:lnTo>
                  <a:lnTo>
                    <a:pt x="39" y="90"/>
                  </a:lnTo>
                  <a:lnTo>
                    <a:pt x="23" y="80"/>
                  </a:lnTo>
                  <a:lnTo>
                    <a:pt x="17" y="72"/>
                  </a:lnTo>
                  <a:lnTo>
                    <a:pt x="6" y="64"/>
                  </a:lnTo>
                  <a:lnTo>
                    <a:pt x="0" y="62"/>
                  </a:lnTo>
                  <a:lnTo>
                    <a:pt x="0" y="56"/>
                  </a:lnTo>
                  <a:lnTo>
                    <a:pt x="100" y="0"/>
                  </a:lnTo>
                  <a:lnTo>
                    <a:pt x="100" y="0"/>
                  </a:lnTo>
                  <a:close/>
                </a:path>
              </a:pathLst>
            </a:custGeom>
            <a:solidFill>
              <a:srgbClr val="A554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85"/>
            <p:cNvSpPr>
              <a:spLocks/>
            </p:cNvSpPr>
            <p:nvPr/>
          </p:nvSpPr>
          <p:spPr bwMode="auto">
            <a:xfrm>
              <a:off x="10504488" y="6694488"/>
              <a:ext cx="274638" cy="39688"/>
            </a:xfrm>
            <a:custGeom>
              <a:avLst/>
              <a:gdLst/>
              <a:ahLst/>
              <a:cxnLst>
                <a:cxn ang="0">
                  <a:pos x="0" y="23"/>
                </a:cxn>
                <a:cxn ang="0">
                  <a:pos x="128" y="0"/>
                </a:cxn>
                <a:cxn ang="0">
                  <a:pos x="173" y="25"/>
                </a:cxn>
                <a:cxn ang="0">
                  <a:pos x="0" y="23"/>
                </a:cxn>
                <a:cxn ang="0">
                  <a:pos x="0" y="23"/>
                </a:cxn>
              </a:cxnLst>
              <a:rect l="0" t="0" r="r" b="b"/>
              <a:pathLst>
                <a:path w="173" h="25">
                  <a:moveTo>
                    <a:pt x="0" y="23"/>
                  </a:moveTo>
                  <a:lnTo>
                    <a:pt x="128" y="0"/>
                  </a:lnTo>
                  <a:lnTo>
                    <a:pt x="173" y="25"/>
                  </a:lnTo>
                  <a:lnTo>
                    <a:pt x="0" y="23"/>
                  </a:lnTo>
                  <a:lnTo>
                    <a:pt x="0" y="23"/>
                  </a:lnTo>
                  <a:close/>
                </a:path>
              </a:pathLst>
            </a:custGeom>
            <a:solidFill>
              <a:srgbClr val="A554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86"/>
            <p:cNvSpPr>
              <a:spLocks/>
            </p:cNvSpPr>
            <p:nvPr/>
          </p:nvSpPr>
          <p:spPr bwMode="auto">
            <a:xfrm>
              <a:off x="7835900" y="6342063"/>
              <a:ext cx="636588" cy="401638"/>
            </a:xfrm>
            <a:custGeom>
              <a:avLst/>
              <a:gdLst/>
              <a:ahLst/>
              <a:cxnLst>
                <a:cxn ang="0">
                  <a:pos x="172" y="0"/>
                </a:cxn>
                <a:cxn ang="0">
                  <a:pos x="206" y="0"/>
                </a:cxn>
                <a:cxn ang="0">
                  <a:pos x="262" y="7"/>
                </a:cxn>
                <a:cxn ang="0">
                  <a:pos x="301" y="13"/>
                </a:cxn>
                <a:cxn ang="0">
                  <a:pos x="334" y="18"/>
                </a:cxn>
                <a:cxn ang="0">
                  <a:pos x="362" y="25"/>
                </a:cxn>
                <a:cxn ang="0">
                  <a:pos x="384" y="36"/>
                </a:cxn>
                <a:cxn ang="0">
                  <a:pos x="395" y="49"/>
                </a:cxn>
                <a:cxn ang="0">
                  <a:pos x="395" y="54"/>
                </a:cxn>
                <a:cxn ang="0">
                  <a:pos x="384" y="69"/>
                </a:cxn>
                <a:cxn ang="0">
                  <a:pos x="373" y="85"/>
                </a:cxn>
                <a:cxn ang="0">
                  <a:pos x="334" y="98"/>
                </a:cxn>
                <a:cxn ang="0">
                  <a:pos x="284" y="108"/>
                </a:cxn>
                <a:cxn ang="0">
                  <a:pos x="234" y="121"/>
                </a:cxn>
                <a:cxn ang="0">
                  <a:pos x="184" y="139"/>
                </a:cxn>
                <a:cxn ang="0">
                  <a:pos x="150" y="157"/>
                </a:cxn>
                <a:cxn ang="0">
                  <a:pos x="128" y="175"/>
                </a:cxn>
                <a:cxn ang="0">
                  <a:pos x="111" y="191"/>
                </a:cxn>
                <a:cxn ang="0">
                  <a:pos x="94" y="206"/>
                </a:cxn>
                <a:cxn ang="0">
                  <a:pos x="83" y="222"/>
                </a:cxn>
                <a:cxn ang="0">
                  <a:pos x="72" y="235"/>
                </a:cxn>
                <a:cxn ang="0">
                  <a:pos x="72" y="247"/>
                </a:cxn>
                <a:cxn ang="0">
                  <a:pos x="0" y="211"/>
                </a:cxn>
                <a:cxn ang="0">
                  <a:pos x="11" y="201"/>
                </a:cxn>
                <a:cxn ang="0">
                  <a:pos x="22" y="191"/>
                </a:cxn>
                <a:cxn ang="0">
                  <a:pos x="44" y="178"/>
                </a:cxn>
                <a:cxn ang="0">
                  <a:pos x="61" y="157"/>
                </a:cxn>
                <a:cxn ang="0">
                  <a:pos x="83" y="142"/>
                </a:cxn>
                <a:cxn ang="0">
                  <a:pos x="100" y="121"/>
                </a:cxn>
                <a:cxn ang="0">
                  <a:pos x="117" y="103"/>
                </a:cxn>
                <a:cxn ang="0">
                  <a:pos x="133" y="80"/>
                </a:cxn>
                <a:cxn ang="0">
                  <a:pos x="145" y="62"/>
                </a:cxn>
                <a:cxn ang="0">
                  <a:pos x="150" y="43"/>
                </a:cxn>
                <a:cxn ang="0">
                  <a:pos x="161" y="28"/>
                </a:cxn>
                <a:cxn ang="0">
                  <a:pos x="161" y="15"/>
                </a:cxn>
                <a:cxn ang="0">
                  <a:pos x="167" y="5"/>
                </a:cxn>
                <a:cxn ang="0">
                  <a:pos x="167" y="0"/>
                </a:cxn>
              </a:cxnLst>
              <a:rect l="0" t="0" r="r" b="b"/>
              <a:pathLst>
                <a:path w="401" h="253">
                  <a:moveTo>
                    <a:pt x="167" y="0"/>
                  </a:moveTo>
                  <a:lnTo>
                    <a:pt x="172" y="0"/>
                  </a:lnTo>
                  <a:lnTo>
                    <a:pt x="184" y="0"/>
                  </a:lnTo>
                  <a:lnTo>
                    <a:pt x="206" y="0"/>
                  </a:lnTo>
                  <a:lnTo>
                    <a:pt x="234" y="5"/>
                  </a:lnTo>
                  <a:lnTo>
                    <a:pt x="262" y="7"/>
                  </a:lnTo>
                  <a:lnTo>
                    <a:pt x="289" y="13"/>
                  </a:lnTo>
                  <a:lnTo>
                    <a:pt x="301" y="13"/>
                  </a:lnTo>
                  <a:lnTo>
                    <a:pt x="317" y="15"/>
                  </a:lnTo>
                  <a:lnTo>
                    <a:pt x="334" y="18"/>
                  </a:lnTo>
                  <a:lnTo>
                    <a:pt x="345" y="20"/>
                  </a:lnTo>
                  <a:lnTo>
                    <a:pt x="362" y="25"/>
                  </a:lnTo>
                  <a:lnTo>
                    <a:pt x="373" y="31"/>
                  </a:lnTo>
                  <a:lnTo>
                    <a:pt x="384" y="36"/>
                  </a:lnTo>
                  <a:lnTo>
                    <a:pt x="390" y="41"/>
                  </a:lnTo>
                  <a:lnTo>
                    <a:pt x="395" y="49"/>
                  </a:lnTo>
                  <a:lnTo>
                    <a:pt x="401" y="49"/>
                  </a:lnTo>
                  <a:lnTo>
                    <a:pt x="395" y="54"/>
                  </a:lnTo>
                  <a:lnTo>
                    <a:pt x="395" y="64"/>
                  </a:lnTo>
                  <a:lnTo>
                    <a:pt x="384" y="69"/>
                  </a:lnTo>
                  <a:lnTo>
                    <a:pt x="384" y="77"/>
                  </a:lnTo>
                  <a:lnTo>
                    <a:pt x="373" y="85"/>
                  </a:lnTo>
                  <a:lnTo>
                    <a:pt x="356" y="93"/>
                  </a:lnTo>
                  <a:lnTo>
                    <a:pt x="334" y="98"/>
                  </a:lnTo>
                  <a:lnTo>
                    <a:pt x="312" y="103"/>
                  </a:lnTo>
                  <a:lnTo>
                    <a:pt x="284" y="108"/>
                  </a:lnTo>
                  <a:lnTo>
                    <a:pt x="262" y="116"/>
                  </a:lnTo>
                  <a:lnTo>
                    <a:pt x="234" y="121"/>
                  </a:lnTo>
                  <a:lnTo>
                    <a:pt x="211" y="129"/>
                  </a:lnTo>
                  <a:lnTo>
                    <a:pt x="184" y="139"/>
                  </a:lnTo>
                  <a:lnTo>
                    <a:pt x="161" y="152"/>
                  </a:lnTo>
                  <a:lnTo>
                    <a:pt x="150" y="157"/>
                  </a:lnTo>
                  <a:lnTo>
                    <a:pt x="139" y="165"/>
                  </a:lnTo>
                  <a:lnTo>
                    <a:pt x="128" y="175"/>
                  </a:lnTo>
                  <a:lnTo>
                    <a:pt x="117" y="183"/>
                  </a:lnTo>
                  <a:lnTo>
                    <a:pt x="111" y="191"/>
                  </a:lnTo>
                  <a:lnTo>
                    <a:pt x="100" y="198"/>
                  </a:lnTo>
                  <a:lnTo>
                    <a:pt x="94" y="206"/>
                  </a:lnTo>
                  <a:lnTo>
                    <a:pt x="89" y="216"/>
                  </a:lnTo>
                  <a:lnTo>
                    <a:pt x="83" y="222"/>
                  </a:lnTo>
                  <a:lnTo>
                    <a:pt x="83" y="229"/>
                  </a:lnTo>
                  <a:lnTo>
                    <a:pt x="72" y="235"/>
                  </a:lnTo>
                  <a:lnTo>
                    <a:pt x="72" y="242"/>
                  </a:lnTo>
                  <a:lnTo>
                    <a:pt x="72" y="247"/>
                  </a:lnTo>
                  <a:lnTo>
                    <a:pt x="72" y="253"/>
                  </a:lnTo>
                  <a:lnTo>
                    <a:pt x="0" y="211"/>
                  </a:lnTo>
                  <a:lnTo>
                    <a:pt x="0" y="209"/>
                  </a:lnTo>
                  <a:lnTo>
                    <a:pt x="11" y="201"/>
                  </a:lnTo>
                  <a:lnTo>
                    <a:pt x="17" y="196"/>
                  </a:lnTo>
                  <a:lnTo>
                    <a:pt x="22" y="191"/>
                  </a:lnTo>
                  <a:lnTo>
                    <a:pt x="33" y="183"/>
                  </a:lnTo>
                  <a:lnTo>
                    <a:pt x="44" y="178"/>
                  </a:lnTo>
                  <a:lnTo>
                    <a:pt x="50" y="167"/>
                  </a:lnTo>
                  <a:lnTo>
                    <a:pt x="61" y="157"/>
                  </a:lnTo>
                  <a:lnTo>
                    <a:pt x="72" y="149"/>
                  </a:lnTo>
                  <a:lnTo>
                    <a:pt x="83" y="142"/>
                  </a:lnTo>
                  <a:lnTo>
                    <a:pt x="89" y="131"/>
                  </a:lnTo>
                  <a:lnTo>
                    <a:pt x="100" y="121"/>
                  </a:lnTo>
                  <a:lnTo>
                    <a:pt x="106" y="111"/>
                  </a:lnTo>
                  <a:lnTo>
                    <a:pt x="117" y="103"/>
                  </a:lnTo>
                  <a:lnTo>
                    <a:pt x="122" y="90"/>
                  </a:lnTo>
                  <a:lnTo>
                    <a:pt x="133" y="80"/>
                  </a:lnTo>
                  <a:lnTo>
                    <a:pt x="139" y="69"/>
                  </a:lnTo>
                  <a:lnTo>
                    <a:pt x="145" y="62"/>
                  </a:lnTo>
                  <a:lnTo>
                    <a:pt x="145" y="54"/>
                  </a:lnTo>
                  <a:lnTo>
                    <a:pt x="150" y="43"/>
                  </a:lnTo>
                  <a:lnTo>
                    <a:pt x="156" y="36"/>
                  </a:lnTo>
                  <a:lnTo>
                    <a:pt x="161" y="28"/>
                  </a:lnTo>
                  <a:lnTo>
                    <a:pt x="161" y="20"/>
                  </a:lnTo>
                  <a:lnTo>
                    <a:pt x="161" y="15"/>
                  </a:lnTo>
                  <a:lnTo>
                    <a:pt x="161" y="10"/>
                  </a:lnTo>
                  <a:lnTo>
                    <a:pt x="167" y="5"/>
                  </a:lnTo>
                  <a:lnTo>
                    <a:pt x="167" y="0"/>
                  </a:lnTo>
                  <a:lnTo>
                    <a:pt x="167" y="0"/>
                  </a:lnTo>
                  <a:lnTo>
                    <a:pt x="167" y="0"/>
                  </a:lnTo>
                  <a:close/>
                </a:path>
              </a:pathLst>
            </a:custGeom>
            <a:solidFill>
              <a:srgbClr val="A554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87"/>
            <p:cNvSpPr>
              <a:spLocks/>
            </p:cNvSpPr>
            <p:nvPr/>
          </p:nvSpPr>
          <p:spPr bwMode="auto">
            <a:xfrm>
              <a:off x="7464425" y="6681788"/>
              <a:ext cx="336550" cy="85725"/>
            </a:xfrm>
            <a:custGeom>
              <a:avLst/>
              <a:gdLst/>
              <a:ahLst/>
              <a:cxnLst>
                <a:cxn ang="0">
                  <a:pos x="0" y="33"/>
                </a:cxn>
                <a:cxn ang="0">
                  <a:pos x="139" y="0"/>
                </a:cxn>
                <a:cxn ang="0">
                  <a:pos x="212" y="23"/>
                </a:cxn>
                <a:cxn ang="0">
                  <a:pos x="134" y="28"/>
                </a:cxn>
                <a:cxn ang="0">
                  <a:pos x="134" y="54"/>
                </a:cxn>
                <a:cxn ang="0">
                  <a:pos x="67" y="54"/>
                </a:cxn>
                <a:cxn ang="0">
                  <a:pos x="0" y="33"/>
                </a:cxn>
                <a:cxn ang="0">
                  <a:pos x="0" y="33"/>
                </a:cxn>
              </a:cxnLst>
              <a:rect l="0" t="0" r="r" b="b"/>
              <a:pathLst>
                <a:path w="212" h="54">
                  <a:moveTo>
                    <a:pt x="0" y="33"/>
                  </a:moveTo>
                  <a:lnTo>
                    <a:pt x="139" y="0"/>
                  </a:lnTo>
                  <a:lnTo>
                    <a:pt x="212" y="23"/>
                  </a:lnTo>
                  <a:lnTo>
                    <a:pt x="134" y="28"/>
                  </a:lnTo>
                  <a:lnTo>
                    <a:pt x="134" y="54"/>
                  </a:lnTo>
                  <a:lnTo>
                    <a:pt x="67" y="54"/>
                  </a:lnTo>
                  <a:lnTo>
                    <a:pt x="0" y="33"/>
                  </a:lnTo>
                  <a:lnTo>
                    <a:pt x="0" y="33"/>
                  </a:lnTo>
                  <a:close/>
                </a:path>
              </a:pathLst>
            </a:custGeom>
            <a:solidFill>
              <a:srgbClr val="A554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88"/>
            <p:cNvSpPr>
              <a:spLocks/>
            </p:cNvSpPr>
            <p:nvPr/>
          </p:nvSpPr>
          <p:spPr bwMode="auto">
            <a:xfrm>
              <a:off x="9072563" y="5513388"/>
              <a:ext cx="1060450" cy="368300"/>
            </a:xfrm>
            <a:custGeom>
              <a:avLst/>
              <a:gdLst/>
              <a:ahLst/>
              <a:cxnLst>
                <a:cxn ang="0">
                  <a:pos x="346" y="111"/>
                </a:cxn>
                <a:cxn ang="0">
                  <a:pos x="379" y="124"/>
                </a:cxn>
                <a:cxn ang="0">
                  <a:pos x="418" y="129"/>
                </a:cxn>
                <a:cxn ang="0">
                  <a:pos x="451" y="124"/>
                </a:cxn>
                <a:cxn ang="0">
                  <a:pos x="474" y="124"/>
                </a:cxn>
                <a:cxn ang="0">
                  <a:pos x="501" y="134"/>
                </a:cxn>
                <a:cxn ang="0">
                  <a:pos x="529" y="142"/>
                </a:cxn>
                <a:cxn ang="0">
                  <a:pos x="568" y="145"/>
                </a:cxn>
                <a:cxn ang="0">
                  <a:pos x="596" y="137"/>
                </a:cxn>
                <a:cxn ang="0">
                  <a:pos x="618" y="129"/>
                </a:cxn>
                <a:cxn ang="0">
                  <a:pos x="652" y="132"/>
                </a:cxn>
                <a:cxn ang="0">
                  <a:pos x="668" y="121"/>
                </a:cxn>
                <a:cxn ang="0">
                  <a:pos x="652" y="103"/>
                </a:cxn>
                <a:cxn ang="0">
                  <a:pos x="624" y="83"/>
                </a:cxn>
                <a:cxn ang="0">
                  <a:pos x="618" y="67"/>
                </a:cxn>
                <a:cxn ang="0">
                  <a:pos x="624" y="54"/>
                </a:cxn>
                <a:cxn ang="0">
                  <a:pos x="607" y="39"/>
                </a:cxn>
                <a:cxn ang="0">
                  <a:pos x="574" y="29"/>
                </a:cxn>
                <a:cxn ang="0">
                  <a:pos x="540" y="21"/>
                </a:cxn>
                <a:cxn ang="0">
                  <a:pos x="513" y="13"/>
                </a:cxn>
                <a:cxn ang="0">
                  <a:pos x="479" y="10"/>
                </a:cxn>
                <a:cxn ang="0">
                  <a:pos x="451" y="13"/>
                </a:cxn>
                <a:cxn ang="0">
                  <a:pos x="423" y="13"/>
                </a:cxn>
                <a:cxn ang="0">
                  <a:pos x="379" y="5"/>
                </a:cxn>
                <a:cxn ang="0">
                  <a:pos x="334" y="0"/>
                </a:cxn>
                <a:cxn ang="0">
                  <a:pos x="301" y="0"/>
                </a:cxn>
                <a:cxn ang="0">
                  <a:pos x="256" y="3"/>
                </a:cxn>
                <a:cxn ang="0">
                  <a:pos x="212" y="10"/>
                </a:cxn>
                <a:cxn ang="0">
                  <a:pos x="162" y="18"/>
                </a:cxn>
                <a:cxn ang="0">
                  <a:pos x="123" y="29"/>
                </a:cxn>
                <a:cxn ang="0">
                  <a:pos x="84" y="39"/>
                </a:cxn>
                <a:cxn ang="0">
                  <a:pos x="78" y="57"/>
                </a:cxn>
                <a:cxn ang="0">
                  <a:pos x="84" y="80"/>
                </a:cxn>
                <a:cxn ang="0">
                  <a:pos x="67" y="106"/>
                </a:cxn>
                <a:cxn ang="0">
                  <a:pos x="28" y="129"/>
                </a:cxn>
                <a:cxn ang="0">
                  <a:pos x="0" y="142"/>
                </a:cxn>
                <a:cxn ang="0">
                  <a:pos x="0" y="150"/>
                </a:cxn>
                <a:cxn ang="0">
                  <a:pos x="11" y="168"/>
                </a:cxn>
                <a:cxn ang="0">
                  <a:pos x="23" y="191"/>
                </a:cxn>
                <a:cxn ang="0">
                  <a:pos x="17" y="214"/>
                </a:cxn>
                <a:cxn ang="0">
                  <a:pos x="11" y="230"/>
                </a:cxn>
                <a:cxn ang="0">
                  <a:pos x="34" y="232"/>
                </a:cxn>
                <a:cxn ang="0">
                  <a:pos x="67" y="230"/>
                </a:cxn>
                <a:cxn ang="0">
                  <a:pos x="101" y="225"/>
                </a:cxn>
                <a:cxn ang="0">
                  <a:pos x="128" y="220"/>
                </a:cxn>
                <a:cxn ang="0">
                  <a:pos x="145" y="207"/>
                </a:cxn>
                <a:cxn ang="0">
                  <a:pos x="145" y="191"/>
                </a:cxn>
                <a:cxn ang="0">
                  <a:pos x="156" y="173"/>
                </a:cxn>
                <a:cxn ang="0">
                  <a:pos x="184" y="160"/>
                </a:cxn>
                <a:cxn ang="0">
                  <a:pos x="217" y="163"/>
                </a:cxn>
                <a:cxn ang="0">
                  <a:pos x="245" y="178"/>
                </a:cxn>
                <a:cxn ang="0">
                  <a:pos x="279" y="176"/>
                </a:cxn>
                <a:cxn ang="0">
                  <a:pos x="312" y="160"/>
                </a:cxn>
                <a:cxn ang="0">
                  <a:pos x="351" y="147"/>
                </a:cxn>
                <a:cxn ang="0">
                  <a:pos x="351" y="129"/>
                </a:cxn>
                <a:cxn ang="0">
                  <a:pos x="340" y="111"/>
                </a:cxn>
                <a:cxn ang="0">
                  <a:pos x="340" y="109"/>
                </a:cxn>
              </a:cxnLst>
              <a:rect l="0" t="0" r="r" b="b"/>
              <a:pathLst>
                <a:path w="668" h="232">
                  <a:moveTo>
                    <a:pt x="340" y="109"/>
                  </a:moveTo>
                  <a:lnTo>
                    <a:pt x="346" y="111"/>
                  </a:lnTo>
                  <a:lnTo>
                    <a:pt x="357" y="116"/>
                  </a:lnTo>
                  <a:lnTo>
                    <a:pt x="379" y="124"/>
                  </a:lnTo>
                  <a:lnTo>
                    <a:pt x="401" y="129"/>
                  </a:lnTo>
                  <a:lnTo>
                    <a:pt x="418" y="129"/>
                  </a:lnTo>
                  <a:lnTo>
                    <a:pt x="435" y="129"/>
                  </a:lnTo>
                  <a:lnTo>
                    <a:pt x="451" y="124"/>
                  </a:lnTo>
                  <a:lnTo>
                    <a:pt x="462" y="124"/>
                  </a:lnTo>
                  <a:lnTo>
                    <a:pt x="474" y="124"/>
                  </a:lnTo>
                  <a:lnTo>
                    <a:pt x="490" y="129"/>
                  </a:lnTo>
                  <a:lnTo>
                    <a:pt x="501" y="134"/>
                  </a:lnTo>
                  <a:lnTo>
                    <a:pt x="513" y="140"/>
                  </a:lnTo>
                  <a:lnTo>
                    <a:pt x="529" y="142"/>
                  </a:lnTo>
                  <a:lnTo>
                    <a:pt x="552" y="145"/>
                  </a:lnTo>
                  <a:lnTo>
                    <a:pt x="568" y="145"/>
                  </a:lnTo>
                  <a:lnTo>
                    <a:pt x="585" y="145"/>
                  </a:lnTo>
                  <a:lnTo>
                    <a:pt x="596" y="137"/>
                  </a:lnTo>
                  <a:lnTo>
                    <a:pt x="607" y="129"/>
                  </a:lnTo>
                  <a:lnTo>
                    <a:pt x="618" y="129"/>
                  </a:lnTo>
                  <a:lnTo>
                    <a:pt x="641" y="132"/>
                  </a:lnTo>
                  <a:lnTo>
                    <a:pt x="652" y="132"/>
                  </a:lnTo>
                  <a:lnTo>
                    <a:pt x="663" y="129"/>
                  </a:lnTo>
                  <a:lnTo>
                    <a:pt x="668" y="121"/>
                  </a:lnTo>
                  <a:lnTo>
                    <a:pt x="663" y="114"/>
                  </a:lnTo>
                  <a:lnTo>
                    <a:pt x="652" y="103"/>
                  </a:lnTo>
                  <a:lnTo>
                    <a:pt x="646" y="93"/>
                  </a:lnTo>
                  <a:lnTo>
                    <a:pt x="624" y="83"/>
                  </a:lnTo>
                  <a:lnTo>
                    <a:pt x="618" y="75"/>
                  </a:lnTo>
                  <a:lnTo>
                    <a:pt x="618" y="67"/>
                  </a:lnTo>
                  <a:lnTo>
                    <a:pt x="624" y="62"/>
                  </a:lnTo>
                  <a:lnTo>
                    <a:pt x="624" y="54"/>
                  </a:lnTo>
                  <a:lnTo>
                    <a:pt x="618" y="47"/>
                  </a:lnTo>
                  <a:lnTo>
                    <a:pt x="607" y="39"/>
                  </a:lnTo>
                  <a:lnTo>
                    <a:pt x="591" y="34"/>
                  </a:lnTo>
                  <a:lnTo>
                    <a:pt x="574" y="29"/>
                  </a:lnTo>
                  <a:lnTo>
                    <a:pt x="563" y="26"/>
                  </a:lnTo>
                  <a:lnTo>
                    <a:pt x="540" y="21"/>
                  </a:lnTo>
                  <a:lnTo>
                    <a:pt x="524" y="16"/>
                  </a:lnTo>
                  <a:lnTo>
                    <a:pt x="513" y="13"/>
                  </a:lnTo>
                  <a:lnTo>
                    <a:pt x="501" y="13"/>
                  </a:lnTo>
                  <a:lnTo>
                    <a:pt x="479" y="10"/>
                  </a:lnTo>
                  <a:lnTo>
                    <a:pt x="468" y="10"/>
                  </a:lnTo>
                  <a:lnTo>
                    <a:pt x="451" y="13"/>
                  </a:lnTo>
                  <a:lnTo>
                    <a:pt x="440" y="16"/>
                  </a:lnTo>
                  <a:lnTo>
                    <a:pt x="423" y="13"/>
                  </a:lnTo>
                  <a:lnTo>
                    <a:pt x="407" y="10"/>
                  </a:lnTo>
                  <a:lnTo>
                    <a:pt x="379" y="5"/>
                  </a:lnTo>
                  <a:lnTo>
                    <a:pt x="357" y="3"/>
                  </a:lnTo>
                  <a:lnTo>
                    <a:pt x="334" y="0"/>
                  </a:lnTo>
                  <a:lnTo>
                    <a:pt x="318" y="0"/>
                  </a:lnTo>
                  <a:lnTo>
                    <a:pt x="301" y="0"/>
                  </a:lnTo>
                  <a:lnTo>
                    <a:pt x="284" y="0"/>
                  </a:lnTo>
                  <a:lnTo>
                    <a:pt x="256" y="3"/>
                  </a:lnTo>
                  <a:lnTo>
                    <a:pt x="234" y="5"/>
                  </a:lnTo>
                  <a:lnTo>
                    <a:pt x="212" y="10"/>
                  </a:lnTo>
                  <a:lnTo>
                    <a:pt x="184" y="16"/>
                  </a:lnTo>
                  <a:lnTo>
                    <a:pt x="162" y="18"/>
                  </a:lnTo>
                  <a:lnTo>
                    <a:pt x="145" y="23"/>
                  </a:lnTo>
                  <a:lnTo>
                    <a:pt x="123" y="29"/>
                  </a:lnTo>
                  <a:lnTo>
                    <a:pt x="112" y="31"/>
                  </a:lnTo>
                  <a:lnTo>
                    <a:pt x="84" y="39"/>
                  </a:lnTo>
                  <a:lnTo>
                    <a:pt x="78" y="49"/>
                  </a:lnTo>
                  <a:lnTo>
                    <a:pt x="78" y="57"/>
                  </a:lnTo>
                  <a:lnTo>
                    <a:pt x="84" y="70"/>
                  </a:lnTo>
                  <a:lnTo>
                    <a:pt x="84" y="80"/>
                  </a:lnTo>
                  <a:lnTo>
                    <a:pt x="84" y="93"/>
                  </a:lnTo>
                  <a:lnTo>
                    <a:pt x="67" y="106"/>
                  </a:lnTo>
                  <a:lnTo>
                    <a:pt x="50" y="119"/>
                  </a:lnTo>
                  <a:lnTo>
                    <a:pt x="28" y="129"/>
                  </a:lnTo>
                  <a:lnTo>
                    <a:pt x="11" y="137"/>
                  </a:lnTo>
                  <a:lnTo>
                    <a:pt x="0" y="142"/>
                  </a:lnTo>
                  <a:lnTo>
                    <a:pt x="0" y="147"/>
                  </a:lnTo>
                  <a:lnTo>
                    <a:pt x="0" y="150"/>
                  </a:lnTo>
                  <a:lnTo>
                    <a:pt x="6" y="160"/>
                  </a:lnTo>
                  <a:lnTo>
                    <a:pt x="11" y="168"/>
                  </a:lnTo>
                  <a:lnTo>
                    <a:pt x="23" y="178"/>
                  </a:lnTo>
                  <a:lnTo>
                    <a:pt x="23" y="191"/>
                  </a:lnTo>
                  <a:lnTo>
                    <a:pt x="23" y="204"/>
                  </a:lnTo>
                  <a:lnTo>
                    <a:pt x="17" y="214"/>
                  </a:lnTo>
                  <a:lnTo>
                    <a:pt x="11" y="225"/>
                  </a:lnTo>
                  <a:lnTo>
                    <a:pt x="11" y="230"/>
                  </a:lnTo>
                  <a:lnTo>
                    <a:pt x="23" y="232"/>
                  </a:lnTo>
                  <a:lnTo>
                    <a:pt x="34" y="232"/>
                  </a:lnTo>
                  <a:lnTo>
                    <a:pt x="50" y="232"/>
                  </a:lnTo>
                  <a:lnTo>
                    <a:pt x="67" y="230"/>
                  </a:lnTo>
                  <a:lnTo>
                    <a:pt x="84" y="227"/>
                  </a:lnTo>
                  <a:lnTo>
                    <a:pt x="101" y="225"/>
                  </a:lnTo>
                  <a:lnTo>
                    <a:pt x="112" y="222"/>
                  </a:lnTo>
                  <a:lnTo>
                    <a:pt x="128" y="220"/>
                  </a:lnTo>
                  <a:lnTo>
                    <a:pt x="140" y="217"/>
                  </a:lnTo>
                  <a:lnTo>
                    <a:pt x="145" y="207"/>
                  </a:lnTo>
                  <a:lnTo>
                    <a:pt x="151" y="199"/>
                  </a:lnTo>
                  <a:lnTo>
                    <a:pt x="145" y="191"/>
                  </a:lnTo>
                  <a:lnTo>
                    <a:pt x="151" y="181"/>
                  </a:lnTo>
                  <a:lnTo>
                    <a:pt x="156" y="173"/>
                  </a:lnTo>
                  <a:lnTo>
                    <a:pt x="167" y="165"/>
                  </a:lnTo>
                  <a:lnTo>
                    <a:pt x="184" y="160"/>
                  </a:lnTo>
                  <a:lnTo>
                    <a:pt x="206" y="160"/>
                  </a:lnTo>
                  <a:lnTo>
                    <a:pt x="217" y="163"/>
                  </a:lnTo>
                  <a:lnTo>
                    <a:pt x="234" y="171"/>
                  </a:lnTo>
                  <a:lnTo>
                    <a:pt x="245" y="178"/>
                  </a:lnTo>
                  <a:lnTo>
                    <a:pt x="268" y="181"/>
                  </a:lnTo>
                  <a:lnTo>
                    <a:pt x="279" y="176"/>
                  </a:lnTo>
                  <a:lnTo>
                    <a:pt x="295" y="171"/>
                  </a:lnTo>
                  <a:lnTo>
                    <a:pt x="312" y="160"/>
                  </a:lnTo>
                  <a:lnTo>
                    <a:pt x="334" y="155"/>
                  </a:lnTo>
                  <a:lnTo>
                    <a:pt x="351" y="147"/>
                  </a:lnTo>
                  <a:lnTo>
                    <a:pt x="357" y="140"/>
                  </a:lnTo>
                  <a:lnTo>
                    <a:pt x="351" y="129"/>
                  </a:lnTo>
                  <a:lnTo>
                    <a:pt x="346" y="119"/>
                  </a:lnTo>
                  <a:lnTo>
                    <a:pt x="340" y="111"/>
                  </a:lnTo>
                  <a:lnTo>
                    <a:pt x="340" y="109"/>
                  </a:lnTo>
                  <a:lnTo>
                    <a:pt x="340" y="109"/>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89"/>
            <p:cNvSpPr>
              <a:spLocks/>
            </p:cNvSpPr>
            <p:nvPr/>
          </p:nvSpPr>
          <p:spPr bwMode="auto">
            <a:xfrm>
              <a:off x="5740400" y="5665788"/>
              <a:ext cx="866775" cy="500063"/>
            </a:xfrm>
            <a:custGeom>
              <a:avLst/>
              <a:gdLst/>
              <a:ahLst/>
              <a:cxnLst>
                <a:cxn ang="0">
                  <a:pos x="546" y="69"/>
                </a:cxn>
                <a:cxn ang="0">
                  <a:pos x="429" y="113"/>
                </a:cxn>
                <a:cxn ang="0">
                  <a:pos x="518" y="129"/>
                </a:cxn>
                <a:cxn ang="0">
                  <a:pos x="512" y="167"/>
                </a:cxn>
                <a:cxn ang="0">
                  <a:pos x="451" y="170"/>
                </a:cxn>
                <a:cxn ang="0">
                  <a:pos x="401" y="206"/>
                </a:cxn>
                <a:cxn ang="0">
                  <a:pos x="329" y="206"/>
                </a:cxn>
                <a:cxn ang="0">
                  <a:pos x="379" y="224"/>
                </a:cxn>
                <a:cxn ang="0">
                  <a:pos x="368" y="268"/>
                </a:cxn>
                <a:cxn ang="0">
                  <a:pos x="362" y="268"/>
                </a:cxn>
                <a:cxn ang="0">
                  <a:pos x="357" y="266"/>
                </a:cxn>
                <a:cxn ang="0">
                  <a:pos x="340" y="263"/>
                </a:cxn>
                <a:cxn ang="0">
                  <a:pos x="329" y="263"/>
                </a:cxn>
                <a:cxn ang="0">
                  <a:pos x="306" y="263"/>
                </a:cxn>
                <a:cxn ang="0">
                  <a:pos x="284" y="263"/>
                </a:cxn>
                <a:cxn ang="0">
                  <a:pos x="268" y="263"/>
                </a:cxn>
                <a:cxn ang="0">
                  <a:pos x="256" y="263"/>
                </a:cxn>
                <a:cxn ang="0">
                  <a:pos x="240" y="266"/>
                </a:cxn>
                <a:cxn ang="0">
                  <a:pos x="223" y="268"/>
                </a:cxn>
                <a:cxn ang="0">
                  <a:pos x="206" y="271"/>
                </a:cxn>
                <a:cxn ang="0">
                  <a:pos x="184" y="273"/>
                </a:cxn>
                <a:cxn ang="0">
                  <a:pos x="167" y="278"/>
                </a:cxn>
                <a:cxn ang="0">
                  <a:pos x="151" y="281"/>
                </a:cxn>
                <a:cxn ang="0">
                  <a:pos x="128" y="284"/>
                </a:cxn>
                <a:cxn ang="0">
                  <a:pos x="112" y="289"/>
                </a:cxn>
                <a:cxn ang="0">
                  <a:pos x="95" y="291"/>
                </a:cxn>
                <a:cxn ang="0">
                  <a:pos x="78" y="297"/>
                </a:cxn>
                <a:cxn ang="0">
                  <a:pos x="61" y="299"/>
                </a:cxn>
                <a:cxn ang="0">
                  <a:pos x="45" y="304"/>
                </a:cxn>
                <a:cxn ang="0">
                  <a:pos x="34" y="307"/>
                </a:cxn>
                <a:cxn ang="0">
                  <a:pos x="23" y="309"/>
                </a:cxn>
                <a:cxn ang="0">
                  <a:pos x="0" y="315"/>
                </a:cxn>
                <a:cxn ang="0">
                  <a:pos x="89" y="229"/>
                </a:cxn>
                <a:cxn ang="0">
                  <a:pos x="178" y="142"/>
                </a:cxn>
                <a:cxn ang="0">
                  <a:pos x="396" y="0"/>
                </a:cxn>
                <a:cxn ang="0">
                  <a:pos x="546" y="69"/>
                </a:cxn>
                <a:cxn ang="0">
                  <a:pos x="546" y="69"/>
                </a:cxn>
              </a:cxnLst>
              <a:rect l="0" t="0" r="r" b="b"/>
              <a:pathLst>
                <a:path w="546" h="315">
                  <a:moveTo>
                    <a:pt x="546" y="69"/>
                  </a:moveTo>
                  <a:lnTo>
                    <a:pt x="429" y="113"/>
                  </a:lnTo>
                  <a:lnTo>
                    <a:pt x="518" y="129"/>
                  </a:lnTo>
                  <a:lnTo>
                    <a:pt x="512" y="167"/>
                  </a:lnTo>
                  <a:lnTo>
                    <a:pt x="451" y="170"/>
                  </a:lnTo>
                  <a:lnTo>
                    <a:pt x="401" y="206"/>
                  </a:lnTo>
                  <a:lnTo>
                    <a:pt x="329" y="206"/>
                  </a:lnTo>
                  <a:lnTo>
                    <a:pt x="379" y="224"/>
                  </a:lnTo>
                  <a:lnTo>
                    <a:pt x="368" y="268"/>
                  </a:lnTo>
                  <a:lnTo>
                    <a:pt x="362" y="268"/>
                  </a:lnTo>
                  <a:lnTo>
                    <a:pt x="357" y="266"/>
                  </a:lnTo>
                  <a:lnTo>
                    <a:pt x="340" y="263"/>
                  </a:lnTo>
                  <a:lnTo>
                    <a:pt x="329" y="263"/>
                  </a:lnTo>
                  <a:lnTo>
                    <a:pt x="306" y="263"/>
                  </a:lnTo>
                  <a:lnTo>
                    <a:pt x="284" y="263"/>
                  </a:lnTo>
                  <a:lnTo>
                    <a:pt x="268" y="263"/>
                  </a:lnTo>
                  <a:lnTo>
                    <a:pt x="256" y="263"/>
                  </a:lnTo>
                  <a:lnTo>
                    <a:pt x="240" y="266"/>
                  </a:lnTo>
                  <a:lnTo>
                    <a:pt x="223" y="268"/>
                  </a:lnTo>
                  <a:lnTo>
                    <a:pt x="206" y="271"/>
                  </a:lnTo>
                  <a:lnTo>
                    <a:pt x="184" y="273"/>
                  </a:lnTo>
                  <a:lnTo>
                    <a:pt x="167" y="278"/>
                  </a:lnTo>
                  <a:lnTo>
                    <a:pt x="151" y="281"/>
                  </a:lnTo>
                  <a:lnTo>
                    <a:pt x="128" y="284"/>
                  </a:lnTo>
                  <a:lnTo>
                    <a:pt x="112" y="289"/>
                  </a:lnTo>
                  <a:lnTo>
                    <a:pt x="95" y="291"/>
                  </a:lnTo>
                  <a:lnTo>
                    <a:pt x="78" y="297"/>
                  </a:lnTo>
                  <a:lnTo>
                    <a:pt x="61" y="299"/>
                  </a:lnTo>
                  <a:lnTo>
                    <a:pt x="45" y="304"/>
                  </a:lnTo>
                  <a:lnTo>
                    <a:pt x="34" y="307"/>
                  </a:lnTo>
                  <a:lnTo>
                    <a:pt x="23" y="309"/>
                  </a:lnTo>
                  <a:lnTo>
                    <a:pt x="0" y="315"/>
                  </a:lnTo>
                  <a:lnTo>
                    <a:pt x="89" y="229"/>
                  </a:lnTo>
                  <a:lnTo>
                    <a:pt x="178" y="142"/>
                  </a:lnTo>
                  <a:lnTo>
                    <a:pt x="396" y="0"/>
                  </a:lnTo>
                  <a:lnTo>
                    <a:pt x="546" y="69"/>
                  </a:lnTo>
                  <a:lnTo>
                    <a:pt x="546" y="69"/>
                  </a:lnTo>
                  <a:close/>
                </a:path>
              </a:pathLst>
            </a:custGeom>
            <a:solidFill>
              <a:srgbClr val="66C2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90"/>
            <p:cNvSpPr>
              <a:spLocks/>
            </p:cNvSpPr>
            <p:nvPr/>
          </p:nvSpPr>
          <p:spPr bwMode="auto">
            <a:xfrm>
              <a:off x="4387850" y="6681788"/>
              <a:ext cx="346075" cy="65088"/>
            </a:xfrm>
            <a:custGeom>
              <a:avLst/>
              <a:gdLst/>
              <a:ahLst/>
              <a:cxnLst>
                <a:cxn ang="0">
                  <a:pos x="0" y="39"/>
                </a:cxn>
                <a:cxn ang="0">
                  <a:pos x="95" y="0"/>
                </a:cxn>
                <a:cxn ang="0">
                  <a:pos x="95" y="28"/>
                </a:cxn>
                <a:cxn ang="0">
                  <a:pos x="179" y="5"/>
                </a:cxn>
                <a:cxn ang="0">
                  <a:pos x="218" y="41"/>
                </a:cxn>
                <a:cxn ang="0">
                  <a:pos x="0" y="39"/>
                </a:cxn>
                <a:cxn ang="0">
                  <a:pos x="0" y="39"/>
                </a:cxn>
              </a:cxnLst>
              <a:rect l="0" t="0" r="r" b="b"/>
              <a:pathLst>
                <a:path w="218" h="41">
                  <a:moveTo>
                    <a:pt x="0" y="39"/>
                  </a:moveTo>
                  <a:lnTo>
                    <a:pt x="95" y="0"/>
                  </a:lnTo>
                  <a:lnTo>
                    <a:pt x="95" y="28"/>
                  </a:lnTo>
                  <a:lnTo>
                    <a:pt x="179" y="5"/>
                  </a:lnTo>
                  <a:lnTo>
                    <a:pt x="218" y="41"/>
                  </a:lnTo>
                  <a:lnTo>
                    <a:pt x="0" y="39"/>
                  </a:lnTo>
                  <a:lnTo>
                    <a:pt x="0" y="39"/>
                  </a:lnTo>
                  <a:close/>
                </a:path>
              </a:pathLst>
            </a:custGeom>
            <a:solidFill>
              <a:srgbClr val="66C2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91"/>
            <p:cNvSpPr>
              <a:spLocks/>
            </p:cNvSpPr>
            <p:nvPr/>
          </p:nvSpPr>
          <p:spPr bwMode="auto">
            <a:xfrm>
              <a:off x="4865688" y="6415088"/>
              <a:ext cx="522288" cy="261938"/>
            </a:xfrm>
            <a:custGeom>
              <a:avLst/>
              <a:gdLst/>
              <a:ahLst/>
              <a:cxnLst>
                <a:cxn ang="0">
                  <a:pos x="72" y="0"/>
                </a:cxn>
                <a:cxn ang="0">
                  <a:pos x="329" y="8"/>
                </a:cxn>
                <a:cxn ang="0">
                  <a:pos x="306" y="8"/>
                </a:cxn>
                <a:cxn ang="0">
                  <a:pos x="301" y="8"/>
                </a:cxn>
                <a:cxn ang="0">
                  <a:pos x="284" y="8"/>
                </a:cxn>
                <a:cxn ang="0">
                  <a:pos x="273" y="10"/>
                </a:cxn>
                <a:cxn ang="0">
                  <a:pos x="251" y="13"/>
                </a:cxn>
                <a:cxn ang="0">
                  <a:pos x="234" y="18"/>
                </a:cxn>
                <a:cxn ang="0">
                  <a:pos x="217" y="21"/>
                </a:cxn>
                <a:cxn ang="0">
                  <a:pos x="212" y="26"/>
                </a:cxn>
                <a:cxn ang="0">
                  <a:pos x="200" y="34"/>
                </a:cxn>
                <a:cxn ang="0">
                  <a:pos x="189" y="41"/>
                </a:cxn>
                <a:cxn ang="0">
                  <a:pos x="173" y="49"/>
                </a:cxn>
                <a:cxn ang="0">
                  <a:pos x="161" y="57"/>
                </a:cxn>
                <a:cxn ang="0">
                  <a:pos x="145" y="65"/>
                </a:cxn>
                <a:cxn ang="0">
                  <a:pos x="134" y="78"/>
                </a:cxn>
                <a:cxn ang="0">
                  <a:pos x="123" y="88"/>
                </a:cxn>
                <a:cxn ang="0">
                  <a:pos x="111" y="98"/>
                </a:cxn>
                <a:cxn ang="0">
                  <a:pos x="100" y="106"/>
                </a:cxn>
                <a:cxn ang="0">
                  <a:pos x="89" y="119"/>
                </a:cxn>
                <a:cxn ang="0">
                  <a:pos x="78" y="127"/>
                </a:cxn>
                <a:cxn ang="0">
                  <a:pos x="72" y="137"/>
                </a:cxn>
                <a:cxn ang="0">
                  <a:pos x="61" y="145"/>
                </a:cxn>
                <a:cxn ang="0">
                  <a:pos x="56" y="152"/>
                </a:cxn>
                <a:cxn ang="0">
                  <a:pos x="45" y="160"/>
                </a:cxn>
                <a:cxn ang="0">
                  <a:pos x="45" y="165"/>
                </a:cxn>
                <a:cxn ang="0">
                  <a:pos x="0" y="111"/>
                </a:cxn>
                <a:cxn ang="0">
                  <a:pos x="72" y="0"/>
                </a:cxn>
                <a:cxn ang="0">
                  <a:pos x="72" y="0"/>
                </a:cxn>
              </a:cxnLst>
              <a:rect l="0" t="0" r="r" b="b"/>
              <a:pathLst>
                <a:path w="329" h="165">
                  <a:moveTo>
                    <a:pt x="72" y="0"/>
                  </a:moveTo>
                  <a:lnTo>
                    <a:pt x="329" y="8"/>
                  </a:lnTo>
                  <a:lnTo>
                    <a:pt x="306" y="8"/>
                  </a:lnTo>
                  <a:lnTo>
                    <a:pt x="301" y="8"/>
                  </a:lnTo>
                  <a:lnTo>
                    <a:pt x="284" y="8"/>
                  </a:lnTo>
                  <a:lnTo>
                    <a:pt x="273" y="10"/>
                  </a:lnTo>
                  <a:lnTo>
                    <a:pt x="251" y="13"/>
                  </a:lnTo>
                  <a:lnTo>
                    <a:pt x="234" y="18"/>
                  </a:lnTo>
                  <a:lnTo>
                    <a:pt x="217" y="21"/>
                  </a:lnTo>
                  <a:lnTo>
                    <a:pt x="212" y="26"/>
                  </a:lnTo>
                  <a:lnTo>
                    <a:pt x="200" y="34"/>
                  </a:lnTo>
                  <a:lnTo>
                    <a:pt x="189" y="41"/>
                  </a:lnTo>
                  <a:lnTo>
                    <a:pt x="173" y="49"/>
                  </a:lnTo>
                  <a:lnTo>
                    <a:pt x="161" y="57"/>
                  </a:lnTo>
                  <a:lnTo>
                    <a:pt x="145" y="65"/>
                  </a:lnTo>
                  <a:lnTo>
                    <a:pt x="134" y="78"/>
                  </a:lnTo>
                  <a:lnTo>
                    <a:pt x="123" y="88"/>
                  </a:lnTo>
                  <a:lnTo>
                    <a:pt x="111" y="98"/>
                  </a:lnTo>
                  <a:lnTo>
                    <a:pt x="100" y="106"/>
                  </a:lnTo>
                  <a:lnTo>
                    <a:pt x="89" y="119"/>
                  </a:lnTo>
                  <a:lnTo>
                    <a:pt x="78" y="127"/>
                  </a:lnTo>
                  <a:lnTo>
                    <a:pt x="72" y="137"/>
                  </a:lnTo>
                  <a:lnTo>
                    <a:pt x="61" y="145"/>
                  </a:lnTo>
                  <a:lnTo>
                    <a:pt x="56" y="152"/>
                  </a:lnTo>
                  <a:lnTo>
                    <a:pt x="45" y="160"/>
                  </a:lnTo>
                  <a:lnTo>
                    <a:pt x="45" y="165"/>
                  </a:lnTo>
                  <a:lnTo>
                    <a:pt x="0" y="111"/>
                  </a:lnTo>
                  <a:lnTo>
                    <a:pt x="72" y="0"/>
                  </a:lnTo>
                  <a:lnTo>
                    <a:pt x="72" y="0"/>
                  </a:lnTo>
                  <a:close/>
                </a:path>
              </a:pathLst>
            </a:custGeom>
            <a:solidFill>
              <a:srgbClr val="66C2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92"/>
            <p:cNvSpPr>
              <a:spLocks/>
            </p:cNvSpPr>
            <p:nvPr/>
          </p:nvSpPr>
          <p:spPr bwMode="auto">
            <a:xfrm>
              <a:off x="3302000" y="5546725"/>
              <a:ext cx="857250" cy="515938"/>
            </a:xfrm>
            <a:custGeom>
              <a:avLst/>
              <a:gdLst/>
              <a:ahLst/>
              <a:cxnLst>
                <a:cxn ang="0">
                  <a:pos x="540" y="44"/>
                </a:cxn>
                <a:cxn ang="0">
                  <a:pos x="534" y="93"/>
                </a:cxn>
                <a:cxn ang="0">
                  <a:pos x="345" y="108"/>
                </a:cxn>
                <a:cxn ang="0">
                  <a:pos x="489" y="139"/>
                </a:cxn>
                <a:cxn ang="0">
                  <a:pos x="489" y="201"/>
                </a:cxn>
                <a:cxn ang="0">
                  <a:pos x="412" y="201"/>
                </a:cxn>
                <a:cxn ang="0">
                  <a:pos x="384" y="245"/>
                </a:cxn>
                <a:cxn ang="0">
                  <a:pos x="295" y="250"/>
                </a:cxn>
                <a:cxn ang="0">
                  <a:pos x="295" y="281"/>
                </a:cxn>
                <a:cxn ang="0">
                  <a:pos x="189" y="281"/>
                </a:cxn>
                <a:cxn ang="0">
                  <a:pos x="183" y="281"/>
                </a:cxn>
                <a:cxn ang="0">
                  <a:pos x="167" y="281"/>
                </a:cxn>
                <a:cxn ang="0">
                  <a:pos x="144" y="284"/>
                </a:cxn>
                <a:cxn ang="0">
                  <a:pos x="116" y="292"/>
                </a:cxn>
                <a:cxn ang="0">
                  <a:pos x="94" y="302"/>
                </a:cxn>
                <a:cxn ang="0">
                  <a:pos x="77" y="312"/>
                </a:cxn>
                <a:cxn ang="0">
                  <a:pos x="66" y="320"/>
                </a:cxn>
                <a:cxn ang="0">
                  <a:pos x="66" y="325"/>
                </a:cxn>
                <a:cxn ang="0">
                  <a:pos x="61" y="325"/>
                </a:cxn>
                <a:cxn ang="0">
                  <a:pos x="50" y="320"/>
                </a:cxn>
                <a:cxn ang="0">
                  <a:pos x="38" y="315"/>
                </a:cxn>
                <a:cxn ang="0">
                  <a:pos x="27" y="307"/>
                </a:cxn>
                <a:cxn ang="0">
                  <a:pos x="22" y="302"/>
                </a:cxn>
                <a:cxn ang="0">
                  <a:pos x="16" y="297"/>
                </a:cxn>
                <a:cxn ang="0">
                  <a:pos x="11" y="289"/>
                </a:cxn>
                <a:cxn ang="0">
                  <a:pos x="5" y="284"/>
                </a:cxn>
                <a:cxn ang="0">
                  <a:pos x="0" y="273"/>
                </a:cxn>
                <a:cxn ang="0">
                  <a:pos x="0" y="263"/>
                </a:cxn>
                <a:cxn ang="0">
                  <a:pos x="0" y="253"/>
                </a:cxn>
                <a:cxn ang="0">
                  <a:pos x="0" y="245"/>
                </a:cxn>
                <a:cxn ang="0">
                  <a:pos x="0" y="230"/>
                </a:cxn>
                <a:cxn ang="0">
                  <a:pos x="5" y="217"/>
                </a:cxn>
                <a:cxn ang="0">
                  <a:pos x="11" y="204"/>
                </a:cxn>
                <a:cxn ang="0">
                  <a:pos x="22" y="191"/>
                </a:cxn>
                <a:cxn ang="0">
                  <a:pos x="27" y="175"/>
                </a:cxn>
                <a:cxn ang="0">
                  <a:pos x="33" y="162"/>
                </a:cxn>
                <a:cxn ang="0">
                  <a:pos x="44" y="150"/>
                </a:cxn>
                <a:cxn ang="0">
                  <a:pos x="55" y="137"/>
                </a:cxn>
                <a:cxn ang="0">
                  <a:pos x="61" y="124"/>
                </a:cxn>
                <a:cxn ang="0">
                  <a:pos x="66" y="113"/>
                </a:cxn>
                <a:cxn ang="0">
                  <a:pos x="77" y="103"/>
                </a:cxn>
                <a:cxn ang="0">
                  <a:pos x="83" y="95"/>
                </a:cxn>
                <a:cxn ang="0">
                  <a:pos x="89" y="88"/>
                </a:cxn>
                <a:cxn ang="0">
                  <a:pos x="94" y="82"/>
                </a:cxn>
                <a:cxn ang="0">
                  <a:pos x="100" y="80"/>
                </a:cxn>
                <a:cxn ang="0">
                  <a:pos x="100" y="80"/>
                </a:cxn>
                <a:cxn ang="0">
                  <a:pos x="295" y="0"/>
                </a:cxn>
                <a:cxn ang="0">
                  <a:pos x="540" y="44"/>
                </a:cxn>
                <a:cxn ang="0">
                  <a:pos x="540" y="44"/>
                </a:cxn>
              </a:cxnLst>
              <a:rect l="0" t="0" r="r" b="b"/>
              <a:pathLst>
                <a:path w="540" h="325">
                  <a:moveTo>
                    <a:pt x="540" y="44"/>
                  </a:moveTo>
                  <a:lnTo>
                    <a:pt x="534" y="93"/>
                  </a:lnTo>
                  <a:lnTo>
                    <a:pt x="345" y="108"/>
                  </a:lnTo>
                  <a:lnTo>
                    <a:pt x="489" y="139"/>
                  </a:lnTo>
                  <a:lnTo>
                    <a:pt x="489" y="201"/>
                  </a:lnTo>
                  <a:lnTo>
                    <a:pt x="412" y="201"/>
                  </a:lnTo>
                  <a:lnTo>
                    <a:pt x="384" y="245"/>
                  </a:lnTo>
                  <a:lnTo>
                    <a:pt x="295" y="250"/>
                  </a:lnTo>
                  <a:lnTo>
                    <a:pt x="295" y="281"/>
                  </a:lnTo>
                  <a:lnTo>
                    <a:pt x="189" y="281"/>
                  </a:lnTo>
                  <a:lnTo>
                    <a:pt x="183" y="281"/>
                  </a:lnTo>
                  <a:lnTo>
                    <a:pt x="167" y="281"/>
                  </a:lnTo>
                  <a:lnTo>
                    <a:pt x="144" y="284"/>
                  </a:lnTo>
                  <a:lnTo>
                    <a:pt x="116" y="292"/>
                  </a:lnTo>
                  <a:lnTo>
                    <a:pt x="94" y="302"/>
                  </a:lnTo>
                  <a:lnTo>
                    <a:pt x="77" y="312"/>
                  </a:lnTo>
                  <a:lnTo>
                    <a:pt x="66" y="320"/>
                  </a:lnTo>
                  <a:lnTo>
                    <a:pt x="66" y="325"/>
                  </a:lnTo>
                  <a:lnTo>
                    <a:pt x="61" y="325"/>
                  </a:lnTo>
                  <a:lnTo>
                    <a:pt x="50" y="320"/>
                  </a:lnTo>
                  <a:lnTo>
                    <a:pt x="38" y="315"/>
                  </a:lnTo>
                  <a:lnTo>
                    <a:pt x="27" y="307"/>
                  </a:lnTo>
                  <a:lnTo>
                    <a:pt x="22" y="302"/>
                  </a:lnTo>
                  <a:lnTo>
                    <a:pt x="16" y="297"/>
                  </a:lnTo>
                  <a:lnTo>
                    <a:pt x="11" y="289"/>
                  </a:lnTo>
                  <a:lnTo>
                    <a:pt x="5" y="284"/>
                  </a:lnTo>
                  <a:lnTo>
                    <a:pt x="0" y="273"/>
                  </a:lnTo>
                  <a:lnTo>
                    <a:pt x="0" y="263"/>
                  </a:lnTo>
                  <a:lnTo>
                    <a:pt x="0" y="253"/>
                  </a:lnTo>
                  <a:lnTo>
                    <a:pt x="0" y="245"/>
                  </a:lnTo>
                  <a:lnTo>
                    <a:pt x="0" y="230"/>
                  </a:lnTo>
                  <a:lnTo>
                    <a:pt x="5" y="217"/>
                  </a:lnTo>
                  <a:lnTo>
                    <a:pt x="11" y="204"/>
                  </a:lnTo>
                  <a:lnTo>
                    <a:pt x="22" y="191"/>
                  </a:lnTo>
                  <a:lnTo>
                    <a:pt x="27" y="175"/>
                  </a:lnTo>
                  <a:lnTo>
                    <a:pt x="33" y="162"/>
                  </a:lnTo>
                  <a:lnTo>
                    <a:pt x="44" y="150"/>
                  </a:lnTo>
                  <a:lnTo>
                    <a:pt x="55" y="137"/>
                  </a:lnTo>
                  <a:lnTo>
                    <a:pt x="61" y="124"/>
                  </a:lnTo>
                  <a:lnTo>
                    <a:pt x="66" y="113"/>
                  </a:lnTo>
                  <a:lnTo>
                    <a:pt x="77" y="103"/>
                  </a:lnTo>
                  <a:lnTo>
                    <a:pt x="83" y="95"/>
                  </a:lnTo>
                  <a:lnTo>
                    <a:pt x="89" y="88"/>
                  </a:lnTo>
                  <a:lnTo>
                    <a:pt x="94" y="82"/>
                  </a:lnTo>
                  <a:lnTo>
                    <a:pt x="100" y="80"/>
                  </a:lnTo>
                  <a:lnTo>
                    <a:pt x="100" y="80"/>
                  </a:lnTo>
                  <a:lnTo>
                    <a:pt x="295" y="0"/>
                  </a:lnTo>
                  <a:lnTo>
                    <a:pt x="540" y="44"/>
                  </a:lnTo>
                  <a:lnTo>
                    <a:pt x="540" y="44"/>
                  </a:lnTo>
                  <a:close/>
                </a:path>
              </a:pathLst>
            </a:custGeom>
            <a:solidFill>
              <a:srgbClr val="D999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93"/>
            <p:cNvSpPr>
              <a:spLocks/>
            </p:cNvSpPr>
            <p:nvPr/>
          </p:nvSpPr>
          <p:spPr bwMode="auto">
            <a:xfrm>
              <a:off x="4379912" y="6419850"/>
              <a:ext cx="785813" cy="360363"/>
            </a:xfrm>
            <a:custGeom>
              <a:avLst/>
              <a:gdLst/>
              <a:ahLst/>
              <a:cxnLst>
                <a:cxn ang="0">
                  <a:pos x="150" y="0"/>
                </a:cxn>
                <a:cxn ang="0">
                  <a:pos x="139" y="10"/>
                </a:cxn>
                <a:cxn ang="0">
                  <a:pos x="133" y="28"/>
                </a:cxn>
                <a:cxn ang="0">
                  <a:pos x="133" y="41"/>
                </a:cxn>
                <a:cxn ang="0">
                  <a:pos x="133" y="56"/>
                </a:cxn>
                <a:cxn ang="0">
                  <a:pos x="145" y="75"/>
                </a:cxn>
                <a:cxn ang="0">
                  <a:pos x="167" y="93"/>
                </a:cxn>
                <a:cxn ang="0">
                  <a:pos x="189" y="111"/>
                </a:cxn>
                <a:cxn ang="0">
                  <a:pos x="217" y="129"/>
                </a:cxn>
                <a:cxn ang="0">
                  <a:pos x="250" y="147"/>
                </a:cxn>
                <a:cxn ang="0">
                  <a:pos x="278" y="162"/>
                </a:cxn>
                <a:cxn ang="0">
                  <a:pos x="306" y="178"/>
                </a:cxn>
                <a:cxn ang="0">
                  <a:pos x="334" y="191"/>
                </a:cxn>
                <a:cxn ang="0">
                  <a:pos x="473" y="183"/>
                </a:cxn>
                <a:cxn ang="0">
                  <a:pos x="273" y="227"/>
                </a:cxn>
                <a:cxn ang="0">
                  <a:pos x="256" y="219"/>
                </a:cxn>
                <a:cxn ang="0">
                  <a:pos x="223" y="204"/>
                </a:cxn>
                <a:cxn ang="0">
                  <a:pos x="178" y="180"/>
                </a:cxn>
                <a:cxn ang="0">
                  <a:pos x="150" y="165"/>
                </a:cxn>
                <a:cxn ang="0">
                  <a:pos x="128" y="152"/>
                </a:cxn>
                <a:cxn ang="0">
                  <a:pos x="100" y="134"/>
                </a:cxn>
                <a:cxn ang="0">
                  <a:pos x="78" y="118"/>
                </a:cxn>
                <a:cxn ang="0">
                  <a:pos x="50" y="100"/>
                </a:cxn>
                <a:cxn ang="0">
                  <a:pos x="33" y="85"/>
                </a:cxn>
                <a:cxn ang="0">
                  <a:pos x="16" y="72"/>
                </a:cxn>
                <a:cxn ang="0">
                  <a:pos x="5" y="62"/>
                </a:cxn>
                <a:cxn ang="0">
                  <a:pos x="0" y="54"/>
                </a:cxn>
                <a:cxn ang="0">
                  <a:pos x="22" y="38"/>
                </a:cxn>
                <a:cxn ang="0">
                  <a:pos x="44" y="25"/>
                </a:cxn>
                <a:cxn ang="0">
                  <a:pos x="78" y="15"/>
                </a:cxn>
                <a:cxn ang="0">
                  <a:pos x="128" y="0"/>
                </a:cxn>
                <a:cxn ang="0">
                  <a:pos x="156" y="0"/>
                </a:cxn>
              </a:cxnLst>
              <a:rect l="0" t="0" r="r" b="b"/>
              <a:pathLst>
                <a:path w="495" h="227">
                  <a:moveTo>
                    <a:pt x="156" y="0"/>
                  </a:moveTo>
                  <a:lnTo>
                    <a:pt x="150" y="0"/>
                  </a:lnTo>
                  <a:lnTo>
                    <a:pt x="150" y="5"/>
                  </a:lnTo>
                  <a:lnTo>
                    <a:pt x="139" y="10"/>
                  </a:lnTo>
                  <a:lnTo>
                    <a:pt x="139" y="23"/>
                  </a:lnTo>
                  <a:lnTo>
                    <a:pt x="133" y="28"/>
                  </a:lnTo>
                  <a:lnTo>
                    <a:pt x="133" y="33"/>
                  </a:lnTo>
                  <a:lnTo>
                    <a:pt x="133" y="41"/>
                  </a:lnTo>
                  <a:lnTo>
                    <a:pt x="133" y="49"/>
                  </a:lnTo>
                  <a:lnTo>
                    <a:pt x="133" y="56"/>
                  </a:lnTo>
                  <a:lnTo>
                    <a:pt x="139" y="64"/>
                  </a:lnTo>
                  <a:lnTo>
                    <a:pt x="145" y="75"/>
                  </a:lnTo>
                  <a:lnTo>
                    <a:pt x="156" y="85"/>
                  </a:lnTo>
                  <a:lnTo>
                    <a:pt x="167" y="93"/>
                  </a:lnTo>
                  <a:lnTo>
                    <a:pt x="178" y="103"/>
                  </a:lnTo>
                  <a:lnTo>
                    <a:pt x="189" y="111"/>
                  </a:lnTo>
                  <a:lnTo>
                    <a:pt x="206" y="121"/>
                  </a:lnTo>
                  <a:lnTo>
                    <a:pt x="217" y="129"/>
                  </a:lnTo>
                  <a:lnTo>
                    <a:pt x="234" y="139"/>
                  </a:lnTo>
                  <a:lnTo>
                    <a:pt x="250" y="147"/>
                  </a:lnTo>
                  <a:lnTo>
                    <a:pt x="267" y="157"/>
                  </a:lnTo>
                  <a:lnTo>
                    <a:pt x="278" y="162"/>
                  </a:lnTo>
                  <a:lnTo>
                    <a:pt x="295" y="170"/>
                  </a:lnTo>
                  <a:lnTo>
                    <a:pt x="306" y="178"/>
                  </a:lnTo>
                  <a:lnTo>
                    <a:pt x="317" y="183"/>
                  </a:lnTo>
                  <a:lnTo>
                    <a:pt x="334" y="191"/>
                  </a:lnTo>
                  <a:lnTo>
                    <a:pt x="339" y="196"/>
                  </a:lnTo>
                  <a:lnTo>
                    <a:pt x="473" y="183"/>
                  </a:lnTo>
                  <a:lnTo>
                    <a:pt x="495" y="214"/>
                  </a:lnTo>
                  <a:lnTo>
                    <a:pt x="273" y="227"/>
                  </a:lnTo>
                  <a:lnTo>
                    <a:pt x="267" y="224"/>
                  </a:lnTo>
                  <a:lnTo>
                    <a:pt x="256" y="219"/>
                  </a:lnTo>
                  <a:lnTo>
                    <a:pt x="239" y="211"/>
                  </a:lnTo>
                  <a:lnTo>
                    <a:pt x="223" y="204"/>
                  </a:lnTo>
                  <a:lnTo>
                    <a:pt x="200" y="193"/>
                  </a:lnTo>
                  <a:lnTo>
                    <a:pt x="178" y="180"/>
                  </a:lnTo>
                  <a:lnTo>
                    <a:pt x="161" y="173"/>
                  </a:lnTo>
                  <a:lnTo>
                    <a:pt x="150" y="165"/>
                  </a:lnTo>
                  <a:lnTo>
                    <a:pt x="139" y="157"/>
                  </a:lnTo>
                  <a:lnTo>
                    <a:pt x="128" y="152"/>
                  </a:lnTo>
                  <a:lnTo>
                    <a:pt x="111" y="144"/>
                  </a:lnTo>
                  <a:lnTo>
                    <a:pt x="100" y="134"/>
                  </a:lnTo>
                  <a:lnTo>
                    <a:pt x="89" y="126"/>
                  </a:lnTo>
                  <a:lnTo>
                    <a:pt x="78" y="118"/>
                  </a:lnTo>
                  <a:lnTo>
                    <a:pt x="61" y="108"/>
                  </a:lnTo>
                  <a:lnTo>
                    <a:pt x="50" y="100"/>
                  </a:lnTo>
                  <a:lnTo>
                    <a:pt x="44" y="93"/>
                  </a:lnTo>
                  <a:lnTo>
                    <a:pt x="33" y="85"/>
                  </a:lnTo>
                  <a:lnTo>
                    <a:pt x="22" y="77"/>
                  </a:lnTo>
                  <a:lnTo>
                    <a:pt x="16" y="72"/>
                  </a:lnTo>
                  <a:lnTo>
                    <a:pt x="11" y="64"/>
                  </a:lnTo>
                  <a:lnTo>
                    <a:pt x="5" y="62"/>
                  </a:lnTo>
                  <a:lnTo>
                    <a:pt x="0" y="54"/>
                  </a:lnTo>
                  <a:lnTo>
                    <a:pt x="0" y="54"/>
                  </a:lnTo>
                  <a:lnTo>
                    <a:pt x="5" y="49"/>
                  </a:lnTo>
                  <a:lnTo>
                    <a:pt x="22" y="38"/>
                  </a:lnTo>
                  <a:lnTo>
                    <a:pt x="28" y="33"/>
                  </a:lnTo>
                  <a:lnTo>
                    <a:pt x="44" y="25"/>
                  </a:lnTo>
                  <a:lnTo>
                    <a:pt x="61" y="20"/>
                  </a:lnTo>
                  <a:lnTo>
                    <a:pt x="78" y="15"/>
                  </a:lnTo>
                  <a:lnTo>
                    <a:pt x="106" y="5"/>
                  </a:lnTo>
                  <a:lnTo>
                    <a:pt x="128" y="0"/>
                  </a:lnTo>
                  <a:lnTo>
                    <a:pt x="150" y="0"/>
                  </a:lnTo>
                  <a:lnTo>
                    <a:pt x="156" y="0"/>
                  </a:lnTo>
                  <a:lnTo>
                    <a:pt x="156" y="0"/>
                  </a:lnTo>
                  <a:close/>
                </a:path>
              </a:pathLst>
            </a:custGeom>
            <a:solidFill>
              <a:srgbClr val="D999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94"/>
            <p:cNvSpPr>
              <a:spLocks/>
            </p:cNvSpPr>
            <p:nvPr/>
          </p:nvSpPr>
          <p:spPr bwMode="auto">
            <a:xfrm>
              <a:off x="5121275" y="6677025"/>
              <a:ext cx="230188" cy="82550"/>
            </a:xfrm>
            <a:custGeom>
              <a:avLst/>
              <a:gdLst/>
              <a:ahLst/>
              <a:cxnLst>
                <a:cxn ang="0">
                  <a:pos x="0" y="0"/>
                </a:cxn>
                <a:cxn ang="0">
                  <a:pos x="117" y="13"/>
                </a:cxn>
                <a:cxn ang="0">
                  <a:pos x="145" y="52"/>
                </a:cxn>
                <a:cxn ang="0">
                  <a:pos x="90" y="52"/>
                </a:cxn>
                <a:cxn ang="0">
                  <a:pos x="67" y="24"/>
                </a:cxn>
                <a:cxn ang="0">
                  <a:pos x="0" y="0"/>
                </a:cxn>
                <a:cxn ang="0">
                  <a:pos x="0" y="0"/>
                </a:cxn>
              </a:cxnLst>
              <a:rect l="0" t="0" r="r" b="b"/>
              <a:pathLst>
                <a:path w="145" h="52">
                  <a:moveTo>
                    <a:pt x="0" y="0"/>
                  </a:moveTo>
                  <a:lnTo>
                    <a:pt x="117" y="13"/>
                  </a:lnTo>
                  <a:lnTo>
                    <a:pt x="145" y="52"/>
                  </a:lnTo>
                  <a:lnTo>
                    <a:pt x="90" y="52"/>
                  </a:lnTo>
                  <a:lnTo>
                    <a:pt x="67" y="24"/>
                  </a:lnTo>
                  <a:lnTo>
                    <a:pt x="0" y="0"/>
                  </a:lnTo>
                  <a:lnTo>
                    <a:pt x="0" y="0"/>
                  </a:lnTo>
                  <a:close/>
                </a:path>
              </a:pathLst>
            </a:custGeom>
            <a:solidFill>
              <a:srgbClr val="D999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95"/>
            <p:cNvSpPr>
              <a:spLocks/>
            </p:cNvSpPr>
            <p:nvPr/>
          </p:nvSpPr>
          <p:spPr bwMode="auto">
            <a:xfrm>
              <a:off x="1357312" y="6694488"/>
              <a:ext cx="512763" cy="106363"/>
            </a:xfrm>
            <a:custGeom>
              <a:avLst/>
              <a:gdLst/>
              <a:ahLst/>
              <a:cxnLst>
                <a:cxn ang="0">
                  <a:pos x="0" y="59"/>
                </a:cxn>
                <a:cxn ang="0">
                  <a:pos x="5" y="56"/>
                </a:cxn>
                <a:cxn ang="0">
                  <a:pos x="16" y="51"/>
                </a:cxn>
                <a:cxn ang="0">
                  <a:pos x="27" y="41"/>
                </a:cxn>
                <a:cxn ang="0">
                  <a:pos x="55" y="33"/>
                </a:cxn>
                <a:cxn ang="0">
                  <a:pos x="78" y="23"/>
                </a:cxn>
                <a:cxn ang="0">
                  <a:pos x="105" y="15"/>
                </a:cxn>
                <a:cxn ang="0">
                  <a:pos x="117" y="10"/>
                </a:cxn>
                <a:cxn ang="0">
                  <a:pos x="133" y="5"/>
                </a:cxn>
                <a:cxn ang="0">
                  <a:pos x="150" y="2"/>
                </a:cxn>
                <a:cxn ang="0">
                  <a:pos x="167" y="2"/>
                </a:cxn>
                <a:cxn ang="0">
                  <a:pos x="194" y="0"/>
                </a:cxn>
                <a:cxn ang="0">
                  <a:pos x="222" y="0"/>
                </a:cxn>
                <a:cxn ang="0">
                  <a:pos x="245" y="2"/>
                </a:cxn>
                <a:cxn ang="0">
                  <a:pos x="272" y="7"/>
                </a:cxn>
                <a:cxn ang="0">
                  <a:pos x="295" y="13"/>
                </a:cxn>
                <a:cxn ang="0">
                  <a:pos x="311" y="18"/>
                </a:cxn>
                <a:cxn ang="0">
                  <a:pos x="317" y="20"/>
                </a:cxn>
                <a:cxn ang="0">
                  <a:pos x="323" y="23"/>
                </a:cxn>
                <a:cxn ang="0">
                  <a:pos x="200" y="36"/>
                </a:cxn>
                <a:cxn ang="0">
                  <a:pos x="189" y="67"/>
                </a:cxn>
                <a:cxn ang="0">
                  <a:pos x="0" y="59"/>
                </a:cxn>
                <a:cxn ang="0">
                  <a:pos x="0" y="59"/>
                </a:cxn>
              </a:cxnLst>
              <a:rect l="0" t="0" r="r" b="b"/>
              <a:pathLst>
                <a:path w="323" h="67">
                  <a:moveTo>
                    <a:pt x="0" y="59"/>
                  </a:moveTo>
                  <a:lnTo>
                    <a:pt x="5" y="56"/>
                  </a:lnTo>
                  <a:lnTo>
                    <a:pt x="16" y="51"/>
                  </a:lnTo>
                  <a:lnTo>
                    <a:pt x="27" y="41"/>
                  </a:lnTo>
                  <a:lnTo>
                    <a:pt x="55" y="33"/>
                  </a:lnTo>
                  <a:lnTo>
                    <a:pt x="78" y="23"/>
                  </a:lnTo>
                  <a:lnTo>
                    <a:pt x="105" y="15"/>
                  </a:lnTo>
                  <a:lnTo>
                    <a:pt x="117" y="10"/>
                  </a:lnTo>
                  <a:lnTo>
                    <a:pt x="133" y="5"/>
                  </a:lnTo>
                  <a:lnTo>
                    <a:pt x="150" y="2"/>
                  </a:lnTo>
                  <a:lnTo>
                    <a:pt x="167" y="2"/>
                  </a:lnTo>
                  <a:lnTo>
                    <a:pt x="194" y="0"/>
                  </a:lnTo>
                  <a:lnTo>
                    <a:pt x="222" y="0"/>
                  </a:lnTo>
                  <a:lnTo>
                    <a:pt x="245" y="2"/>
                  </a:lnTo>
                  <a:lnTo>
                    <a:pt x="272" y="7"/>
                  </a:lnTo>
                  <a:lnTo>
                    <a:pt x="295" y="13"/>
                  </a:lnTo>
                  <a:lnTo>
                    <a:pt x="311" y="18"/>
                  </a:lnTo>
                  <a:lnTo>
                    <a:pt x="317" y="20"/>
                  </a:lnTo>
                  <a:lnTo>
                    <a:pt x="323" y="23"/>
                  </a:lnTo>
                  <a:lnTo>
                    <a:pt x="200" y="36"/>
                  </a:lnTo>
                  <a:lnTo>
                    <a:pt x="189" y="67"/>
                  </a:lnTo>
                  <a:lnTo>
                    <a:pt x="0" y="59"/>
                  </a:lnTo>
                  <a:lnTo>
                    <a:pt x="0" y="59"/>
                  </a:lnTo>
                  <a:close/>
                </a:path>
              </a:pathLst>
            </a:custGeom>
            <a:solidFill>
              <a:srgbClr val="D999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96"/>
            <p:cNvSpPr>
              <a:spLocks/>
            </p:cNvSpPr>
            <p:nvPr/>
          </p:nvSpPr>
          <p:spPr bwMode="auto">
            <a:xfrm>
              <a:off x="1957387" y="6332538"/>
              <a:ext cx="708025" cy="401638"/>
            </a:xfrm>
            <a:custGeom>
              <a:avLst/>
              <a:gdLst/>
              <a:ahLst/>
              <a:cxnLst>
                <a:cxn ang="0">
                  <a:pos x="0" y="233"/>
                </a:cxn>
                <a:cxn ang="0">
                  <a:pos x="56" y="253"/>
                </a:cxn>
                <a:cxn ang="0">
                  <a:pos x="56" y="251"/>
                </a:cxn>
                <a:cxn ang="0">
                  <a:pos x="56" y="246"/>
                </a:cxn>
                <a:cxn ang="0">
                  <a:pos x="61" y="241"/>
                </a:cxn>
                <a:cxn ang="0">
                  <a:pos x="67" y="233"/>
                </a:cxn>
                <a:cxn ang="0">
                  <a:pos x="73" y="222"/>
                </a:cxn>
                <a:cxn ang="0">
                  <a:pos x="78" y="212"/>
                </a:cxn>
                <a:cxn ang="0">
                  <a:pos x="84" y="202"/>
                </a:cxn>
                <a:cxn ang="0">
                  <a:pos x="95" y="191"/>
                </a:cxn>
                <a:cxn ang="0">
                  <a:pos x="106" y="176"/>
                </a:cxn>
                <a:cxn ang="0">
                  <a:pos x="112" y="163"/>
                </a:cxn>
                <a:cxn ang="0">
                  <a:pos x="123" y="150"/>
                </a:cxn>
                <a:cxn ang="0">
                  <a:pos x="134" y="140"/>
                </a:cxn>
                <a:cxn ang="0">
                  <a:pos x="145" y="127"/>
                </a:cxn>
                <a:cxn ang="0">
                  <a:pos x="162" y="117"/>
                </a:cxn>
                <a:cxn ang="0">
                  <a:pos x="178" y="106"/>
                </a:cxn>
                <a:cxn ang="0">
                  <a:pos x="195" y="99"/>
                </a:cxn>
                <a:cxn ang="0">
                  <a:pos x="212" y="91"/>
                </a:cxn>
                <a:cxn ang="0">
                  <a:pos x="223" y="88"/>
                </a:cxn>
                <a:cxn ang="0">
                  <a:pos x="240" y="83"/>
                </a:cxn>
                <a:cxn ang="0">
                  <a:pos x="256" y="83"/>
                </a:cxn>
                <a:cxn ang="0">
                  <a:pos x="273" y="80"/>
                </a:cxn>
                <a:cxn ang="0">
                  <a:pos x="290" y="83"/>
                </a:cxn>
                <a:cxn ang="0">
                  <a:pos x="306" y="83"/>
                </a:cxn>
                <a:cxn ang="0">
                  <a:pos x="323" y="86"/>
                </a:cxn>
                <a:cxn ang="0">
                  <a:pos x="345" y="91"/>
                </a:cxn>
                <a:cxn ang="0">
                  <a:pos x="368" y="96"/>
                </a:cxn>
                <a:cxn ang="0">
                  <a:pos x="384" y="99"/>
                </a:cxn>
                <a:cxn ang="0">
                  <a:pos x="390" y="101"/>
                </a:cxn>
                <a:cxn ang="0">
                  <a:pos x="446" y="42"/>
                </a:cxn>
                <a:cxn ang="0">
                  <a:pos x="440" y="42"/>
                </a:cxn>
                <a:cxn ang="0">
                  <a:pos x="434" y="39"/>
                </a:cxn>
                <a:cxn ang="0">
                  <a:pos x="423" y="37"/>
                </a:cxn>
                <a:cxn ang="0">
                  <a:pos x="412" y="34"/>
                </a:cxn>
                <a:cxn ang="0">
                  <a:pos x="390" y="31"/>
                </a:cxn>
                <a:cxn ang="0">
                  <a:pos x="368" y="29"/>
                </a:cxn>
                <a:cxn ang="0">
                  <a:pos x="345" y="24"/>
                </a:cxn>
                <a:cxn ang="0">
                  <a:pos x="323" y="21"/>
                </a:cxn>
                <a:cxn ang="0">
                  <a:pos x="306" y="19"/>
                </a:cxn>
                <a:cxn ang="0">
                  <a:pos x="290" y="16"/>
                </a:cxn>
                <a:cxn ang="0">
                  <a:pos x="273" y="13"/>
                </a:cxn>
                <a:cxn ang="0">
                  <a:pos x="256" y="13"/>
                </a:cxn>
                <a:cxn ang="0">
                  <a:pos x="240" y="11"/>
                </a:cxn>
                <a:cxn ang="0">
                  <a:pos x="223" y="8"/>
                </a:cxn>
                <a:cxn ang="0">
                  <a:pos x="212" y="6"/>
                </a:cxn>
                <a:cxn ang="0">
                  <a:pos x="201" y="6"/>
                </a:cxn>
                <a:cxn ang="0">
                  <a:pos x="173" y="3"/>
                </a:cxn>
                <a:cxn ang="0">
                  <a:pos x="156" y="0"/>
                </a:cxn>
                <a:cxn ang="0">
                  <a:pos x="139" y="0"/>
                </a:cxn>
                <a:cxn ang="0">
                  <a:pos x="139" y="0"/>
                </a:cxn>
                <a:cxn ang="0">
                  <a:pos x="0" y="233"/>
                </a:cxn>
                <a:cxn ang="0">
                  <a:pos x="0" y="233"/>
                </a:cxn>
              </a:cxnLst>
              <a:rect l="0" t="0" r="r" b="b"/>
              <a:pathLst>
                <a:path w="446" h="253">
                  <a:moveTo>
                    <a:pt x="0" y="233"/>
                  </a:moveTo>
                  <a:lnTo>
                    <a:pt x="56" y="253"/>
                  </a:lnTo>
                  <a:lnTo>
                    <a:pt x="56" y="251"/>
                  </a:lnTo>
                  <a:lnTo>
                    <a:pt x="56" y="246"/>
                  </a:lnTo>
                  <a:lnTo>
                    <a:pt x="61" y="241"/>
                  </a:lnTo>
                  <a:lnTo>
                    <a:pt x="67" y="233"/>
                  </a:lnTo>
                  <a:lnTo>
                    <a:pt x="73" y="222"/>
                  </a:lnTo>
                  <a:lnTo>
                    <a:pt x="78" y="212"/>
                  </a:lnTo>
                  <a:lnTo>
                    <a:pt x="84" y="202"/>
                  </a:lnTo>
                  <a:lnTo>
                    <a:pt x="95" y="191"/>
                  </a:lnTo>
                  <a:lnTo>
                    <a:pt x="106" y="176"/>
                  </a:lnTo>
                  <a:lnTo>
                    <a:pt x="112" y="163"/>
                  </a:lnTo>
                  <a:lnTo>
                    <a:pt x="123" y="150"/>
                  </a:lnTo>
                  <a:lnTo>
                    <a:pt x="134" y="140"/>
                  </a:lnTo>
                  <a:lnTo>
                    <a:pt x="145" y="127"/>
                  </a:lnTo>
                  <a:lnTo>
                    <a:pt x="162" y="117"/>
                  </a:lnTo>
                  <a:lnTo>
                    <a:pt x="178" y="106"/>
                  </a:lnTo>
                  <a:lnTo>
                    <a:pt x="195" y="99"/>
                  </a:lnTo>
                  <a:lnTo>
                    <a:pt x="212" y="91"/>
                  </a:lnTo>
                  <a:lnTo>
                    <a:pt x="223" y="88"/>
                  </a:lnTo>
                  <a:lnTo>
                    <a:pt x="240" y="83"/>
                  </a:lnTo>
                  <a:lnTo>
                    <a:pt x="256" y="83"/>
                  </a:lnTo>
                  <a:lnTo>
                    <a:pt x="273" y="80"/>
                  </a:lnTo>
                  <a:lnTo>
                    <a:pt x="290" y="83"/>
                  </a:lnTo>
                  <a:lnTo>
                    <a:pt x="306" y="83"/>
                  </a:lnTo>
                  <a:lnTo>
                    <a:pt x="323" y="86"/>
                  </a:lnTo>
                  <a:lnTo>
                    <a:pt x="345" y="91"/>
                  </a:lnTo>
                  <a:lnTo>
                    <a:pt x="368" y="96"/>
                  </a:lnTo>
                  <a:lnTo>
                    <a:pt x="384" y="99"/>
                  </a:lnTo>
                  <a:lnTo>
                    <a:pt x="390" y="101"/>
                  </a:lnTo>
                  <a:lnTo>
                    <a:pt x="446" y="42"/>
                  </a:lnTo>
                  <a:lnTo>
                    <a:pt x="440" y="42"/>
                  </a:lnTo>
                  <a:lnTo>
                    <a:pt x="434" y="39"/>
                  </a:lnTo>
                  <a:lnTo>
                    <a:pt x="423" y="37"/>
                  </a:lnTo>
                  <a:lnTo>
                    <a:pt x="412" y="34"/>
                  </a:lnTo>
                  <a:lnTo>
                    <a:pt x="390" y="31"/>
                  </a:lnTo>
                  <a:lnTo>
                    <a:pt x="368" y="29"/>
                  </a:lnTo>
                  <a:lnTo>
                    <a:pt x="345" y="24"/>
                  </a:lnTo>
                  <a:lnTo>
                    <a:pt x="323" y="21"/>
                  </a:lnTo>
                  <a:lnTo>
                    <a:pt x="306" y="19"/>
                  </a:lnTo>
                  <a:lnTo>
                    <a:pt x="290" y="16"/>
                  </a:lnTo>
                  <a:lnTo>
                    <a:pt x="273" y="13"/>
                  </a:lnTo>
                  <a:lnTo>
                    <a:pt x="256" y="13"/>
                  </a:lnTo>
                  <a:lnTo>
                    <a:pt x="240" y="11"/>
                  </a:lnTo>
                  <a:lnTo>
                    <a:pt x="223" y="8"/>
                  </a:lnTo>
                  <a:lnTo>
                    <a:pt x="212" y="6"/>
                  </a:lnTo>
                  <a:lnTo>
                    <a:pt x="201" y="6"/>
                  </a:lnTo>
                  <a:lnTo>
                    <a:pt x="173" y="3"/>
                  </a:lnTo>
                  <a:lnTo>
                    <a:pt x="156" y="0"/>
                  </a:lnTo>
                  <a:lnTo>
                    <a:pt x="139" y="0"/>
                  </a:lnTo>
                  <a:lnTo>
                    <a:pt x="139" y="0"/>
                  </a:lnTo>
                  <a:lnTo>
                    <a:pt x="0" y="233"/>
                  </a:lnTo>
                  <a:lnTo>
                    <a:pt x="0" y="233"/>
                  </a:lnTo>
                  <a:close/>
                </a:path>
              </a:pathLst>
            </a:custGeom>
            <a:solidFill>
              <a:srgbClr val="D999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97"/>
            <p:cNvSpPr>
              <a:spLocks/>
            </p:cNvSpPr>
            <p:nvPr/>
          </p:nvSpPr>
          <p:spPr bwMode="auto">
            <a:xfrm>
              <a:off x="4556125" y="4665663"/>
              <a:ext cx="601663" cy="511175"/>
            </a:xfrm>
            <a:custGeom>
              <a:avLst/>
              <a:gdLst/>
              <a:ahLst/>
              <a:cxnLst>
                <a:cxn ang="0">
                  <a:pos x="379" y="0"/>
                </a:cxn>
                <a:cxn ang="0">
                  <a:pos x="379" y="88"/>
                </a:cxn>
                <a:cxn ang="0">
                  <a:pos x="318" y="103"/>
                </a:cxn>
                <a:cxn ang="0">
                  <a:pos x="356" y="124"/>
                </a:cxn>
                <a:cxn ang="0">
                  <a:pos x="351" y="168"/>
                </a:cxn>
                <a:cxn ang="0">
                  <a:pos x="284" y="170"/>
                </a:cxn>
                <a:cxn ang="0">
                  <a:pos x="256" y="217"/>
                </a:cxn>
                <a:cxn ang="0">
                  <a:pos x="201" y="219"/>
                </a:cxn>
                <a:cxn ang="0">
                  <a:pos x="184" y="248"/>
                </a:cxn>
                <a:cxn ang="0">
                  <a:pos x="178" y="242"/>
                </a:cxn>
                <a:cxn ang="0">
                  <a:pos x="167" y="240"/>
                </a:cxn>
                <a:cxn ang="0">
                  <a:pos x="156" y="237"/>
                </a:cxn>
                <a:cxn ang="0">
                  <a:pos x="150" y="237"/>
                </a:cxn>
                <a:cxn ang="0">
                  <a:pos x="134" y="240"/>
                </a:cxn>
                <a:cxn ang="0">
                  <a:pos x="123" y="248"/>
                </a:cxn>
                <a:cxn ang="0">
                  <a:pos x="112" y="255"/>
                </a:cxn>
                <a:cxn ang="0">
                  <a:pos x="100" y="268"/>
                </a:cxn>
                <a:cxn ang="0">
                  <a:pos x="84" y="279"/>
                </a:cxn>
                <a:cxn ang="0">
                  <a:pos x="78" y="291"/>
                </a:cxn>
                <a:cxn ang="0">
                  <a:pos x="67" y="302"/>
                </a:cxn>
                <a:cxn ang="0">
                  <a:pos x="56" y="315"/>
                </a:cxn>
                <a:cxn ang="0">
                  <a:pos x="50" y="320"/>
                </a:cxn>
                <a:cxn ang="0">
                  <a:pos x="50" y="322"/>
                </a:cxn>
                <a:cxn ang="0">
                  <a:pos x="0" y="113"/>
                </a:cxn>
                <a:cxn ang="0">
                  <a:pos x="134" y="10"/>
                </a:cxn>
                <a:cxn ang="0">
                  <a:pos x="379" y="0"/>
                </a:cxn>
                <a:cxn ang="0">
                  <a:pos x="379" y="0"/>
                </a:cxn>
              </a:cxnLst>
              <a:rect l="0" t="0" r="r" b="b"/>
              <a:pathLst>
                <a:path w="379" h="322">
                  <a:moveTo>
                    <a:pt x="379" y="0"/>
                  </a:moveTo>
                  <a:lnTo>
                    <a:pt x="379" y="88"/>
                  </a:lnTo>
                  <a:lnTo>
                    <a:pt x="318" y="103"/>
                  </a:lnTo>
                  <a:lnTo>
                    <a:pt x="356" y="124"/>
                  </a:lnTo>
                  <a:lnTo>
                    <a:pt x="351" y="168"/>
                  </a:lnTo>
                  <a:lnTo>
                    <a:pt x="284" y="170"/>
                  </a:lnTo>
                  <a:lnTo>
                    <a:pt x="256" y="217"/>
                  </a:lnTo>
                  <a:lnTo>
                    <a:pt x="201" y="219"/>
                  </a:lnTo>
                  <a:lnTo>
                    <a:pt x="184" y="248"/>
                  </a:lnTo>
                  <a:lnTo>
                    <a:pt x="178" y="242"/>
                  </a:lnTo>
                  <a:lnTo>
                    <a:pt x="167" y="240"/>
                  </a:lnTo>
                  <a:lnTo>
                    <a:pt x="156" y="237"/>
                  </a:lnTo>
                  <a:lnTo>
                    <a:pt x="150" y="237"/>
                  </a:lnTo>
                  <a:lnTo>
                    <a:pt x="134" y="240"/>
                  </a:lnTo>
                  <a:lnTo>
                    <a:pt x="123" y="248"/>
                  </a:lnTo>
                  <a:lnTo>
                    <a:pt x="112" y="255"/>
                  </a:lnTo>
                  <a:lnTo>
                    <a:pt x="100" y="268"/>
                  </a:lnTo>
                  <a:lnTo>
                    <a:pt x="84" y="279"/>
                  </a:lnTo>
                  <a:lnTo>
                    <a:pt x="78" y="291"/>
                  </a:lnTo>
                  <a:lnTo>
                    <a:pt x="67" y="302"/>
                  </a:lnTo>
                  <a:lnTo>
                    <a:pt x="56" y="315"/>
                  </a:lnTo>
                  <a:lnTo>
                    <a:pt x="50" y="320"/>
                  </a:lnTo>
                  <a:lnTo>
                    <a:pt x="50" y="322"/>
                  </a:lnTo>
                  <a:lnTo>
                    <a:pt x="0" y="113"/>
                  </a:lnTo>
                  <a:lnTo>
                    <a:pt x="134" y="10"/>
                  </a:lnTo>
                  <a:lnTo>
                    <a:pt x="379" y="0"/>
                  </a:lnTo>
                  <a:lnTo>
                    <a:pt x="379" y="0"/>
                  </a:lnTo>
                  <a:close/>
                </a:path>
              </a:pathLst>
            </a:custGeom>
            <a:solidFill>
              <a:srgbClr val="FFB5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98"/>
            <p:cNvSpPr>
              <a:spLocks/>
            </p:cNvSpPr>
            <p:nvPr/>
          </p:nvSpPr>
          <p:spPr bwMode="auto">
            <a:xfrm>
              <a:off x="5103813" y="5407025"/>
              <a:ext cx="715963" cy="422275"/>
            </a:xfrm>
            <a:custGeom>
              <a:avLst/>
              <a:gdLst/>
              <a:ahLst/>
              <a:cxnLst>
                <a:cxn ang="0">
                  <a:pos x="0" y="5"/>
                </a:cxn>
                <a:cxn ang="0">
                  <a:pos x="17" y="3"/>
                </a:cxn>
                <a:cxn ang="0">
                  <a:pos x="50" y="3"/>
                </a:cxn>
                <a:cxn ang="0">
                  <a:pos x="89" y="0"/>
                </a:cxn>
                <a:cxn ang="0">
                  <a:pos x="140" y="0"/>
                </a:cxn>
                <a:cxn ang="0">
                  <a:pos x="190" y="5"/>
                </a:cxn>
                <a:cxn ang="0">
                  <a:pos x="234" y="10"/>
                </a:cxn>
                <a:cxn ang="0">
                  <a:pos x="268" y="18"/>
                </a:cxn>
                <a:cxn ang="0">
                  <a:pos x="329" y="62"/>
                </a:cxn>
                <a:cxn ang="0">
                  <a:pos x="301" y="67"/>
                </a:cxn>
                <a:cxn ang="0">
                  <a:pos x="284" y="77"/>
                </a:cxn>
                <a:cxn ang="0">
                  <a:pos x="284" y="98"/>
                </a:cxn>
                <a:cxn ang="0">
                  <a:pos x="284" y="108"/>
                </a:cxn>
                <a:cxn ang="0">
                  <a:pos x="295" y="124"/>
                </a:cxn>
                <a:cxn ang="0">
                  <a:pos x="307" y="142"/>
                </a:cxn>
                <a:cxn ang="0">
                  <a:pos x="323" y="157"/>
                </a:cxn>
                <a:cxn ang="0">
                  <a:pos x="340" y="173"/>
                </a:cxn>
                <a:cxn ang="0">
                  <a:pos x="357" y="191"/>
                </a:cxn>
                <a:cxn ang="0">
                  <a:pos x="373" y="204"/>
                </a:cxn>
                <a:cxn ang="0">
                  <a:pos x="390" y="214"/>
                </a:cxn>
                <a:cxn ang="0">
                  <a:pos x="418" y="227"/>
                </a:cxn>
                <a:cxn ang="0">
                  <a:pos x="435" y="235"/>
                </a:cxn>
                <a:cxn ang="0">
                  <a:pos x="451" y="235"/>
                </a:cxn>
                <a:cxn ang="0">
                  <a:pos x="385" y="266"/>
                </a:cxn>
                <a:cxn ang="0">
                  <a:pos x="385" y="261"/>
                </a:cxn>
                <a:cxn ang="0">
                  <a:pos x="385" y="248"/>
                </a:cxn>
                <a:cxn ang="0">
                  <a:pos x="368" y="227"/>
                </a:cxn>
                <a:cxn ang="0">
                  <a:pos x="334" y="201"/>
                </a:cxn>
                <a:cxn ang="0">
                  <a:pos x="301" y="186"/>
                </a:cxn>
                <a:cxn ang="0">
                  <a:pos x="273" y="168"/>
                </a:cxn>
                <a:cxn ang="0">
                  <a:pos x="234" y="152"/>
                </a:cxn>
                <a:cxn ang="0">
                  <a:pos x="195" y="137"/>
                </a:cxn>
                <a:cxn ang="0">
                  <a:pos x="156" y="119"/>
                </a:cxn>
                <a:cxn ang="0">
                  <a:pos x="117" y="103"/>
                </a:cxn>
                <a:cxn ang="0">
                  <a:pos x="84" y="88"/>
                </a:cxn>
                <a:cxn ang="0">
                  <a:pos x="56" y="72"/>
                </a:cxn>
                <a:cxn ang="0">
                  <a:pos x="34" y="57"/>
                </a:cxn>
                <a:cxn ang="0">
                  <a:pos x="17" y="46"/>
                </a:cxn>
                <a:cxn ang="0">
                  <a:pos x="0" y="26"/>
                </a:cxn>
                <a:cxn ang="0">
                  <a:pos x="0" y="10"/>
                </a:cxn>
                <a:cxn ang="0">
                  <a:pos x="0" y="8"/>
                </a:cxn>
              </a:cxnLst>
              <a:rect l="0" t="0" r="r" b="b"/>
              <a:pathLst>
                <a:path w="451" h="266">
                  <a:moveTo>
                    <a:pt x="0" y="8"/>
                  </a:moveTo>
                  <a:lnTo>
                    <a:pt x="0" y="5"/>
                  </a:lnTo>
                  <a:lnTo>
                    <a:pt x="11" y="5"/>
                  </a:lnTo>
                  <a:lnTo>
                    <a:pt x="17" y="3"/>
                  </a:lnTo>
                  <a:lnTo>
                    <a:pt x="34" y="3"/>
                  </a:lnTo>
                  <a:lnTo>
                    <a:pt x="50" y="3"/>
                  </a:lnTo>
                  <a:lnTo>
                    <a:pt x="67" y="0"/>
                  </a:lnTo>
                  <a:lnTo>
                    <a:pt x="89" y="0"/>
                  </a:lnTo>
                  <a:lnTo>
                    <a:pt x="117" y="0"/>
                  </a:lnTo>
                  <a:lnTo>
                    <a:pt x="140" y="0"/>
                  </a:lnTo>
                  <a:lnTo>
                    <a:pt x="167" y="3"/>
                  </a:lnTo>
                  <a:lnTo>
                    <a:pt x="190" y="5"/>
                  </a:lnTo>
                  <a:lnTo>
                    <a:pt x="218" y="8"/>
                  </a:lnTo>
                  <a:lnTo>
                    <a:pt x="234" y="10"/>
                  </a:lnTo>
                  <a:lnTo>
                    <a:pt x="256" y="15"/>
                  </a:lnTo>
                  <a:lnTo>
                    <a:pt x="268" y="18"/>
                  </a:lnTo>
                  <a:lnTo>
                    <a:pt x="273" y="18"/>
                  </a:lnTo>
                  <a:lnTo>
                    <a:pt x="329" y="62"/>
                  </a:lnTo>
                  <a:lnTo>
                    <a:pt x="318" y="62"/>
                  </a:lnTo>
                  <a:lnTo>
                    <a:pt x="301" y="67"/>
                  </a:lnTo>
                  <a:lnTo>
                    <a:pt x="290" y="70"/>
                  </a:lnTo>
                  <a:lnTo>
                    <a:pt x="284" y="77"/>
                  </a:lnTo>
                  <a:lnTo>
                    <a:pt x="279" y="85"/>
                  </a:lnTo>
                  <a:lnTo>
                    <a:pt x="284" y="98"/>
                  </a:lnTo>
                  <a:lnTo>
                    <a:pt x="284" y="103"/>
                  </a:lnTo>
                  <a:lnTo>
                    <a:pt x="284" y="108"/>
                  </a:lnTo>
                  <a:lnTo>
                    <a:pt x="290" y="116"/>
                  </a:lnTo>
                  <a:lnTo>
                    <a:pt x="295" y="124"/>
                  </a:lnTo>
                  <a:lnTo>
                    <a:pt x="301" y="132"/>
                  </a:lnTo>
                  <a:lnTo>
                    <a:pt x="307" y="142"/>
                  </a:lnTo>
                  <a:lnTo>
                    <a:pt x="318" y="150"/>
                  </a:lnTo>
                  <a:lnTo>
                    <a:pt x="323" y="157"/>
                  </a:lnTo>
                  <a:lnTo>
                    <a:pt x="334" y="165"/>
                  </a:lnTo>
                  <a:lnTo>
                    <a:pt x="340" y="173"/>
                  </a:lnTo>
                  <a:lnTo>
                    <a:pt x="351" y="181"/>
                  </a:lnTo>
                  <a:lnTo>
                    <a:pt x="357" y="191"/>
                  </a:lnTo>
                  <a:lnTo>
                    <a:pt x="368" y="196"/>
                  </a:lnTo>
                  <a:lnTo>
                    <a:pt x="373" y="204"/>
                  </a:lnTo>
                  <a:lnTo>
                    <a:pt x="385" y="209"/>
                  </a:lnTo>
                  <a:lnTo>
                    <a:pt x="390" y="214"/>
                  </a:lnTo>
                  <a:lnTo>
                    <a:pt x="407" y="222"/>
                  </a:lnTo>
                  <a:lnTo>
                    <a:pt x="418" y="227"/>
                  </a:lnTo>
                  <a:lnTo>
                    <a:pt x="424" y="232"/>
                  </a:lnTo>
                  <a:lnTo>
                    <a:pt x="435" y="235"/>
                  </a:lnTo>
                  <a:lnTo>
                    <a:pt x="446" y="235"/>
                  </a:lnTo>
                  <a:lnTo>
                    <a:pt x="451" y="235"/>
                  </a:lnTo>
                  <a:lnTo>
                    <a:pt x="451" y="263"/>
                  </a:lnTo>
                  <a:lnTo>
                    <a:pt x="385" y="266"/>
                  </a:lnTo>
                  <a:lnTo>
                    <a:pt x="385" y="263"/>
                  </a:lnTo>
                  <a:lnTo>
                    <a:pt x="385" y="261"/>
                  </a:lnTo>
                  <a:lnTo>
                    <a:pt x="385" y="253"/>
                  </a:lnTo>
                  <a:lnTo>
                    <a:pt x="385" y="248"/>
                  </a:lnTo>
                  <a:lnTo>
                    <a:pt x="373" y="238"/>
                  </a:lnTo>
                  <a:lnTo>
                    <a:pt x="368" y="227"/>
                  </a:lnTo>
                  <a:lnTo>
                    <a:pt x="351" y="214"/>
                  </a:lnTo>
                  <a:lnTo>
                    <a:pt x="334" y="201"/>
                  </a:lnTo>
                  <a:lnTo>
                    <a:pt x="318" y="194"/>
                  </a:lnTo>
                  <a:lnTo>
                    <a:pt x="301" y="186"/>
                  </a:lnTo>
                  <a:lnTo>
                    <a:pt x="284" y="176"/>
                  </a:lnTo>
                  <a:lnTo>
                    <a:pt x="273" y="168"/>
                  </a:lnTo>
                  <a:lnTo>
                    <a:pt x="251" y="160"/>
                  </a:lnTo>
                  <a:lnTo>
                    <a:pt x="234" y="152"/>
                  </a:lnTo>
                  <a:lnTo>
                    <a:pt x="212" y="145"/>
                  </a:lnTo>
                  <a:lnTo>
                    <a:pt x="195" y="137"/>
                  </a:lnTo>
                  <a:lnTo>
                    <a:pt x="173" y="129"/>
                  </a:lnTo>
                  <a:lnTo>
                    <a:pt x="156" y="119"/>
                  </a:lnTo>
                  <a:lnTo>
                    <a:pt x="134" y="111"/>
                  </a:lnTo>
                  <a:lnTo>
                    <a:pt x="117" y="103"/>
                  </a:lnTo>
                  <a:lnTo>
                    <a:pt x="101" y="96"/>
                  </a:lnTo>
                  <a:lnTo>
                    <a:pt x="84" y="88"/>
                  </a:lnTo>
                  <a:lnTo>
                    <a:pt x="67" y="80"/>
                  </a:lnTo>
                  <a:lnTo>
                    <a:pt x="56" y="72"/>
                  </a:lnTo>
                  <a:lnTo>
                    <a:pt x="39" y="65"/>
                  </a:lnTo>
                  <a:lnTo>
                    <a:pt x="34" y="57"/>
                  </a:lnTo>
                  <a:lnTo>
                    <a:pt x="23" y="52"/>
                  </a:lnTo>
                  <a:lnTo>
                    <a:pt x="17" y="46"/>
                  </a:lnTo>
                  <a:lnTo>
                    <a:pt x="6" y="36"/>
                  </a:lnTo>
                  <a:lnTo>
                    <a:pt x="0" y="26"/>
                  </a:lnTo>
                  <a:lnTo>
                    <a:pt x="0" y="18"/>
                  </a:lnTo>
                  <a:lnTo>
                    <a:pt x="0" y="10"/>
                  </a:lnTo>
                  <a:lnTo>
                    <a:pt x="0" y="8"/>
                  </a:lnTo>
                  <a:lnTo>
                    <a:pt x="0" y="8"/>
                  </a:lnTo>
                  <a:lnTo>
                    <a:pt x="0" y="8"/>
                  </a:lnTo>
                  <a:close/>
                </a:path>
              </a:pathLst>
            </a:custGeom>
            <a:solidFill>
              <a:srgbClr val="FFB5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99"/>
            <p:cNvSpPr>
              <a:spLocks/>
            </p:cNvSpPr>
            <p:nvPr/>
          </p:nvSpPr>
          <p:spPr bwMode="auto">
            <a:xfrm>
              <a:off x="3867150" y="4481513"/>
              <a:ext cx="1741488" cy="642938"/>
            </a:xfrm>
            <a:custGeom>
              <a:avLst/>
              <a:gdLst/>
              <a:ahLst/>
              <a:cxnLst>
                <a:cxn ang="0">
                  <a:pos x="896" y="129"/>
                </a:cxn>
                <a:cxn ang="0">
                  <a:pos x="857" y="149"/>
                </a:cxn>
                <a:cxn ang="0">
                  <a:pos x="796" y="173"/>
                </a:cxn>
                <a:cxn ang="0">
                  <a:pos x="752" y="180"/>
                </a:cxn>
                <a:cxn ang="0">
                  <a:pos x="701" y="185"/>
                </a:cxn>
                <a:cxn ang="0">
                  <a:pos x="657" y="188"/>
                </a:cxn>
                <a:cxn ang="0">
                  <a:pos x="612" y="193"/>
                </a:cxn>
                <a:cxn ang="0">
                  <a:pos x="534" y="198"/>
                </a:cxn>
                <a:cxn ang="0">
                  <a:pos x="490" y="209"/>
                </a:cxn>
                <a:cxn ang="0">
                  <a:pos x="468" y="227"/>
                </a:cxn>
                <a:cxn ang="0">
                  <a:pos x="462" y="250"/>
                </a:cxn>
                <a:cxn ang="0">
                  <a:pos x="468" y="284"/>
                </a:cxn>
                <a:cxn ang="0">
                  <a:pos x="484" y="317"/>
                </a:cxn>
                <a:cxn ang="0">
                  <a:pos x="490" y="343"/>
                </a:cxn>
                <a:cxn ang="0">
                  <a:pos x="529" y="371"/>
                </a:cxn>
                <a:cxn ang="0">
                  <a:pos x="590" y="376"/>
                </a:cxn>
                <a:cxn ang="0">
                  <a:pos x="573" y="384"/>
                </a:cxn>
                <a:cxn ang="0">
                  <a:pos x="534" y="397"/>
                </a:cxn>
                <a:cxn ang="0">
                  <a:pos x="479" y="405"/>
                </a:cxn>
                <a:cxn ang="0">
                  <a:pos x="434" y="402"/>
                </a:cxn>
                <a:cxn ang="0">
                  <a:pos x="395" y="384"/>
                </a:cxn>
                <a:cxn ang="0">
                  <a:pos x="384" y="366"/>
                </a:cxn>
                <a:cxn ang="0">
                  <a:pos x="378" y="343"/>
                </a:cxn>
                <a:cxn ang="0">
                  <a:pos x="378" y="322"/>
                </a:cxn>
                <a:cxn ang="0">
                  <a:pos x="373" y="299"/>
                </a:cxn>
                <a:cxn ang="0">
                  <a:pos x="339" y="263"/>
                </a:cxn>
                <a:cxn ang="0">
                  <a:pos x="284" y="240"/>
                </a:cxn>
                <a:cxn ang="0">
                  <a:pos x="245" y="229"/>
                </a:cxn>
                <a:cxn ang="0">
                  <a:pos x="0" y="265"/>
                </a:cxn>
                <a:cxn ang="0">
                  <a:pos x="17" y="242"/>
                </a:cxn>
                <a:cxn ang="0">
                  <a:pos x="44" y="211"/>
                </a:cxn>
                <a:cxn ang="0">
                  <a:pos x="122" y="191"/>
                </a:cxn>
                <a:cxn ang="0">
                  <a:pos x="161" y="183"/>
                </a:cxn>
                <a:cxn ang="0">
                  <a:pos x="239" y="173"/>
                </a:cxn>
                <a:cxn ang="0">
                  <a:pos x="301" y="157"/>
                </a:cxn>
                <a:cxn ang="0">
                  <a:pos x="334" y="142"/>
                </a:cxn>
                <a:cxn ang="0">
                  <a:pos x="367" y="113"/>
                </a:cxn>
                <a:cxn ang="0">
                  <a:pos x="412" y="90"/>
                </a:cxn>
                <a:cxn ang="0">
                  <a:pos x="456" y="69"/>
                </a:cxn>
                <a:cxn ang="0">
                  <a:pos x="512" y="51"/>
                </a:cxn>
                <a:cxn ang="0">
                  <a:pos x="568" y="31"/>
                </a:cxn>
                <a:cxn ang="0">
                  <a:pos x="623" y="18"/>
                </a:cxn>
                <a:cxn ang="0">
                  <a:pos x="668" y="7"/>
                </a:cxn>
                <a:cxn ang="0">
                  <a:pos x="718" y="2"/>
                </a:cxn>
                <a:cxn ang="0">
                  <a:pos x="790" y="5"/>
                </a:cxn>
                <a:cxn ang="0">
                  <a:pos x="852" y="25"/>
                </a:cxn>
                <a:cxn ang="0">
                  <a:pos x="907" y="43"/>
                </a:cxn>
                <a:cxn ang="0">
                  <a:pos x="952" y="67"/>
                </a:cxn>
                <a:cxn ang="0">
                  <a:pos x="991" y="85"/>
                </a:cxn>
                <a:cxn ang="0">
                  <a:pos x="1047" y="113"/>
                </a:cxn>
                <a:cxn ang="0">
                  <a:pos x="1086" y="144"/>
                </a:cxn>
                <a:cxn ang="0">
                  <a:pos x="1097" y="175"/>
                </a:cxn>
                <a:cxn ang="0">
                  <a:pos x="1063" y="204"/>
                </a:cxn>
                <a:cxn ang="0">
                  <a:pos x="985" y="229"/>
                </a:cxn>
                <a:cxn ang="0">
                  <a:pos x="930" y="250"/>
                </a:cxn>
                <a:cxn ang="0">
                  <a:pos x="913" y="253"/>
                </a:cxn>
                <a:cxn ang="0">
                  <a:pos x="919" y="234"/>
                </a:cxn>
                <a:cxn ang="0">
                  <a:pos x="924" y="204"/>
                </a:cxn>
                <a:cxn ang="0">
                  <a:pos x="924" y="167"/>
                </a:cxn>
                <a:cxn ang="0">
                  <a:pos x="907" y="136"/>
                </a:cxn>
                <a:cxn ang="0">
                  <a:pos x="902" y="123"/>
                </a:cxn>
              </a:cxnLst>
              <a:rect l="0" t="0" r="r" b="b"/>
              <a:pathLst>
                <a:path w="1097" h="405">
                  <a:moveTo>
                    <a:pt x="902" y="123"/>
                  </a:moveTo>
                  <a:lnTo>
                    <a:pt x="902" y="123"/>
                  </a:lnTo>
                  <a:lnTo>
                    <a:pt x="896" y="129"/>
                  </a:lnTo>
                  <a:lnTo>
                    <a:pt x="885" y="134"/>
                  </a:lnTo>
                  <a:lnTo>
                    <a:pt x="874" y="142"/>
                  </a:lnTo>
                  <a:lnTo>
                    <a:pt x="857" y="149"/>
                  </a:lnTo>
                  <a:lnTo>
                    <a:pt x="841" y="157"/>
                  </a:lnTo>
                  <a:lnTo>
                    <a:pt x="818" y="165"/>
                  </a:lnTo>
                  <a:lnTo>
                    <a:pt x="796" y="173"/>
                  </a:lnTo>
                  <a:lnTo>
                    <a:pt x="779" y="175"/>
                  </a:lnTo>
                  <a:lnTo>
                    <a:pt x="763" y="178"/>
                  </a:lnTo>
                  <a:lnTo>
                    <a:pt x="752" y="180"/>
                  </a:lnTo>
                  <a:lnTo>
                    <a:pt x="735" y="183"/>
                  </a:lnTo>
                  <a:lnTo>
                    <a:pt x="718" y="183"/>
                  </a:lnTo>
                  <a:lnTo>
                    <a:pt x="701" y="185"/>
                  </a:lnTo>
                  <a:lnTo>
                    <a:pt x="685" y="185"/>
                  </a:lnTo>
                  <a:lnTo>
                    <a:pt x="674" y="188"/>
                  </a:lnTo>
                  <a:lnTo>
                    <a:pt x="657" y="188"/>
                  </a:lnTo>
                  <a:lnTo>
                    <a:pt x="640" y="191"/>
                  </a:lnTo>
                  <a:lnTo>
                    <a:pt x="623" y="191"/>
                  </a:lnTo>
                  <a:lnTo>
                    <a:pt x="612" y="193"/>
                  </a:lnTo>
                  <a:lnTo>
                    <a:pt x="579" y="193"/>
                  </a:lnTo>
                  <a:lnTo>
                    <a:pt x="557" y="198"/>
                  </a:lnTo>
                  <a:lnTo>
                    <a:pt x="534" y="198"/>
                  </a:lnTo>
                  <a:lnTo>
                    <a:pt x="518" y="201"/>
                  </a:lnTo>
                  <a:lnTo>
                    <a:pt x="501" y="204"/>
                  </a:lnTo>
                  <a:lnTo>
                    <a:pt x="490" y="209"/>
                  </a:lnTo>
                  <a:lnTo>
                    <a:pt x="479" y="214"/>
                  </a:lnTo>
                  <a:lnTo>
                    <a:pt x="473" y="219"/>
                  </a:lnTo>
                  <a:lnTo>
                    <a:pt x="468" y="227"/>
                  </a:lnTo>
                  <a:lnTo>
                    <a:pt x="468" y="234"/>
                  </a:lnTo>
                  <a:lnTo>
                    <a:pt x="462" y="242"/>
                  </a:lnTo>
                  <a:lnTo>
                    <a:pt x="462" y="250"/>
                  </a:lnTo>
                  <a:lnTo>
                    <a:pt x="462" y="260"/>
                  </a:lnTo>
                  <a:lnTo>
                    <a:pt x="468" y="273"/>
                  </a:lnTo>
                  <a:lnTo>
                    <a:pt x="468" y="284"/>
                  </a:lnTo>
                  <a:lnTo>
                    <a:pt x="473" y="294"/>
                  </a:lnTo>
                  <a:lnTo>
                    <a:pt x="479" y="307"/>
                  </a:lnTo>
                  <a:lnTo>
                    <a:pt x="484" y="317"/>
                  </a:lnTo>
                  <a:lnTo>
                    <a:pt x="484" y="327"/>
                  </a:lnTo>
                  <a:lnTo>
                    <a:pt x="490" y="335"/>
                  </a:lnTo>
                  <a:lnTo>
                    <a:pt x="490" y="343"/>
                  </a:lnTo>
                  <a:lnTo>
                    <a:pt x="501" y="351"/>
                  </a:lnTo>
                  <a:lnTo>
                    <a:pt x="512" y="361"/>
                  </a:lnTo>
                  <a:lnTo>
                    <a:pt x="529" y="371"/>
                  </a:lnTo>
                  <a:lnTo>
                    <a:pt x="546" y="376"/>
                  </a:lnTo>
                  <a:lnTo>
                    <a:pt x="568" y="376"/>
                  </a:lnTo>
                  <a:lnTo>
                    <a:pt x="590" y="376"/>
                  </a:lnTo>
                  <a:lnTo>
                    <a:pt x="596" y="376"/>
                  </a:lnTo>
                  <a:lnTo>
                    <a:pt x="590" y="379"/>
                  </a:lnTo>
                  <a:lnTo>
                    <a:pt x="573" y="384"/>
                  </a:lnTo>
                  <a:lnTo>
                    <a:pt x="562" y="389"/>
                  </a:lnTo>
                  <a:lnTo>
                    <a:pt x="546" y="395"/>
                  </a:lnTo>
                  <a:lnTo>
                    <a:pt x="534" y="397"/>
                  </a:lnTo>
                  <a:lnTo>
                    <a:pt x="518" y="402"/>
                  </a:lnTo>
                  <a:lnTo>
                    <a:pt x="495" y="405"/>
                  </a:lnTo>
                  <a:lnTo>
                    <a:pt x="479" y="405"/>
                  </a:lnTo>
                  <a:lnTo>
                    <a:pt x="462" y="405"/>
                  </a:lnTo>
                  <a:lnTo>
                    <a:pt x="451" y="405"/>
                  </a:lnTo>
                  <a:lnTo>
                    <a:pt x="434" y="402"/>
                  </a:lnTo>
                  <a:lnTo>
                    <a:pt x="417" y="400"/>
                  </a:lnTo>
                  <a:lnTo>
                    <a:pt x="401" y="392"/>
                  </a:lnTo>
                  <a:lnTo>
                    <a:pt x="395" y="384"/>
                  </a:lnTo>
                  <a:lnTo>
                    <a:pt x="390" y="379"/>
                  </a:lnTo>
                  <a:lnTo>
                    <a:pt x="384" y="374"/>
                  </a:lnTo>
                  <a:lnTo>
                    <a:pt x="384" y="366"/>
                  </a:lnTo>
                  <a:lnTo>
                    <a:pt x="384" y="358"/>
                  </a:lnTo>
                  <a:lnTo>
                    <a:pt x="378" y="351"/>
                  </a:lnTo>
                  <a:lnTo>
                    <a:pt x="378" y="343"/>
                  </a:lnTo>
                  <a:lnTo>
                    <a:pt x="378" y="335"/>
                  </a:lnTo>
                  <a:lnTo>
                    <a:pt x="378" y="330"/>
                  </a:lnTo>
                  <a:lnTo>
                    <a:pt x="378" y="322"/>
                  </a:lnTo>
                  <a:lnTo>
                    <a:pt x="373" y="315"/>
                  </a:lnTo>
                  <a:lnTo>
                    <a:pt x="373" y="307"/>
                  </a:lnTo>
                  <a:lnTo>
                    <a:pt x="373" y="299"/>
                  </a:lnTo>
                  <a:lnTo>
                    <a:pt x="362" y="286"/>
                  </a:lnTo>
                  <a:lnTo>
                    <a:pt x="356" y="276"/>
                  </a:lnTo>
                  <a:lnTo>
                    <a:pt x="339" y="263"/>
                  </a:lnTo>
                  <a:lnTo>
                    <a:pt x="323" y="253"/>
                  </a:lnTo>
                  <a:lnTo>
                    <a:pt x="301" y="242"/>
                  </a:lnTo>
                  <a:lnTo>
                    <a:pt x="284" y="240"/>
                  </a:lnTo>
                  <a:lnTo>
                    <a:pt x="267" y="234"/>
                  </a:lnTo>
                  <a:lnTo>
                    <a:pt x="250" y="232"/>
                  </a:lnTo>
                  <a:lnTo>
                    <a:pt x="245" y="229"/>
                  </a:lnTo>
                  <a:lnTo>
                    <a:pt x="61" y="250"/>
                  </a:lnTo>
                  <a:lnTo>
                    <a:pt x="0" y="268"/>
                  </a:lnTo>
                  <a:lnTo>
                    <a:pt x="0" y="265"/>
                  </a:lnTo>
                  <a:lnTo>
                    <a:pt x="5" y="260"/>
                  </a:lnTo>
                  <a:lnTo>
                    <a:pt x="5" y="253"/>
                  </a:lnTo>
                  <a:lnTo>
                    <a:pt x="17" y="242"/>
                  </a:lnTo>
                  <a:lnTo>
                    <a:pt x="22" y="232"/>
                  </a:lnTo>
                  <a:lnTo>
                    <a:pt x="33" y="222"/>
                  </a:lnTo>
                  <a:lnTo>
                    <a:pt x="44" y="211"/>
                  </a:lnTo>
                  <a:lnTo>
                    <a:pt x="67" y="204"/>
                  </a:lnTo>
                  <a:lnTo>
                    <a:pt x="89" y="196"/>
                  </a:lnTo>
                  <a:lnTo>
                    <a:pt x="122" y="191"/>
                  </a:lnTo>
                  <a:lnTo>
                    <a:pt x="133" y="185"/>
                  </a:lnTo>
                  <a:lnTo>
                    <a:pt x="150" y="185"/>
                  </a:lnTo>
                  <a:lnTo>
                    <a:pt x="161" y="183"/>
                  </a:lnTo>
                  <a:lnTo>
                    <a:pt x="178" y="180"/>
                  </a:lnTo>
                  <a:lnTo>
                    <a:pt x="206" y="175"/>
                  </a:lnTo>
                  <a:lnTo>
                    <a:pt x="239" y="173"/>
                  </a:lnTo>
                  <a:lnTo>
                    <a:pt x="256" y="167"/>
                  </a:lnTo>
                  <a:lnTo>
                    <a:pt x="284" y="165"/>
                  </a:lnTo>
                  <a:lnTo>
                    <a:pt x="301" y="157"/>
                  </a:lnTo>
                  <a:lnTo>
                    <a:pt x="312" y="152"/>
                  </a:lnTo>
                  <a:lnTo>
                    <a:pt x="323" y="147"/>
                  </a:lnTo>
                  <a:lnTo>
                    <a:pt x="334" y="142"/>
                  </a:lnTo>
                  <a:lnTo>
                    <a:pt x="345" y="134"/>
                  </a:lnTo>
                  <a:lnTo>
                    <a:pt x="356" y="123"/>
                  </a:lnTo>
                  <a:lnTo>
                    <a:pt x="367" y="113"/>
                  </a:lnTo>
                  <a:lnTo>
                    <a:pt x="390" y="103"/>
                  </a:lnTo>
                  <a:lnTo>
                    <a:pt x="395" y="95"/>
                  </a:lnTo>
                  <a:lnTo>
                    <a:pt x="412" y="90"/>
                  </a:lnTo>
                  <a:lnTo>
                    <a:pt x="429" y="85"/>
                  </a:lnTo>
                  <a:lnTo>
                    <a:pt x="440" y="77"/>
                  </a:lnTo>
                  <a:lnTo>
                    <a:pt x="456" y="69"/>
                  </a:lnTo>
                  <a:lnTo>
                    <a:pt x="473" y="64"/>
                  </a:lnTo>
                  <a:lnTo>
                    <a:pt x="495" y="56"/>
                  </a:lnTo>
                  <a:lnTo>
                    <a:pt x="512" y="51"/>
                  </a:lnTo>
                  <a:lnTo>
                    <a:pt x="529" y="43"/>
                  </a:lnTo>
                  <a:lnTo>
                    <a:pt x="546" y="38"/>
                  </a:lnTo>
                  <a:lnTo>
                    <a:pt x="568" y="31"/>
                  </a:lnTo>
                  <a:lnTo>
                    <a:pt x="584" y="28"/>
                  </a:lnTo>
                  <a:lnTo>
                    <a:pt x="601" y="20"/>
                  </a:lnTo>
                  <a:lnTo>
                    <a:pt x="623" y="18"/>
                  </a:lnTo>
                  <a:lnTo>
                    <a:pt x="640" y="12"/>
                  </a:lnTo>
                  <a:lnTo>
                    <a:pt x="657" y="10"/>
                  </a:lnTo>
                  <a:lnTo>
                    <a:pt x="668" y="7"/>
                  </a:lnTo>
                  <a:lnTo>
                    <a:pt x="685" y="5"/>
                  </a:lnTo>
                  <a:lnTo>
                    <a:pt x="701" y="2"/>
                  </a:lnTo>
                  <a:lnTo>
                    <a:pt x="718" y="2"/>
                  </a:lnTo>
                  <a:lnTo>
                    <a:pt x="746" y="0"/>
                  </a:lnTo>
                  <a:lnTo>
                    <a:pt x="768" y="2"/>
                  </a:lnTo>
                  <a:lnTo>
                    <a:pt x="790" y="5"/>
                  </a:lnTo>
                  <a:lnTo>
                    <a:pt x="813" y="10"/>
                  </a:lnTo>
                  <a:lnTo>
                    <a:pt x="835" y="18"/>
                  </a:lnTo>
                  <a:lnTo>
                    <a:pt x="852" y="25"/>
                  </a:lnTo>
                  <a:lnTo>
                    <a:pt x="874" y="31"/>
                  </a:lnTo>
                  <a:lnTo>
                    <a:pt x="891" y="38"/>
                  </a:lnTo>
                  <a:lnTo>
                    <a:pt x="907" y="43"/>
                  </a:lnTo>
                  <a:lnTo>
                    <a:pt x="924" y="51"/>
                  </a:lnTo>
                  <a:lnTo>
                    <a:pt x="946" y="62"/>
                  </a:lnTo>
                  <a:lnTo>
                    <a:pt x="952" y="67"/>
                  </a:lnTo>
                  <a:lnTo>
                    <a:pt x="963" y="72"/>
                  </a:lnTo>
                  <a:lnTo>
                    <a:pt x="974" y="77"/>
                  </a:lnTo>
                  <a:lnTo>
                    <a:pt x="991" y="85"/>
                  </a:lnTo>
                  <a:lnTo>
                    <a:pt x="1008" y="90"/>
                  </a:lnTo>
                  <a:lnTo>
                    <a:pt x="1030" y="100"/>
                  </a:lnTo>
                  <a:lnTo>
                    <a:pt x="1047" y="113"/>
                  </a:lnTo>
                  <a:lnTo>
                    <a:pt x="1063" y="123"/>
                  </a:lnTo>
                  <a:lnTo>
                    <a:pt x="1074" y="134"/>
                  </a:lnTo>
                  <a:lnTo>
                    <a:pt x="1086" y="144"/>
                  </a:lnTo>
                  <a:lnTo>
                    <a:pt x="1091" y="154"/>
                  </a:lnTo>
                  <a:lnTo>
                    <a:pt x="1097" y="165"/>
                  </a:lnTo>
                  <a:lnTo>
                    <a:pt x="1097" y="175"/>
                  </a:lnTo>
                  <a:lnTo>
                    <a:pt x="1091" y="185"/>
                  </a:lnTo>
                  <a:lnTo>
                    <a:pt x="1080" y="193"/>
                  </a:lnTo>
                  <a:lnTo>
                    <a:pt x="1063" y="204"/>
                  </a:lnTo>
                  <a:lnTo>
                    <a:pt x="1041" y="211"/>
                  </a:lnTo>
                  <a:lnTo>
                    <a:pt x="1013" y="222"/>
                  </a:lnTo>
                  <a:lnTo>
                    <a:pt x="985" y="229"/>
                  </a:lnTo>
                  <a:lnTo>
                    <a:pt x="963" y="240"/>
                  </a:lnTo>
                  <a:lnTo>
                    <a:pt x="941" y="245"/>
                  </a:lnTo>
                  <a:lnTo>
                    <a:pt x="930" y="250"/>
                  </a:lnTo>
                  <a:lnTo>
                    <a:pt x="919" y="253"/>
                  </a:lnTo>
                  <a:lnTo>
                    <a:pt x="913" y="255"/>
                  </a:lnTo>
                  <a:lnTo>
                    <a:pt x="913" y="253"/>
                  </a:lnTo>
                  <a:lnTo>
                    <a:pt x="913" y="247"/>
                  </a:lnTo>
                  <a:lnTo>
                    <a:pt x="913" y="240"/>
                  </a:lnTo>
                  <a:lnTo>
                    <a:pt x="919" y="234"/>
                  </a:lnTo>
                  <a:lnTo>
                    <a:pt x="919" y="224"/>
                  </a:lnTo>
                  <a:lnTo>
                    <a:pt x="924" y="214"/>
                  </a:lnTo>
                  <a:lnTo>
                    <a:pt x="924" y="204"/>
                  </a:lnTo>
                  <a:lnTo>
                    <a:pt x="930" y="191"/>
                  </a:lnTo>
                  <a:lnTo>
                    <a:pt x="924" y="180"/>
                  </a:lnTo>
                  <a:lnTo>
                    <a:pt x="924" y="167"/>
                  </a:lnTo>
                  <a:lnTo>
                    <a:pt x="919" y="154"/>
                  </a:lnTo>
                  <a:lnTo>
                    <a:pt x="913" y="144"/>
                  </a:lnTo>
                  <a:lnTo>
                    <a:pt x="907" y="136"/>
                  </a:lnTo>
                  <a:lnTo>
                    <a:pt x="907" y="129"/>
                  </a:lnTo>
                  <a:lnTo>
                    <a:pt x="902" y="123"/>
                  </a:lnTo>
                  <a:lnTo>
                    <a:pt x="902" y="123"/>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00"/>
            <p:cNvSpPr>
              <a:spLocks/>
            </p:cNvSpPr>
            <p:nvPr/>
          </p:nvSpPr>
          <p:spPr bwMode="auto">
            <a:xfrm>
              <a:off x="1206500" y="5648325"/>
              <a:ext cx="1290638" cy="147638"/>
            </a:xfrm>
            <a:custGeom>
              <a:avLst/>
              <a:gdLst/>
              <a:ahLst/>
              <a:cxnLst>
                <a:cxn ang="0">
                  <a:pos x="134" y="39"/>
                </a:cxn>
                <a:cxn ang="0">
                  <a:pos x="223" y="21"/>
                </a:cxn>
                <a:cxn ang="0">
                  <a:pos x="245" y="26"/>
                </a:cxn>
                <a:cxn ang="0">
                  <a:pos x="295" y="34"/>
                </a:cxn>
                <a:cxn ang="0">
                  <a:pos x="334" y="36"/>
                </a:cxn>
                <a:cxn ang="0">
                  <a:pos x="367" y="39"/>
                </a:cxn>
                <a:cxn ang="0">
                  <a:pos x="412" y="34"/>
                </a:cxn>
                <a:cxn ang="0">
                  <a:pos x="468" y="24"/>
                </a:cxn>
                <a:cxn ang="0">
                  <a:pos x="507" y="8"/>
                </a:cxn>
                <a:cxn ang="0">
                  <a:pos x="534" y="0"/>
                </a:cxn>
                <a:cxn ang="0">
                  <a:pos x="624" y="0"/>
                </a:cxn>
                <a:cxn ang="0">
                  <a:pos x="807" y="42"/>
                </a:cxn>
                <a:cxn ang="0">
                  <a:pos x="779" y="42"/>
                </a:cxn>
                <a:cxn ang="0">
                  <a:pos x="752" y="42"/>
                </a:cxn>
                <a:cxn ang="0">
                  <a:pos x="718" y="42"/>
                </a:cxn>
                <a:cxn ang="0">
                  <a:pos x="679" y="42"/>
                </a:cxn>
                <a:cxn ang="0">
                  <a:pos x="635" y="42"/>
                </a:cxn>
                <a:cxn ang="0">
                  <a:pos x="585" y="44"/>
                </a:cxn>
                <a:cxn ang="0">
                  <a:pos x="534" y="44"/>
                </a:cxn>
                <a:cxn ang="0">
                  <a:pos x="484" y="49"/>
                </a:cxn>
                <a:cxn ang="0">
                  <a:pos x="434" y="55"/>
                </a:cxn>
                <a:cxn ang="0">
                  <a:pos x="390" y="62"/>
                </a:cxn>
                <a:cxn ang="0">
                  <a:pos x="351" y="67"/>
                </a:cxn>
                <a:cxn ang="0">
                  <a:pos x="317" y="73"/>
                </a:cxn>
                <a:cxn ang="0">
                  <a:pos x="289" y="78"/>
                </a:cxn>
                <a:cxn ang="0">
                  <a:pos x="273" y="80"/>
                </a:cxn>
                <a:cxn ang="0">
                  <a:pos x="239" y="73"/>
                </a:cxn>
                <a:cxn ang="0">
                  <a:pos x="195" y="67"/>
                </a:cxn>
                <a:cxn ang="0">
                  <a:pos x="167" y="65"/>
                </a:cxn>
                <a:cxn ang="0">
                  <a:pos x="122" y="62"/>
                </a:cxn>
                <a:cxn ang="0">
                  <a:pos x="83" y="65"/>
                </a:cxn>
                <a:cxn ang="0">
                  <a:pos x="50" y="73"/>
                </a:cxn>
                <a:cxn ang="0">
                  <a:pos x="33" y="91"/>
                </a:cxn>
                <a:cxn ang="0">
                  <a:pos x="0" y="55"/>
                </a:cxn>
                <a:cxn ang="0">
                  <a:pos x="83" y="11"/>
                </a:cxn>
              </a:cxnLst>
              <a:rect l="0" t="0" r="r" b="b"/>
              <a:pathLst>
                <a:path w="813" h="93">
                  <a:moveTo>
                    <a:pt x="83" y="11"/>
                  </a:moveTo>
                  <a:lnTo>
                    <a:pt x="134" y="39"/>
                  </a:lnTo>
                  <a:lnTo>
                    <a:pt x="217" y="21"/>
                  </a:lnTo>
                  <a:lnTo>
                    <a:pt x="223" y="21"/>
                  </a:lnTo>
                  <a:lnTo>
                    <a:pt x="234" y="24"/>
                  </a:lnTo>
                  <a:lnTo>
                    <a:pt x="245" y="26"/>
                  </a:lnTo>
                  <a:lnTo>
                    <a:pt x="273" y="31"/>
                  </a:lnTo>
                  <a:lnTo>
                    <a:pt x="295" y="34"/>
                  </a:lnTo>
                  <a:lnTo>
                    <a:pt x="323" y="36"/>
                  </a:lnTo>
                  <a:lnTo>
                    <a:pt x="334" y="36"/>
                  </a:lnTo>
                  <a:lnTo>
                    <a:pt x="351" y="39"/>
                  </a:lnTo>
                  <a:lnTo>
                    <a:pt x="367" y="39"/>
                  </a:lnTo>
                  <a:lnTo>
                    <a:pt x="384" y="39"/>
                  </a:lnTo>
                  <a:lnTo>
                    <a:pt x="412" y="34"/>
                  </a:lnTo>
                  <a:lnTo>
                    <a:pt x="440" y="29"/>
                  </a:lnTo>
                  <a:lnTo>
                    <a:pt x="468" y="24"/>
                  </a:lnTo>
                  <a:lnTo>
                    <a:pt x="490" y="16"/>
                  </a:lnTo>
                  <a:lnTo>
                    <a:pt x="507" y="8"/>
                  </a:lnTo>
                  <a:lnTo>
                    <a:pt x="523" y="3"/>
                  </a:lnTo>
                  <a:lnTo>
                    <a:pt x="534" y="0"/>
                  </a:lnTo>
                  <a:lnTo>
                    <a:pt x="540" y="0"/>
                  </a:lnTo>
                  <a:lnTo>
                    <a:pt x="624" y="0"/>
                  </a:lnTo>
                  <a:lnTo>
                    <a:pt x="813" y="44"/>
                  </a:lnTo>
                  <a:lnTo>
                    <a:pt x="807" y="42"/>
                  </a:lnTo>
                  <a:lnTo>
                    <a:pt x="796" y="42"/>
                  </a:lnTo>
                  <a:lnTo>
                    <a:pt x="779" y="42"/>
                  </a:lnTo>
                  <a:lnTo>
                    <a:pt x="768" y="42"/>
                  </a:lnTo>
                  <a:lnTo>
                    <a:pt x="752" y="42"/>
                  </a:lnTo>
                  <a:lnTo>
                    <a:pt x="740" y="42"/>
                  </a:lnTo>
                  <a:lnTo>
                    <a:pt x="718" y="42"/>
                  </a:lnTo>
                  <a:lnTo>
                    <a:pt x="696" y="42"/>
                  </a:lnTo>
                  <a:lnTo>
                    <a:pt x="679" y="42"/>
                  </a:lnTo>
                  <a:lnTo>
                    <a:pt x="657" y="42"/>
                  </a:lnTo>
                  <a:lnTo>
                    <a:pt x="635" y="42"/>
                  </a:lnTo>
                  <a:lnTo>
                    <a:pt x="607" y="42"/>
                  </a:lnTo>
                  <a:lnTo>
                    <a:pt x="585" y="44"/>
                  </a:lnTo>
                  <a:lnTo>
                    <a:pt x="562" y="44"/>
                  </a:lnTo>
                  <a:lnTo>
                    <a:pt x="534" y="44"/>
                  </a:lnTo>
                  <a:lnTo>
                    <a:pt x="507" y="47"/>
                  </a:lnTo>
                  <a:lnTo>
                    <a:pt x="484" y="49"/>
                  </a:lnTo>
                  <a:lnTo>
                    <a:pt x="462" y="52"/>
                  </a:lnTo>
                  <a:lnTo>
                    <a:pt x="434" y="55"/>
                  </a:lnTo>
                  <a:lnTo>
                    <a:pt x="412" y="60"/>
                  </a:lnTo>
                  <a:lnTo>
                    <a:pt x="390" y="62"/>
                  </a:lnTo>
                  <a:lnTo>
                    <a:pt x="373" y="65"/>
                  </a:lnTo>
                  <a:lnTo>
                    <a:pt x="351" y="67"/>
                  </a:lnTo>
                  <a:lnTo>
                    <a:pt x="334" y="70"/>
                  </a:lnTo>
                  <a:lnTo>
                    <a:pt x="317" y="73"/>
                  </a:lnTo>
                  <a:lnTo>
                    <a:pt x="306" y="75"/>
                  </a:lnTo>
                  <a:lnTo>
                    <a:pt x="289" y="78"/>
                  </a:lnTo>
                  <a:lnTo>
                    <a:pt x="284" y="80"/>
                  </a:lnTo>
                  <a:lnTo>
                    <a:pt x="273" y="80"/>
                  </a:lnTo>
                  <a:lnTo>
                    <a:pt x="262" y="78"/>
                  </a:lnTo>
                  <a:lnTo>
                    <a:pt x="239" y="73"/>
                  </a:lnTo>
                  <a:lnTo>
                    <a:pt x="212" y="70"/>
                  </a:lnTo>
                  <a:lnTo>
                    <a:pt x="195" y="67"/>
                  </a:lnTo>
                  <a:lnTo>
                    <a:pt x="184" y="67"/>
                  </a:lnTo>
                  <a:lnTo>
                    <a:pt x="167" y="65"/>
                  </a:lnTo>
                  <a:lnTo>
                    <a:pt x="156" y="65"/>
                  </a:lnTo>
                  <a:lnTo>
                    <a:pt x="122" y="62"/>
                  </a:lnTo>
                  <a:lnTo>
                    <a:pt x="100" y="62"/>
                  </a:lnTo>
                  <a:lnTo>
                    <a:pt x="83" y="65"/>
                  </a:lnTo>
                  <a:lnTo>
                    <a:pt x="67" y="67"/>
                  </a:lnTo>
                  <a:lnTo>
                    <a:pt x="50" y="73"/>
                  </a:lnTo>
                  <a:lnTo>
                    <a:pt x="44" y="80"/>
                  </a:lnTo>
                  <a:lnTo>
                    <a:pt x="33" y="91"/>
                  </a:lnTo>
                  <a:lnTo>
                    <a:pt x="28" y="93"/>
                  </a:lnTo>
                  <a:lnTo>
                    <a:pt x="0" y="55"/>
                  </a:lnTo>
                  <a:lnTo>
                    <a:pt x="83" y="11"/>
                  </a:lnTo>
                  <a:lnTo>
                    <a:pt x="83" y="11"/>
                  </a:lnTo>
                  <a:close/>
                </a:path>
              </a:pathLst>
            </a:custGeom>
            <a:solidFill>
              <a:srgbClr val="FFB5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01"/>
            <p:cNvSpPr>
              <a:spLocks/>
            </p:cNvSpPr>
            <p:nvPr/>
          </p:nvSpPr>
          <p:spPr bwMode="auto">
            <a:xfrm>
              <a:off x="3371850" y="5313363"/>
              <a:ext cx="574675" cy="339725"/>
            </a:xfrm>
            <a:custGeom>
              <a:avLst/>
              <a:gdLst/>
              <a:ahLst/>
              <a:cxnLst>
                <a:cxn ang="0">
                  <a:pos x="167" y="15"/>
                </a:cxn>
                <a:cxn ang="0">
                  <a:pos x="167" y="13"/>
                </a:cxn>
                <a:cxn ang="0">
                  <a:pos x="178" y="13"/>
                </a:cxn>
                <a:cxn ang="0">
                  <a:pos x="189" y="7"/>
                </a:cxn>
                <a:cxn ang="0">
                  <a:pos x="212" y="7"/>
                </a:cxn>
                <a:cxn ang="0">
                  <a:pos x="228" y="2"/>
                </a:cxn>
                <a:cxn ang="0">
                  <a:pos x="251" y="2"/>
                </a:cxn>
                <a:cxn ang="0">
                  <a:pos x="273" y="0"/>
                </a:cxn>
                <a:cxn ang="0">
                  <a:pos x="295" y="2"/>
                </a:cxn>
                <a:cxn ang="0">
                  <a:pos x="312" y="2"/>
                </a:cxn>
                <a:cxn ang="0">
                  <a:pos x="329" y="7"/>
                </a:cxn>
                <a:cxn ang="0">
                  <a:pos x="340" y="10"/>
                </a:cxn>
                <a:cxn ang="0">
                  <a:pos x="351" y="15"/>
                </a:cxn>
                <a:cxn ang="0">
                  <a:pos x="356" y="20"/>
                </a:cxn>
                <a:cxn ang="0">
                  <a:pos x="362" y="28"/>
                </a:cxn>
                <a:cxn ang="0">
                  <a:pos x="362" y="36"/>
                </a:cxn>
                <a:cxn ang="0">
                  <a:pos x="362" y="41"/>
                </a:cxn>
                <a:cxn ang="0">
                  <a:pos x="345" y="51"/>
                </a:cxn>
                <a:cxn ang="0">
                  <a:pos x="329" y="59"/>
                </a:cxn>
                <a:cxn ang="0">
                  <a:pos x="306" y="62"/>
                </a:cxn>
                <a:cxn ang="0">
                  <a:pos x="284" y="64"/>
                </a:cxn>
                <a:cxn ang="0">
                  <a:pos x="256" y="62"/>
                </a:cxn>
                <a:cxn ang="0">
                  <a:pos x="234" y="62"/>
                </a:cxn>
                <a:cxn ang="0">
                  <a:pos x="217" y="62"/>
                </a:cxn>
                <a:cxn ang="0">
                  <a:pos x="206" y="67"/>
                </a:cxn>
                <a:cxn ang="0">
                  <a:pos x="195" y="69"/>
                </a:cxn>
                <a:cxn ang="0">
                  <a:pos x="189" y="74"/>
                </a:cxn>
                <a:cxn ang="0">
                  <a:pos x="178" y="82"/>
                </a:cxn>
                <a:cxn ang="0">
                  <a:pos x="173" y="90"/>
                </a:cxn>
                <a:cxn ang="0">
                  <a:pos x="162" y="95"/>
                </a:cxn>
                <a:cxn ang="0">
                  <a:pos x="150" y="103"/>
                </a:cxn>
                <a:cxn ang="0">
                  <a:pos x="139" y="111"/>
                </a:cxn>
                <a:cxn ang="0">
                  <a:pos x="134" y="124"/>
                </a:cxn>
                <a:cxn ang="0">
                  <a:pos x="123" y="134"/>
                </a:cxn>
                <a:cxn ang="0">
                  <a:pos x="111" y="144"/>
                </a:cxn>
                <a:cxn ang="0">
                  <a:pos x="100" y="155"/>
                </a:cxn>
                <a:cxn ang="0">
                  <a:pos x="95" y="165"/>
                </a:cxn>
                <a:cxn ang="0">
                  <a:pos x="84" y="173"/>
                </a:cxn>
                <a:cxn ang="0">
                  <a:pos x="78" y="183"/>
                </a:cxn>
                <a:cxn ang="0">
                  <a:pos x="67" y="191"/>
                </a:cxn>
                <a:cxn ang="0">
                  <a:pos x="67" y="201"/>
                </a:cxn>
                <a:cxn ang="0">
                  <a:pos x="56" y="209"/>
                </a:cxn>
                <a:cxn ang="0">
                  <a:pos x="56" y="214"/>
                </a:cxn>
                <a:cxn ang="0">
                  <a:pos x="0" y="191"/>
                </a:cxn>
                <a:cxn ang="0">
                  <a:pos x="167" y="15"/>
                </a:cxn>
                <a:cxn ang="0">
                  <a:pos x="167" y="15"/>
                </a:cxn>
              </a:cxnLst>
              <a:rect l="0" t="0" r="r" b="b"/>
              <a:pathLst>
                <a:path w="362" h="214">
                  <a:moveTo>
                    <a:pt x="167" y="15"/>
                  </a:moveTo>
                  <a:lnTo>
                    <a:pt x="167" y="13"/>
                  </a:lnTo>
                  <a:lnTo>
                    <a:pt x="178" y="13"/>
                  </a:lnTo>
                  <a:lnTo>
                    <a:pt x="189" y="7"/>
                  </a:lnTo>
                  <a:lnTo>
                    <a:pt x="212" y="7"/>
                  </a:lnTo>
                  <a:lnTo>
                    <a:pt x="228" y="2"/>
                  </a:lnTo>
                  <a:lnTo>
                    <a:pt x="251" y="2"/>
                  </a:lnTo>
                  <a:lnTo>
                    <a:pt x="273" y="0"/>
                  </a:lnTo>
                  <a:lnTo>
                    <a:pt x="295" y="2"/>
                  </a:lnTo>
                  <a:lnTo>
                    <a:pt x="312" y="2"/>
                  </a:lnTo>
                  <a:lnTo>
                    <a:pt x="329" y="7"/>
                  </a:lnTo>
                  <a:lnTo>
                    <a:pt x="340" y="10"/>
                  </a:lnTo>
                  <a:lnTo>
                    <a:pt x="351" y="15"/>
                  </a:lnTo>
                  <a:lnTo>
                    <a:pt x="356" y="20"/>
                  </a:lnTo>
                  <a:lnTo>
                    <a:pt x="362" y="28"/>
                  </a:lnTo>
                  <a:lnTo>
                    <a:pt x="362" y="36"/>
                  </a:lnTo>
                  <a:lnTo>
                    <a:pt x="362" y="41"/>
                  </a:lnTo>
                  <a:lnTo>
                    <a:pt x="345" y="51"/>
                  </a:lnTo>
                  <a:lnTo>
                    <a:pt x="329" y="59"/>
                  </a:lnTo>
                  <a:lnTo>
                    <a:pt x="306" y="62"/>
                  </a:lnTo>
                  <a:lnTo>
                    <a:pt x="284" y="64"/>
                  </a:lnTo>
                  <a:lnTo>
                    <a:pt x="256" y="62"/>
                  </a:lnTo>
                  <a:lnTo>
                    <a:pt x="234" y="62"/>
                  </a:lnTo>
                  <a:lnTo>
                    <a:pt x="217" y="62"/>
                  </a:lnTo>
                  <a:lnTo>
                    <a:pt x="206" y="67"/>
                  </a:lnTo>
                  <a:lnTo>
                    <a:pt x="195" y="69"/>
                  </a:lnTo>
                  <a:lnTo>
                    <a:pt x="189" y="74"/>
                  </a:lnTo>
                  <a:lnTo>
                    <a:pt x="178" y="82"/>
                  </a:lnTo>
                  <a:lnTo>
                    <a:pt x="173" y="90"/>
                  </a:lnTo>
                  <a:lnTo>
                    <a:pt x="162" y="95"/>
                  </a:lnTo>
                  <a:lnTo>
                    <a:pt x="150" y="103"/>
                  </a:lnTo>
                  <a:lnTo>
                    <a:pt x="139" y="111"/>
                  </a:lnTo>
                  <a:lnTo>
                    <a:pt x="134" y="124"/>
                  </a:lnTo>
                  <a:lnTo>
                    <a:pt x="123" y="134"/>
                  </a:lnTo>
                  <a:lnTo>
                    <a:pt x="111" y="144"/>
                  </a:lnTo>
                  <a:lnTo>
                    <a:pt x="100" y="155"/>
                  </a:lnTo>
                  <a:lnTo>
                    <a:pt x="95" y="165"/>
                  </a:lnTo>
                  <a:lnTo>
                    <a:pt x="84" y="173"/>
                  </a:lnTo>
                  <a:lnTo>
                    <a:pt x="78" y="183"/>
                  </a:lnTo>
                  <a:lnTo>
                    <a:pt x="67" y="191"/>
                  </a:lnTo>
                  <a:lnTo>
                    <a:pt x="67" y="201"/>
                  </a:lnTo>
                  <a:lnTo>
                    <a:pt x="56" y="209"/>
                  </a:lnTo>
                  <a:lnTo>
                    <a:pt x="56" y="214"/>
                  </a:lnTo>
                  <a:lnTo>
                    <a:pt x="0" y="191"/>
                  </a:lnTo>
                  <a:lnTo>
                    <a:pt x="167" y="15"/>
                  </a:lnTo>
                  <a:lnTo>
                    <a:pt x="167" y="15"/>
                  </a:lnTo>
                  <a:close/>
                </a:path>
              </a:pathLst>
            </a:custGeom>
            <a:solidFill>
              <a:srgbClr val="FFB5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02"/>
            <p:cNvSpPr>
              <a:spLocks/>
            </p:cNvSpPr>
            <p:nvPr/>
          </p:nvSpPr>
          <p:spPr bwMode="auto">
            <a:xfrm>
              <a:off x="2930525" y="5632450"/>
              <a:ext cx="317500" cy="69850"/>
            </a:xfrm>
            <a:custGeom>
              <a:avLst/>
              <a:gdLst/>
              <a:ahLst/>
              <a:cxnLst>
                <a:cxn ang="0">
                  <a:pos x="0" y="39"/>
                </a:cxn>
                <a:cxn ang="0">
                  <a:pos x="133" y="0"/>
                </a:cxn>
                <a:cxn ang="0">
                  <a:pos x="200" y="0"/>
                </a:cxn>
                <a:cxn ang="0">
                  <a:pos x="144" y="18"/>
                </a:cxn>
                <a:cxn ang="0">
                  <a:pos x="144" y="34"/>
                </a:cxn>
                <a:cxn ang="0">
                  <a:pos x="66" y="44"/>
                </a:cxn>
                <a:cxn ang="0">
                  <a:pos x="0" y="39"/>
                </a:cxn>
                <a:cxn ang="0">
                  <a:pos x="0" y="39"/>
                </a:cxn>
              </a:cxnLst>
              <a:rect l="0" t="0" r="r" b="b"/>
              <a:pathLst>
                <a:path w="200" h="44">
                  <a:moveTo>
                    <a:pt x="0" y="39"/>
                  </a:moveTo>
                  <a:lnTo>
                    <a:pt x="133" y="0"/>
                  </a:lnTo>
                  <a:lnTo>
                    <a:pt x="200" y="0"/>
                  </a:lnTo>
                  <a:lnTo>
                    <a:pt x="144" y="18"/>
                  </a:lnTo>
                  <a:lnTo>
                    <a:pt x="144" y="34"/>
                  </a:lnTo>
                  <a:lnTo>
                    <a:pt x="66" y="44"/>
                  </a:lnTo>
                  <a:lnTo>
                    <a:pt x="0" y="39"/>
                  </a:lnTo>
                  <a:lnTo>
                    <a:pt x="0" y="39"/>
                  </a:lnTo>
                  <a:close/>
                </a:path>
              </a:pathLst>
            </a:custGeom>
            <a:solidFill>
              <a:srgbClr val="FFB5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03"/>
            <p:cNvSpPr>
              <a:spLocks/>
            </p:cNvSpPr>
            <p:nvPr/>
          </p:nvSpPr>
          <p:spPr bwMode="auto">
            <a:xfrm>
              <a:off x="3381375" y="5448300"/>
              <a:ext cx="1228725" cy="373063"/>
            </a:xfrm>
            <a:custGeom>
              <a:avLst/>
              <a:gdLst/>
              <a:ahLst/>
              <a:cxnLst>
                <a:cxn ang="0">
                  <a:pos x="328" y="103"/>
                </a:cxn>
                <a:cxn ang="0">
                  <a:pos x="356" y="106"/>
                </a:cxn>
                <a:cxn ang="0">
                  <a:pos x="389" y="111"/>
                </a:cxn>
                <a:cxn ang="0">
                  <a:pos x="434" y="113"/>
                </a:cxn>
                <a:cxn ang="0">
                  <a:pos x="473" y="116"/>
                </a:cxn>
                <a:cxn ang="0">
                  <a:pos x="523" y="119"/>
                </a:cxn>
                <a:cxn ang="0">
                  <a:pos x="562" y="121"/>
                </a:cxn>
                <a:cxn ang="0">
                  <a:pos x="607" y="119"/>
                </a:cxn>
                <a:cxn ang="0">
                  <a:pos x="645" y="116"/>
                </a:cxn>
                <a:cxn ang="0">
                  <a:pos x="679" y="113"/>
                </a:cxn>
                <a:cxn ang="0">
                  <a:pos x="707" y="108"/>
                </a:cxn>
                <a:cxn ang="0">
                  <a:pos x="740" y="101"/>
                </a:cxn>
                <a:cxn ang="0">
                  <a:pos x="762" y="93"/>
                </a:cxn>
                <a:cxn ang="0">
                  <a:pos x="768" y="88"/>
                </a:cxn>
                <a:cxn ang="0">
                  <a:pos x="774" y="70"/>
                </a:cxn>
                <a:cxn ang="0">
                  <a:pos x="746" y="54"/>
                </a:cxn>
                <a:cxn ang="0">
                  <a:pos x="707" y="41"/>
                </a:cxn>
                <a:cxn ang="0">
                  <a:pos x="668" y="33"/>
                </a:cxn>
                <a:cxn ang="0">
                  <a:pos x="623" y="26"/>
                </a:cxn>
                <a:cxn ang="0">
                  <a:pos x="568" y="18"/>
                </a:cxn>
                <a:cxn ang="0">
                  <a:pos x="517" y="13"/>
                </a:cxn>
                <a:cxn ang="0">
                  <a:pos x="456" y="5"/>
                </a:cxn>
                <a:cxn ang="0">
                  <a:pos x="406" y="2"/>
                </a:cxn>
                <a:cxn ang="0">
                  <a:pos x="350" y="0"/>
                </a:cxn>
                <a:cxn ang="0">
                  <a:pos x="306" y="0"/>
                </a:cxn>
                <a:cxn ang="0">
                  <a:pos x="261" y="0"/>
                </a:cxn>
                <a:cxn ang="0">
                  <a:pos x="228" y="0"/>
                </a:cxn>
                <a:cxn ang="0">
                  <a:pos x="200" y="2"/>
                </a:cxn>
                <a:cxn ang="0">
                  <a:pos x="172" y="8"/>
                </a:cxn>
                <a:cxn ang="0">
                  <a:pos x="150" y="13"/>
                </a:cxn>
                <a:cxn ang="0">
                  <a:pos x="144" y="15"/>
                </a:cxn>
                <a:cxn ang="0">
                  <a:pos x="122" y="26"/>
                </a:cxn>
                <a:cxn ang="0">
                  <a:pos x="100" y="39"/>
                </a:cxn>
                <a:cxn ang="0">
                  <a:pos x="78" y="54"/>
                </a:cxn>
                <a:cxn ang="0">
                  <a:pos x="55" y="70"/>
                </a:cxn>
                <a:cxn ang="0">
                  <a:pos x="39" y="88"/>
                </a:cxn>
                <a:cxn ang="0">
                  <a:pos x="16" y="111"/>
                </a:cxn>
                <a:cxn ang="0">
                  <a:pos x="5" y="129"/>
                </a:cxn>
                <a:cxn ang="0">
                  <a:pos x="0" y="150"/>
                </a:cxn>
                <a:cxn ang="0">
                  <a:pos x="0" y="170"/>
                </a:cxn>
                <a:cxn ang="0">
                  <a:pos x="0" y="188"/>
                </a:cxn>
                <a:cxn ang="0">
                  <a:pos x="5" y="204"/>
                </a:cxn>
                <a:cxn ang="0">
                  <a:pos x="11" y="217"/>
                </a:cxn>
                <a:cxn ang="0">
                  <a:pos x="16" y="230"/>
                </a:cxn>
                <a:cxn ang="0">
                  <a:pos x="27" y="232"/>
                </a:cxn>
                <a:cxn ang="0">
                  <a:pos x="66" y="219"/>
                </a:cxn>
                <a:cxn ang="0">
                  <a:pos x="94" y="206"/>
                </a:cxn>
                <a:cxn ang="0">
                  <a:pos x="111" y="191"/>
                </a:cxn>
                <a:cxn ang="0">
                  <a:pos x="117" y="170"/>
                </a:cxn>
                <a:cxn ang="0">
                  <a:pos x="111" y="155"/>
                </a:cxn>
                <a:cxn ang="0">
                  <a:pos x="111" y="139"/>
                </a:cxn>
                <a:cxn ang="0">
                  <a:pos x="133" y="126"/>
                </a:cxn>
                <a:cxn ang="0">
                  <a:pos x="178" y="129"/>
                </a:cxn>
                <a:cxn ang="0">
                  <a:pos x="211" y="147"/>
                </a:cxn>
                <a:cxn ang="0">
                  <a:pos x="217" y="162"/>
                </a:cxn>
                <a:cxn ang="0">
                  <a:pos x="245" y="150"/>
                </a:cxn>
                <a:cxn ang="0">
                  <a:pos x="323" y="103"/>
                </a:cxn>
              </a:cxnLst>
              <a:rect l="0" t="0" r="r" b="b"/>
              <a:pathLst>
                <a:path w="774" h="235">
                  <a:moveTo>
                    <a:pt x="323" y="103"/>
                  </a:moveTo>
                  <a:lnTo>
                    <a:pt x="328" y="103"/>
                  </a:lnTo>
                  <a:lnTo>
                    <a:pt x="345" y="106"/>
                  </a:lnTo>
                  <a:lnTo>
                    <a:pt x="356" y="106"/>
                  </a:lnTo>
                  <a:lnTo>
                    <a:pt x="373" y="108"/>
                  </a:lnTo>
                  <a:lnTo>
                    <a:pt x="389" y="111"/>
                  </a:lnTo>
                  <a:lnTo>
                    <a:pt x="412" y="113"/>
                  </a:lnTo>
                  <a:lnTo>
                    <a:pt x="434" y="113"/>
                  </a:lnTo>
                  <a:lnTo>
                    <a:pt x="456" y="116"/>
                  </a:lnTo>
                  <a:lnTo>
                    <a:pt x="473" y="116"/>
                  </a:lnTo>
                  <a:lnTo>
                    <a:pt x="501" y="119"/>
                  </a:lnTo>
                  <a:lnTo>
                    <a:pt x="523" y="119"/>
                  </a:lnTo>
                  <a:lnTo>
                    <a:pt x="545" y="121"/>
                  </a:lnTo>
                  <a:lnTo>
                    <a:pt x="562" y="121"/>
                  </a:lnTo>
                  <a:lnTo>
                    <a:pt x="590" y="121"/>
                  </a:lnTo>
                  <a:lnTo>
                    <a:pt x="607" y="119"/>
                  </a:lnTo>
                  <a:lnTo>
                    <a:pt x="629" y="119"/>
                  </a:lnTo>
                  <a:lnTo>
                    <a:pt x="645" y="116"/>
                  </a:lnTo>
                  <a:lnTo>
                    <a:pt x="662" y="116"/>
                  </a:lnTo>
                  <a:lnTo>
                    <a:pt x="679" y="113"/>
                  </a:lnTo>
                  <a:lnTo>
                    <a:pt x="696" y="111"/>
                  </a:lnTo>
                  <a:lnTo>
                    <a:pt x="707" y="108"/>
                  </a:lnTo>
                  <a:lnTo>
                    <a:pt x="723" y="106"/>
                  </a:lnTo>
                  <a:lnTo>
                    <a:pt x="740" y="101"/>
                  </a:lnTo>
                  <a:lnTo>
                    <a:pt x="757" y="95"/>
                  </a:lnTo>
                  <a:lnTo>
                    <a:pt x="762" y="93"/>
                  </a:lnTo>
                  <a:lnTo>
                    <a:pt x="768" y="93"/>
                  </a:lnTo>
                  <a:lnTo>
                    <a:pt x="768" y="88"/>
                  </a:lnTo>
                  <a:lnTo>
                    <a:pt x="774" y="77"/>
                  </a:lnTo>
                  <a:lnTo>
                    <a:pt x="774" y="70"/>
                  </a:lnTo>
                  <a:lnTo>
                    <a:pt x="762" y="64"/>
                  </a:lnTo>
                  <a:lnTo>
                    <a:pt x="746" y="54"/>
                  </a:lnTo>
                  <a:lnTo>
                    <a:pt x="723" y="46"/>
                  </a:lnTo>
                  <a:lnTo>
                    <a:pt x="707" y="41"/>
                  </a:lnTo>
                  <a:lnTo>
                    <a:pt x="690" y="39"/>
                  </a:lnTo>
                  <a:lnTo>
                    <a:pt x="668" y="33"/>
                  </a:lnTo>
                  <a:lnTo>
                    <a:pt x="645" y="28"/>
                  </a:lnTo>
                  <a:lnTo>
                    <a:pt x="623" y="26"/>
                  </a:lnTo>
                  <a:lnTo>
                    <a:pt x="595" y="23"/>
                  </a:lnTo>
                  <a:lnTo>
                    <a:pt x="568" y="18"/>
                  </a:lnTo>
                  <a:lnTo>
                    <a:pt x="545" y="15"/>
                  </a:lnTo>
                  <a:lnTo>
                    <a:pt x="517" y="13"/>
                  </a:lnTo>
                  <a:lnTo>
                    <a:pt x="490" y="8"/>
                  </a:lnTo>
                  <a:lnTo>
                    <a:pt x="456" y="5"/>
                  </a:lnTo>
                  <a:lnTo>
                    <a:pt x="434" y="5"/>
                  </a:lnTo>
                  <a:lnTo>
                    <a:pt x="406" y="2"/>
                  </a:lnTo>
                  <a:lnTo>
                    <a:pt x="378" y="0"/>
                  </a:lnTo>
                  <a:lnTo>
                    <a:pt x="350" y="0"/>
                  </a:lnTo>
                  <a:lnTo>
                    <a:pt x="334" y="0"/>
                  </a:lnTo>
                  <a:lnTo>
                    <a:pt x="306" y="0"/>
                  </a:lnTo>
                  <a:lnTo>
                    <a:pt x="284" y="0"/>
                  </a:lnTo>
                  <a:lnTo>
                    <a:pt x="261" y="0"/>
                  </a:lnTo>
                  <a:lnTo>
                    <a:pt x="245" y="0"/>
                  </a:lnTo>
                  <a:lnTo>
                    <a:pt x="228" y="0"/>
                  </a:lnTo>
                  <a:lnTo>
                    <a:pt x="217" y="2"/>
                  </a:lnTo>
                  <a:lnTo>
                    <a:pt x="200" y="2"/>
                  </a:lnTo>
                  <a:lnTo>
                    <a:pt x="189" y="5"/>
                  </a:lnTo>
                  <a:lnTo>
                    <a:pt x="172" y="8"/>
                  </a:lnTo>
                  <a:lnTo>
                    <a:pt x="156" y="10"/>
                  </a:lnTo>
                  <a:lnTo>
                    <a:pt x="150" y="13"/>
                  </a:lnTo>
                  <a:lnTo>
                    <a:pt x="150" y="13"/>
                  </a:lnTo>
                  <a:lnTo>
                    <a:pt x="144" y="15"/>
                  </a:lnTo>
                  <a:lnTo>
                    <a:pt x="133" y="23"/>
                  </a:lnTo>
                  <a:lnTo>
                    <a:pt x="122" y="26"/>
                  </a:lnTo>
                  <a:lnTo>
                    <a:pt x="111" y="31"/>
                  </a:lnTo>
                  <a:lnTo>
                    <a:pt x="100" y="39"/>
                  </a:lnTo>
                  <a:lnTo>
                    <a:pt x="94" y="46"/>
                  </a:lnTo>
                  <a:lnTo>
                    <a:pt x="78" y="54"/>
                  </a:lnTo>
                  <a:lnTo>
                    <a:pt x="66" y="62"/>
                  </a:lnTo>
                  <a:lnTo>
                    <a:pt x="55" y="70"/>
                  </a:lnTo>
                  <a:lnTo>
                    <a:pt x="50" y="80"/>
                  </a:lnTo>
                  <a:lnTo>
                    <a:pt x="39" y="88"/>
                  </a:lnTo>
                  <a:lnTo>
                    <a:pt x="27" y="98"/>
                  </a:lnTo>
                  <a:lnTo>
                    <a:pt x="16" y="111"/>
                  </a:lnTo>
                  <a:lnTo>
                    <a:pt x="16" y="121"/>
                  </a:lnTo>
                  <a:lnTo>
                    <a:pt x="5" y="129"/>
                  </a:lnTo>
                  <a:lnTo>
                    <a:pt x="5" y="139"/>
                  </a:lnTo>
                  <a:lnTo>
                    <a:pt x="0" y="150"/>
                  </a:lnTo>
                  <a:lnTo>
                    <a:pt x="0" y="162"/>
                  </a:lnTo>
                  <a:lnTo>
                    <a:pt x="0" y="170"/>
                  </a:lnTo>
                  <a:lnTo>
                    <a:pt x="0" y="178"/>
                  </a:lnTo>
                  <a:lnTo>
                    <a:pt x="0" y="188"/>
                  </a:lnTo>
                  <a:lnTo>
                    <a:pt x="5" y="199"/>
                  </a:lnTo>
                  <a:lnTo>
                    <a:pt x="5" y="204"/>
                  </a:lnTo>
                  <a:lnTo>
                    <a:pt x="5" y="212"/>
                  </a:lnTo>
                  <a:lnTo>
                    <a:pt x="11" y="217"/>
                  </a:lnTo>
                  <a:lnTo>
                    <a:pt x="11" y="222"/>
                  </a:lnTo>
                  <a:lnTo>
                    <a:pt x="16" y="230"/>
                  </a:lnTo>
                  <a:lnTo>
                    <a:pt x="22" y="235"/>
                  </a:lnTo>
                  <a:lnTo>
                    <a:pt x="27" y="232"/>
                  </a:lnTo>
                  <a:lnTo>
                    <a:pt x="55" y="224"/>
                  </a:lnTo>
                  <a:lnTo>
                    <a:pt x="66" y="219"/>
                  </a:lnTo>
                  <a:lnTo>
                    <a:pt x="83" y="214"/>
                  </a:lnTo>
                  <a:lnTo>
                    <a:pt x="94" y="206"/>
                  </a:lnTo>
                  <a:lnTo>
                    <a:pt x="105" y="201"/>
                  </a:lnTo>
                  <a:lnTo>
                    <a:pt x="111" y="191"/>
                  </a:lnTo>
                  <a:lnTo>
                    <a:pt x="117" y="181"/>
                  </a:lnTo>
                  <a:lnTo>
                    <a:pt x="117" y="170"/>
                  </a:lnTo>
                  <a:lnTo>
                    <a:pt x="117" y="162"/>
                  </a:lnTo>
                  <a:lnTo>
                    <a:pt x="111" y="155"/>
                  </a:lnTo>
                  <a:lnTo>
                    <a:pt x="111" y="147"/>
                  </a:lnTo>
                  <a:lnTo>
                    <a:pt x="111" y="139"/>
                  </a:lnTo>
                  <a:lnTo>
                    <a:pt x="117" y="134"/>
                  </a:lnTo>
                  <a:lnTo>
                    <a:pt x="133" y="126"/>
                  </a:lnTo>
                  <a:lnTo>
                    <a:pt x="156" y="126"/>
                  </a:lnTo>
                  <a:lnTo>
                    <a:pt x="178" y="129"/>
                  </a:lnTo>
                  <a:lnTo>
                    <a:pt x="206" y="137"/>
                  </a:lnTo>
                  <a:lnTo>
                    <a:pt x="211" y="147"/>
                  </a:lnTo>
                  <a:lnTo>
                    <a:pt x="217" y="155"/>
                  </a:lnTo>
                  <a:lnTo>
                    <a:pt x="217" y="162"/>
                  </a:lnTo>
                  <a:lnTo>
                    <a:pt x="217" y="168"/>
                  </a:lnTo>
                  <a:lnTo>
                    <a:pt x="245" y="150"/>
                  </a:lnTo>
                  <a:lnTo>
                    <a:pt x="323" y="103"/>
                  </a:lnTo>
                  <a:lnTo>
                    <a:pt x="323" y="103"/>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04"/>
            <p:cNvSpPr>
              <a:spLocks/>
            </p:cNvSpPr>
            <p:nvPr/>
          </p:nvSpPr>
          <p:spPr bwMode="auto">
            <a:xfrm>
              <a:off x="6607175" y="6435725"/>
              <a:ext cx="1201738" cy="393700"/>
            </a:xfrm>
            <a:custGeom>
              <a:avLst/>
              <a:gdLst/>
              <a:ahLst/>
              <a:cxnLst>
                <a:cxn ang="0">
                  <a:pos x="189" y="0"/>
                </a:cxn>
                <a:cxn ang="0">
                  <a:pos x="217" y="5"/>
                </a:cxn>
                <a:cxn ang="0">
                  <a:pos x="256" y="21"/>
                </a:cxn>
                <a:cxn ang="0">
                  <a:pos x="278" y="34"/>
                </a:cxn>
                <a:cxn ang="0">
                  <a:pos x="306" y="52"/>
                </a:cxn>
                <a:cxn ang="0">
                  <a:pos x="328" y="70"/>
                </a:cxn>
                <a:cxn ang="0">
                  <a:pos x="351" y="93"/>
                </a:cxn>
                <a:cxn ang="0">
                  <a:pos x="373" y="116"/>
                </a:cxn>
                <a:cxn ang="0">
                  <a:pos x="395" y="139"/>
                </a:cxn>
                <a:cxn ang="0">
                  <a:pos x="412" y="157"/>
                </a:cxn>
                <a:cxn ang="0">
                  <a:pos x="429" y="176"/>
                </a:cxn>
                <a:cxn ang="0">
                  <a:pos x="440" y="188"/>
                </a:cxn>
                <a:cxn ang="0">
                  <a:pos x="757" y="240"/>
                </a:cxn>
                <a:cxn ang="0">
                  <a:pos x="607" y="243"/>
                </a:cxn>
                <a:cxn ang="0">
                  <a:pos x="367" y="237"/>
                </a:cxn>
                <a:cxn ang="0">
                  <a:pos x="362" y="232"/>
                </a:cxn>
                <a:cxn ang="0">
                  <a:pos x="356" y="217"/>
                </a:cxn>
                <a:cxn ang="0">
                  <a:pos x="334" y="194"/>
                </a:cxn>
                <a:cxn ang="0">
                  <a:pos x="301" y="176"/>
                </a:cxn>
                <a:cxn ang="0">
                  <a:pos x="273" y="160"/>
                </a:cxn>
                <a:cxn ang="0">
                  <a:pos x="239" y="145"/>
                </a:cxn>
                <a:cxn ang="0">
                  <a:pos x="206" y="132"/>
                </a:cxn>
                <a:cxn ang="0">
                  <a:pos x="167" y="114"/>
                </a:cxn>
                <a:cxn ang="0">
                  <a:pos x="134" y="98"/>
                </a:cxn>
                <a:cxn ang="0">
                  <a:pos x="100" y="85"/>
                </a:cxn>
                <a:cxn ang="0">
                  <a:pos x="67" y="70"/>
                </a:cxn>
                <a:cxn ang="0">
                  <a:pos x="44" y="54"/>
                </a:cxn>
                <a:cxn ang="0">
                  <a:pos x="28" y="41"/>
                </a:cxn>
                <a:cxn ang="0">
                  <a:pos x="11" y="26"/>
                </a:cxn>
                <a:cxn ang="0">
                  <a:pos x="0" y="10"/>
                </a:cxn>
                <a:cxn ang="0">
                  <a:pos x="0" y="3"/>
                </a:cxn>
                <a:cxn ang="0">
                  <a:pos x="184" y="0"/>
                </a:cxn>
              </a:cxnLst>
              <a:rect l="0" t="0" r="r" b="b"/>
              <a:pathLst>
                <a:path w="757" h="248">
                  <a:moveTo>
                    <a:pt x="184" y="0"/>
                  </a:moveTo>
                  <a:lnTo>
                    <a:pt x="189" y="0"/>
                  </a:lnTo>
                  <a:lnTo>
                    <a:pt x="200" y="0"/>
                  </a:lnTo>
                  <a:lnTo>
                    <a:pt x="217" y="5"/>
                  </a:lnTo>
                  <a:lnTo>
                    <a:pt x="234" y="13"/>
                  </a:lnTo>
                  <a:lnTo>
                    <a:pt x="256" y="21"/>
                  </a:lnTo>
                  <a:lnTo>
                    <a:pt x="267" y="26"/>
                  </a:lnTo>
                  <a:lnTo>
                    <a:pt x="278" y="34"/>
                  </a:lnTo>
                  <a:lnTo>
                    <a:pt x="289" y="41"/>
                  </a:lnTo>
                  <a:lnTo>
                    <a:pt x="306" y="52"/>
                  </a:lnTo>
                  <a:lnTo>
                    <a:pt x="317" y="59"/>
                  </a:lnTo>
                  <a:lnTo>
                    <a:pt x="328" y="70"/>
                  </a:lnTo>
                  <a:lnTo>
                    <a:pt x="340" y="83"/>
                  </a:lnTo>
                  <a:lnTo>
                    <a:pt x="351" y="93"/>
                  </a:lnTo>
                  <a:lnTo>
                    <a:pt x="362" y="103"/>
                  </a:lnTo>
                  <a:lnTo>
                    <a:pt x="373" y="116"/>
                  </a:lnTo>
                  <a:lnTo>
                    <a:pt x="384" y="126"/>
                  </a:lnTo>
                  <a:lnTo>
                    <a:pt x="395" y="139"/>
                  </a:lnTo>
                  <a:lnTo>
                    <a:pt x="401" y="147"/>
                  </a:lnTo>
                  <a:lnTo>
                    <a:pt x="412" y="157"/>
                  </a:lnTo>
                  <a:lnTo>
                    <a:pt x="417" y="165"/>
                  </a:lnTo>
                  <a:lnTo>
                    <a:pt x="429" y="176"/>
                  </a:lnTo>
                  <a:lnTo>
                    <a:pt x="434" y="186"/>
                  </a:lnTo>
                  <a:lnTo>
                    <a:pt x="440" y="188"/>
                  </a:lnTo>
                  <a:lnTo>
                    <a:pt x="590" y="186"/>
                  </a:lnTo>
                  <a:lnTo>
                    <a:pt x="757" y="240"/>
                  </a:lnTo>
                  <a:lnTo>
                    <a:pt x="735" y="248"/>
                  </a:lnTo>
                  <a:lnTo>
                    <a:pt x="607" y="243"/>
                  </a:lnTo>
                  <a:lnTo>
                    <a:pt x="367" y="240"/>
                  </a:lnTo>
                  <a:lnTo>
                    <a:pt x="367" y="237"/>
                  </a:lnTo>
                  <a:lnTo>
                    <a:pt x="367" y="237"/>
                  </a:lnTo>
                  <a:lnTo>
                    <a:pt x="362" y="232"/>
                  </a:lnTo>
                  <a:lnTo>
                    <a:pt x="362" y="225"/>
                  </a:lnTo>
                  <a:lnTo>
                    <a:pt x="356" y="217"/>
                  </a:lnTo>
                  <a:lnTo>
                    <a:pt x="345" y="207"/>
                  </a:lnTo>
                  <a:lnTo>
                    <a:pt x="334" y="194"/>
                  </a:lnTo>
                  <a:lnTo>
                    <a:pt x="317" y="183"/>
                  </a:lnTo>
                  <a:lnTo>
                    <a:pt x="301" y="176"/>
                  </a:lnTo>
                  <a:lnTo>
                    <a:pt x="289" y="168"/>
                  </a:lnTo>
                  <a:lnTo>
                    <a:pt x="273" y="160"/>
                  </a:lnTo>
                  <a:lnTo>
                    <a:pt x="256" y="152"/>
                  </a:lnTo>
                  <a:lnTo>
                    <a:pt x="239" y="145"/>
                  </a:lnTo>
                  <a:lnTo>
                    <a:pt x="223" y="139"/>
                  </a:lnTo>
                  <a:lnTo>
                    <a:pt x="206" y="132"/>
                  </a:lnTo>
                  <a:lnTo>
                    <a:pt x="189" y="124"/>
                  </a:lnTo>
                  <a:lnTo>
                    <a:pt x="167" y="114"/>
                  </a:lnTo>
                  <a:lnTo>
                    <a:pt x="150" y="106"/>
                  </a:lnTo>
                  <a:lnTo>
                    <a:pt x="134" y="98"/>
                  </a:lnTo>
                  <a:lnTo>
                    <a:pt x="117" y="93"/>
                  </a:lnTo>
                  <a:lnTo>
                    <a:pt x="100" y="85"/>
                  </a:lnTo>
                  <a:lnTo>
                    <a:pt x="83" y="77"/>
                  </a:lnTo>
                  <a:lnTo>
                    <a:pt x="67" y="70"/>
                  </a:lnTo>
                  <a:lnTo>
                    <a:pt x="61" y="62"/>
                  </a:lnTo>
                  <a:lnTo>
                    <a:pt x="44" y="54"/>
                  </a:lnTo>
                  <a:lnTo>
                    <a:pt x="39" y="46"/>
                  </a:lnTo>
                  <a:lnTo>
                    <a:pt x="28" y="41"/>
                  </a:lnTo>
                  <a:lnTo>
                    <a:pt x="22" y="36"/>
                  </a:lnTo>
                  <a:lnTo>
                    <a:pt x="11" y="26"/>
                  </a:lnTo>
                  <a:lnTo>
                    <a:pt x="5" y="18"/>
                  </a:lnTo>
                  <a:lnTo>
                    <a:pt x="0" y="10"/>
                  </a:lnTo>
                  <a:lnTo>
                    <a:pt x="0" y="5"/>
                  </a:lnTo>
                  <a:lnTo>
                    <a:pt x="0" y="3"/>
                  </a:lnTo>
                  <a:lnTo>
                    <a:pt x="184" y="0"/>
                  </a:lnTo>
                  <a:lnTo>
                    <a:pt x="184" y="0"/>
                  </a:lnTo>
                  <a:close/>
                </a:path>
              </a:pathLst>
            </a:custGeom>
            <a:solidFill>
              <a:srgbClr val="D1D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05"/>
            <p:cNvSpPr>
              <a:spLocks/>
            </p:cNvSpPr>
            <p:nvPr/>
          </p:nvSpPr>
          <p:spPr bwMode="auto">
            <a:xfrm>
              <a:off x="6607175" y="6435725"/>
              <a:ext cx="909638" cy="393700"/>
            </a:xfrm>
            <a:custGeom>
              <a:avLst/>
              <a:gdLst/>
              <a:ahLst/>
              <a:cxnLst>
                <a:cxn ang="0">
                  <a:pos x="200" y="0"/>
                </a:cxn>
                <a:cxn ang="0">
                  <a:pos x="195" y="0"/>
                </a:cxn>
                <a:cxn ang="0">
                  <a:pos x="195" y="10"/>
                </a:cxn>
                <a:cxn ang="0">
                  <a:pos x="195" y="18"/>
                </a:cxn>
                <a:cxn ang="0">
                  <a:pos x="195" y="31"/>
                </a:cxn>
                <a:cxn ang="0">
                  <a:pos x="195" y="36"/>
                </a:cxn>
                <a:cxn ang="0">
                  <a:pos x="200" y="44"/>
                </a:cxn>
                <a:cxn ang="0">
                  <a:pos x="211" y="52"/>
                </a:cxn>
                <a:cxn ang="0">
                  <a:pos x="217" y="62"/>
                </a:cxn>
                <a:cxn ang="0">
                  <a:pos x="228" y="72"/>
                </a:cxn>
                <a:cxn ang="0">
                  <a:pos x="239" y="83"/>
                </a:cxn>
                <a:cxn ang="0">
                  <a:pos x="250" y="93"/>
                </a:cxn>
                <a:cxn ang="0">
                  <a:pos x="267" y="106"/>
                </a:cxn>
                <a:cxn ang="0">
                  <a:pos x="278" y="116"/>
                </a:cxn>
                <a:cxn ang="0">
                  <a:pos x="295" y="129"/>
                </a:cxn>
                <a:cxn ang="0">
                  <a:pos x="312" y="139"/>
                </a:cxn>
                <a:cxn ang="0">
                  <a:pos x="334" y="152"/>
                </a:cxn>
                <a:cxn ang="0">
                  <a:pos x="345" y="163"/>
                </a:cxn>
                <a:cxn ang="0">
                  <a:pos x="362" y="173"/>
                </a:cxn>
                <a:cxn ang="0">
                  <a:pos x="373" y="183"/>
                </a:cxn>
                <a:cxn ang="0">
                  <a:pos x="390" y="191"/>
                </a:cxn>
                <a:cxn ang="0">
                  <a:pos x="395" y="196"/>
                </a:cxn>
                <a:cxn ang="0">
                  <a:pos x="406" y="201"/>
                </a:cxn>
                <a:cxn ang="0">
                  <a:pos x="412" y="204"/>
                </a:cxn>
                <a:cxn ang="0">
                  <a:pos x="417" y="207"/>
                </a:cxn>
                <a:cxn ang="0">
                  <a:pos x="440" y="237"/>
                </a:cxn>
                <a:cxn ang="0">
                  <a:pos x="512" y="227"/>
                </a:cxn>
                <a:cxn ang="0">
                  <a:pos x="573" y="240"/>
                </a:cxn>
                <a:cxn ang="0">
                  <a:pos x="373" y="248"/>
                </a:cxn>
                <a:cxn ang="0">
                  <a:pos x="317" y="183"/>
                </a:cxn>
                <a:cxn ang="0">
                  <a:pos x="306" y="178"/>
                </a:cxn>
                <a:cxn ang="0">
                  <a:pos x="289" y="170"/>
                </a:cxn>
                <a:cxn ang="0">
                  <a:pos x="273" y="165"/>
                </a:cxn>
                <a:cxn ang="0">
                  <a:pos x="256" y="157"/>
                </a:cxn>
                <a:cxn ang="0">
                  <a:pos x="239" y="150"/>
                </a:cxn>
                <a:cxn ang="0">
                  <a:pos x="217" y="145"/>
                </a:cxn>
                <a:cxn ang="0">
                  <a:pos x="195" y="134"/>
                </a:cxn>
                <a:cxn ang="0">
                  <a:pos x="173" y="126"/>
                </a:cxn>
                <a:cxn ang="0">
                  <a:pos x="150" y="119"/>
                </a:cxn>
                <a:cxn ang="0">
                  <a:pos x="134" y="111"/>
                </a:cxn>
                <a:cxn ang="0">
                  <a:pos x="111" y="101"/>
                </a:cxn>
                <a:cxn ang="0">
                  <a:pos x="95" y="93"/>
                </a:cxn>
                <a:cxn ang="0">
                  <a:pos x="78" y="85"/>
                </a:cxn>
                <a:cxn ang="0">
                  <a:pos x="67" y="77"/>
                </a:cxn>
                <a:cxn ang="0">
                  <a:pos x="50" y="67"/>
                </a:cxn>
                <a:cxn ang="0">
                  <a:pos x="39" y="59"/>
                </a:cxn>
                <a:cxn ang="0">
                  <a:pos x="28" y="52"/>
                </a:cxn>
                <a:cxn ang="0">
                  <a:pos x="28" y="44"/>
                </a:cxn>
                <a:cxn ang="0">
                  <a:pos x="11" y="31"/>
                </a:cxn>
                <a:cxn ang="0">
                  <a:pos x="5" y="21"/>
                </a:cxn>
                <a:cxn ang="0">
                  <a:pos x="0" y="10"/>
                </a:cxn>
                <a:cxn ang="0">
                  <a:pos x="0" y="5"/>
                </a:cxn>
                <a:cxn ang="0">
                  <a:pos x="0" y="0"/>
                </a:cxn>
                <a:cxn ang="0">
                  <a:pos x="200" y="0"/>
                </a:cxn>
                <a:cxn ang="0">
                  <a:pos x="200" y="0"/>
                </a:cxn>
              </a:cxnLst>
              <a:rect l="0" t="0" r="r" b="b"/>
              <a:pathLst>
                <a:path w="573" h="248">
                  <a:moveTo>
                    <a:pt x="200" y="0"/>
                  </a:moveTo>
                  <a:lnTo>
                    <a:pt x="195" y="0"/>
                  </a:lnTo>
                  <a:lnTo>
                    <a:pt x="195" y="10"/>
                  </a:lnTo>
                  <a:lnTo>
                    <a:pt x="195" y="18"/>
                  </a:lnTo>
                  <a:lnTo>
                    <a:pt x="195" y="31"/>
                  </a:lnTo>
                  <a:lnTo>
                    <a:pt x="195" y="36"/>
                  </a:lnTo>
                  <a:lnTo>
                    <a:pt x="200" y="44"/>
                  </a:lnTo>
                  <a:lnTo>
                    <a:pt x="211" y="52"/>
                  </a:lnTo>
                  <a:lnTo>
                    <a:pt x="217" y="62"/>
                  </a:lnTo>
                  <a:lnTo>
                    <a:pt x="228" y="72"/>
                  </a:lnTo>
                  <a:lnTo>
                    <a:pt x="239" y="83"/>
                  </a:lnTo>
                  <a:lnTo>
                    <a:pt x="250" y="93"/>
                  </a:lnTo>
                  <a:lnTo>
                    <a:pt x="267" y="106"/>
                  </a:lnTo>
                  <a:lnTo>
                    <a:pt x="278" y="116"/>
                  </a:lnTo>
                  <a:lnTo>
                    <a:pt x="295" y="129"/>
                  </a:lnTo>
                  <a:lnTo>
                    <a:pt x="312" y="139"/>
                  </a:lnTo>
                  <a:lnTo>
                    <a:pt x="334" y="152"/>
                  </a:lnTo>
                  <a:lnTo>
                    <a:pt x="345" y="163"/>
                  </a:lnTo>
                  <a:lnTo>
                    <a:pt x="362" y="173"/>
                  </a:lnTo>
                  <a:lnTo>
                    <a:pt x="373" y="183"/>
                  </a:lnTo>
                  <a:lnTo>
                    <a:pt x="390" y="191"/>
                  </a:lnTo>
                  <a:lnTo>
                    <a:pt x="395" y="196"/>
                  </a:lnTo>
                  <a:lnTo>
                    <a:pt x="406" y="201"/>
                  </a:lnTo>
                  <a:lnTo>
                    <a:pt x="412" y="204"/>
                  </a:lnTo>
                  <a:lnTo>
                    <a:pt x="417" y="207"/>
                  </a:lnTo>
                  <a:lnTo>
                    <a:pt x="440" y="237"/>
                  </a:lnTo>
                  <a:lnTo>
                    <a:pt x="512" y="227"/>
                  </a:lnTo>
                  <a:lnTo>
                    <a:pt x="573" y="240"/>
                  </a:lnTo>
                  <a:lnTo>
                    <a:pt x="373" y="248"/>
                  </a:lnTo>
                  <a:lnTo>
                    <a:pt x="317" y="183"/>
                  </a:lnTo>
                  <a:lnTo>
                    <a:pt x="306" y="178"/>
                  </a:lnTo>
                  <a:lnTo>
                    <a:pt x="289" y="170"/>
                  </a:lnTo>
                  <a:lnTo>
                    <a:pt x="273" y="165"/>
                  </a:lnTo>
                  <a:lnTo>
                    <a:pt x="256" y="157"/>
                  </a:lnTo>
                  <a:lnTo>
                    <a:pt x="239" y="150"/>
                  </a:lnTo>
                  <a:lnTo>
                    <a:pt x="217" y="145"/>
                  </a:lnTo>
                  <a:lnTo>
                    <a:pt x="195" y="134"/>
                  </a:lnTo>
                  <a:lnTo>
                    <a:pt x="173" y="126"/>
                  </a:lnTo>
                  <a:lnTo>
                    <a:pt x="150" y="119"/>
                  </a:lnTo>
                  <a:lnTo>
                    <a:pt x="134" y="111"/>
                  </a:lnTo>
                  <a:lnTo>
                    <a:pt x="111" y="101"/>
                  </a:lnTo>
                  <a:lnTo>
                    <a:pt x="95" y="93"/>
                  </a:lnTo>
                  <a:lnTo>
                    <a:pt x="78" y="85"/>
                  </a:lnTo>
                  <a:lnTo>
                    <a:pt x="67" y="77"/>
                  </a:lnTo>
                  <a:lnTo>
                    <a:pt x="50" y="67"/>
                  </a:lnTo>
                  <a:lnTo>
                    <a:pt x="39" y="59"/>
                  </a:lnTo>
                  <a:lnTo>
                    <a:pt x="28" y="52"/>
                  </a:lnTo>
                  <a:lnTo>
                    <a:pt x="28" y="44"/>
                  </a:lnTo>
                  <a:lnTo>
                    <a:pt x="11" y="31"/>
                  </a:lnTo>
                  <a:lnTo>
                    <a:pt x="5" y="21"/>
                  </a:lnTo>
                  <a:lnTo>
                    <a:pt x="0" y="10"/>
                  </a:lnTo>
                  <a:lnTo>
                    <a:pt x="0" y="5"/>
                  </a:lnTo>
                  <a:lnTo>
                    <a:pt x="0" y="0"/>
                  </a:lnTo>
                  <a:lnTo>
                    <a:pt x="200" y="0"/>
                  </a:lnTo>
                  <a:lnTo>
                    <a:pt x="200" y="0"/>
                  </a:lnTo>
                  <a:close/>
                </a:path>
              </a:pathLst>
            </a:custGeom>
            <a:solidFill>
              <a:srgbClr val="66C2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06"/>
            <p:cNvSpPr>
              <a:spLocks/>
            </p:cNvSpPr>
            <p:nvPr/>
          </p:nvSpPr>
          <p:spPr bwMode="auto">
            <a:xfrm>
              <a:off x="7412038" y="6759575"/>
              <a:ext cx="238125" cy="61913"/>
            </a:xfrm>
            <a:custGeom>
              <a:avLst/>
              <a:gdLst/>
              <a:ahLst/>
              <a:cxnLst>
                <a:cxn ang="0">
                  <a:pos x="0" y="0"/>
                </a:cxn>
                <a:cxn ang="0">
                  <a:pos x="100" y="5"/>
                </a:cxn>
                <a:cxn ang="0">
                  <a:pos x="150" y="39"/>
                </a:cxn>
                <a:cxn ang="0">
                  <a:pos x="100" y="39"/>
                </a:cxn>
                <a:cxn ang="0">
                  <a:pos x="72" y="21"/>
                </a:cxn>
                <a:cxn ang="0">
                  <a:pos x="0" y="0"/>
                </a:cxn>
                <a:cxn ang="0">
                  <a:pos x="0" y="0"/>
                </a:cxn>
              </a:cxnLst>
              <a:rect l="0" t="0" r="r" b="b"/>
              <a:pathLst>
                <a:path w="150" h="39">
                  <a:moveTo>
                    <a:pt x="0" y="0"/>
                  </a:moveTo>
                  <a:lnTo>
                    <a:pt x="100" y="5"/>
                  </a:lnTo>
                  <a:lnTo>
                    <a:pt x="150" y="39"/>
                  </a:lnTo>
                  <a:lnTo>
                    <a:pt x="100" y="39"/>
                  </a:lnTo>
                  <a:lnTo>
                    <a:pt x="72" y="21"/>
                  </a:lnTo>
                  <a:lnTo>
                    <a:pt x="0" y="0"/>
                  </a:lnTo>
                  <a:lnTo>
                    <a:pt x="0" y="0"/>
                  </a:lnTo>
                  <a:close/>
                </a:path>
              </a:pathLst>
            </a:custGeom>
            <a:solidFill>
              <a:srgbClr val="66C2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08"/>
            <p:cNvSpPr>
              <a:spLocks/>
            </p:cNvSpPr>
            <p:nvPr/>
          </p:nvSpPr>
          <p:spPr bwMode="auto">
            <a:xfrm>
              <a:off x="6409387" y="340405"/>
              <a:ext cx="1751014" cy="889001"/>
            </a:xfrm>
            <a:custGeom>
              <a:avLst/>
              <a:gdLst/>
              <a:ahLst/>
              <a:cxnLst>
                <a:cxn ang="0">
                  <a:pos x="385" y="284"/>
                </a:cxn>
                <a:cxn ang="0">
                  <a:pos x="357" y="292"/>
                </a:cxn>
                <a:cxn ang="0">
                  <a:pos x="290" y="304"/>
                </a:cxn>
                <a:cxn ang="0">
                  <a:pos x="245" y="315"/>
                </a:cxn>
                <a:cxn ang="0">
                  <a:pos x="184" y="325"/>
                </a:cxn>
                <a:cxn ang="0">
                  <a:pos x="123" y="333"/>
                </a:cxn>
                <a:cxn ang="0">
                  <a:pos x="67" y="341"/>
                </a:cxn>
                <a:cxn ang="0">
                  <a:pos x="23" y="348"/>
                </a:cxn>
                <a:cxn ang="0">
                  <a:pos x="12" y="351"/>
                </a:cxn>
                <a:cxn ang="0">
                  <a:pos x="62" y="354"/>
                </a:cxn>
                <a:cxn ang="0">
                  <a:pos x="112" y="356"/>
                </a:cxn>
                <a:cxn ang="0">
                  <a:pos x="167" y="359"/>
                </a:cxn>
                <a:cxn ang="0">
                  <a:pos x="234" y="361"/>
                </a:cxn>
                <a:cxn ang="0">
                  <a:pos x="307" y="361"/>
                </a:cxn>
                <a:cxn ang="0">
                  <a:pos x="373" y="361"/>
                </a:cxn>
                <a:cxn ang="0">
                  <a:pos x="429" y="361"/>
                </a:cxn>
                <a:cxn ang="0">
                  <a:pos x="474" y="361"/>
                </a:cxn>
                <a:cxn ang="0">
                  <a:pos x="362" y="560"/>
                </a:cxn>
                <a:cxn ang="0">
                  <a:pos x="412" y="545"/>
                </a:cxn>
                <a:cxn ang="0">
                  <a:pos x="440" y="527"/>
                </a:cxn>
                <a:cxn ang="0">
                  <a:pos x="474" y="498"/>
                </a:cxn>
                <a:cxn ang="0">
                  <a:pos x="502" y="465"/>
                </a:cxn>
                <a:cxn ang="0">
                  <a:pos x="529" y="431"/>
                </a:cxn>
                <a:cxn ang="0">
                  <a:pos x="546" y="403"/>
                </a:cxn>
                <a:cxn ang="0">
                  <a:pos x="563" y="379"/>
                </a:cxn>
                <a:cxn ang="0">
                  <a:pos x="719" y="361"/>
                </a:cxn>
                <a:cxn ang="0">
                  <a:pos x="774" y="361"/>
                </a:cxn>
                <a:cxn ang="0">
                  <a:pos x="869" y="364"/>
                </a:cxn>
                <a:cxn ang="0">
                  <a:pos x="958" y="364"/>
                </a:cxn>
                <a:cxn ang="0">
                  <a:pos x="1047" y="364"/>
                </a:cxn>
                <a:cxn ang="0">
                  <a:pos x="1103" y="361"/>
                </a:cxn>
                <a:cxn ang="0">
                  <a:pos x="1064" y="354"/>
                </a:cxn>
                <a:cxn ang="0">
                  <a:pos x="1008" y="343"/>
                </a:cxn>
                <a:cxn ang="0">
                  <a:pos x="947" y="335"/>
                </a:cxn>
                <a:cxn ang="0">
                  <a:pos x="875" y="325"/>
                </a:cxn>
                <a:cxn ang="0">
                  <a:pos x="819" y="315"/>
                </a:cxn>
                <a:cxn ang="0">
                  <a:pos x="763" y="304"/>
                </a:cxn>
                <a:cxn ang="0">
                  <a:pos x="708" y="289"/>
                </a:cxn>
                <a:cxn ang="0">
                  <a:pos x="902" y="186"/>
                </a:cxn>
                <a:cxn ang="0">
                  <a:pos x="875" y="188"/>
                </a:cxn>
                <a:cxn ang="0">
                  <a:pos x="824" y="201"/>
                </a:cxn>
                <a:cxn ang="0">
                  <a:pos x="758" y="219"/>
                </a:cxn>
                <a:cxn ang="0">
                  <a:pos x="713" y="230"/>
                </a:cxn>
                <a:cxn ang="0">
                  <a:pos x="641" y="253"/>
                </a:cxn>
                <a:cxn ang="0">
                  <a:pos x="607" y="266"/>
                </a:cxn>
                <a:cxn ang="0">
                  <a:pos x="607" y="245"/>
                </a:cxn>
                <a:cxn ang="0">
                  <a:pos x="607" y="199"/>
                </a:cxn>
                <a:cxn ang="0">
                  <a:pos x="613" y="134"/>
                </a:cxn>
                <a:cxn ang="0">
                  <a:pos x="613" y="72"/>
                </a:cxn>
                <a:cxn ang="0">
                  <a:pos x="607" y="23"/>
                </a:cxn>
                <a:cxn ang="0">
                  <a:pos x="602" y="0"/>
                </a:cxn>
                <a:cxn ang="0">
                  <a:pos x="585" y="5"/>
                </a:cxn>
                <a:cxn ang="0">
                  <a:pos x="574" y="23"/>
                </a:cxn>
                <a:cxn ang="0">
                  <a:pos x="563" y="46"/>
                </a:cxn>
                <a:cxn ang="0">
                  <a:pos x="552" y="70"/>
                </a:cxn>
                <a:cxn ang="0">
                  <a:pos x="496" y="237"/>
                </a:cxn>
                <a:cxn ang="0">
                  <a:pos x="229" y="186"/>
                </a:cxn>
              </a:cxnLst>
              <a:rect l="0" t="0" r="r" b="b"/>
              <a:pathLst>
                <a:path w="1103" h="560">
                  <a:moveTo>
                    <a:pt x="229" y="186"/>
                  </a:moveTo>
                  <a:lnTo>
                    <a:pt x="390" y="284"/>
                  </a:lnTo>
                  <a:lnTo>
                    <a:pt x="385" y="284"/>
                  </a:lnTo>
                  <a:lnTo>
                    <a:pt x="379" y="284"/>
                  </a:lnTo>
                  <a:lnTo>
                    <a:pt x="368" y="286"/>
                  </a:lnTo>
                  <a:lnTo>
                    <a:pt x="357" y="292"/>
                  </a:lnTo>
                  <a:lnTo>
                    <a:pt x="334" y="297"/>
                  </a:lnTo>
                  <a:lnTo>
                    <a:pt x="307" y="302"/>
                  </a:lnTo>
                  <a:lnTo>
                    <a:pt x="290" y="304"/>
                  </a:lnTo>
                  <a:lnTo>
                    <a:pt x="279" y="307"/>
                  </a:lnTo>
                  <a:lnTo>
                    <a:pt x="262" y="312"/>
                  </a:lnTo>
                  <a:lnTo>
                    <a:pt x="245" y="315"/>
                  </a:lnTo>
                  <a:lnTo>
                    <a:pt x="223" y="317"/>
                  </a:lnTo>
                  <a:lnTo>
                    <a:pt x="206" y="320"/>
                  </a:lnTo>
                  <a:lnTo>
                    <a:pt x="184" y="325"/>
                  </a:lnTo>
                  <a:lnTo>
                    <a:pt x="162" y="328"/>
                  </a:lnTo>
                  <a:lnTo>
                    <a:pt x="145" y="330"/>
                  </a:lnTo>
                  <a:lnTo>
                    <a:pt x="123" y="333"/>
                  </a:lnTo>
                  <a:lnTo>
                    <a:pt x="101" y="335"/>
                  </a:lnTo>
                  <a:lnTo>
                    <a:pt x="84" y="341"/>
                  </a:lnTo>
                  <a:lnTo>
                    <a:pt x="67" y="341"/>
                  </a:lnTo>
                  <a:lnTo>
                    <a:pt x="51" y="343"/>
                  </a:lnTo>
                  <a:lnTo>
                    <a:pt x="34" y="346"/>
                  </a:lnTo>
                  <a:lnTo>
                    <a:pt x="23" y="348"/>
                  </a:lnTo>
                  <a:lnTo>
                    <a:pt x="6" y="351"/>
                  </a:lnTo>
                  <a:lnTo>
                    <a:pt x="0" y="351"/>
                  </a:lnTo>
                  <a:lnTo>
                    <a:pt x="12" y="351"/>
                  </a:lnTo>
                  <a:lnTo>
                    <a:pt x="28" y="354"/>
                  </a:lnTo>
                  <a:lnTo>
                    <a:pt x="51" y="354"/>
                  </a:lnTo>
                  <a:lnTo>
                    <a:pt x="62" y="354"/>
                  </a:lnTo>
                  <a:lnTo>
                    <a:pt x="78" y="356"/>
                  </a:lnTo>
                  <a:lnTo>
                    <a:pt x="95" y="356"/>
                  </a:lnTo>
                  <a:lnTo>
                    <a:pt x="112" y="356"/>
                  </a:lnTo>
                  <a:lnTo>
                    <a:pt x="128" y="356"/>
                  </a:lnTo>
                  <a:lnTo>
                    <a:pt x="151" y="359"/>
                  </a:lnTo>
                  <a:lnTo>
                    <a:pt x="167" y="359"/>
                  </a:lnTo>
                  <a:lnTo>
                    <a:pt x="190" y="361"/>
                  </a:lnTo>
                  <a:lnTo>
                    <a:pt x="212" y="361"/>
                  </a:lnTo>
                  <a:lnTo>
                    <a:pt x="234" y="361"/>
                  </a:lnTo>
                  <a:lnTo>
                    <a:pt x="262" y="361"/>
                  </a:lnTo>
                  <a:lnTo>
                    <a:pt x="284" y="361"/>
                  </a:lnTo>
                  <a:lnTo>
                    <a:pt x="307" y="361"/>
                  </a:lnTo>
                  <a:lnTo>
                    <a:pt x="329" y="361"/>
                  </a:lnTo>
                  <a:lnTo>
                    <a:pt x="351" y="361"/>
                  </a:lnTo>
                  <a:lnTo>
                    <a:pt x="373" y="361"/>
                  </a:lnTo>
                  <a:lnTo>
                    <a:pt x="396" y="361"/>
                  </a:lnTo>
                  <a:lnTo>
                    <a:pt x="412" y="361"/>
                  </a:lnTo>
                  <a:lnTo>
                    <a:pt x="429" y="361"/>
                  </a:lnTo>
                  <a:lnTo>
                    <a:pt x="446" y="361"/>
                  </a:lnTo>
                  <a:lnTo>
                    <a:pt x="463" y="361"/>
                  </a:lnTo>
                  <a:lnTo>
                    <a:pt x="474" y="361"/>
                  </a:lnTo>
                  <a:lnTo>
                    <a:pt x="346" y="560"/>
                  </a:lnTo>
                  <a:lnTo>
                    <a:pt x="351" y="560"/>
                  </a:lnTo>
                  <a:lnTo>
                    <a:pt x="362" y="560"/>
                  </a:lnTo>
                  <a:lnTo>
                    <a:pt x="379" y="557"/>
                  </a:lnTo>
                  <a:lnTo>
                    <a:pt x="390" y="552"/>
                  </a:lnTo>
                  <a:lnTo>
                    <a:pt x="412" y="545"/>
                  </a:lnTo>
                  <a:lnTo>
                    <a:pt x="418" y="539"/>
                  </a:lnTo>
                  <a:lnTo>
                    <a:pt x="435" y="534"/>
                  </a:lnTo>
                  <a:lnTo>
                    <a:pt x="440" y="527"/>
                  </a:lnTo>
                  <a:lnTo>
                    <a:pt x="457" y="519"/>
                  </a:lnTo>
                  <a:lnTo>
                    <a:pt x="463" y="508"/>
                  </a:lnTo>
                  <a:lnTo>
                    <a:pt x="474" y="498"/>
                  </a:lnTo>
                  <a:lnTo>
                    <a:pt x="479" y="488"/>
                  </a:lnTo>
                  <a:lnTo>
                    <a:pt x="490" y="477"/>
                  </a:lnTo>
                  <a:lnTo>
                    <a:pt x="502" y="465"/>
                  </a:lnTo>
                  <a:lnTo>
                    <a:pt x="513" y="454"/>
                  </a:lnTo>
                  <a:lnTo>
                    <a:pt x="518" y="441"/>
                  </a:lnTo>
                  <a:lnTo>
                    <a:pt x="529" y="431"/>
                  </a:lnTo>
                  <a:lnTo>
                    <a:pt x="535" y="421"/>
                  </a:lnTo>
                  <a:lnTo>
                    <a:pt x="541" y="410"/>
                  </a:lnTo>
                  <a:lnTo>
                    <a:pt x="546" y="403"/>
                  </a:lnTo>
                  <a:lnTo>
                    <a:pt x="557" y="395"/>
                  </a:lnTo>
                  <a:lnTo>
                    <a:pt x="563" y="382"/>
                  </a:lnTo>
                  <a:lnTo>
                    <a:pt x="563" y="379"/>
                  </a:lnTo>
                  <a:lnTo>
                    <a:pt x="774" y="493"/>
                  </a:lnTo>
                  <a:lnTo>
                    <a:pt x="708" y="361"/>
                  </a:lnTo>
                  <a:lnTo>
                    <a:pt x="719" y="361"/>
                  </a:lnTo>
                  <a:lnTo>
                    <a:pt x="730" y="361"/>
                  </a:lnTo>
                  <a:lnTo>
                    <a:pt x="752" y="361"/>
                  </a:lnTo>
                  <a:lnTo>
                    <a:pt x="774" y="361"/>
                  </a:lnTo>
                  <a:lnTo>
                    <a:pt x="802" y="361"/>
                  </a:lnTo>
                  <a:lnTo>
                    <a:pt x="836" y="361"/>
                  </a:lnTo>
                  <a:lnTo>
                    <a:pt x="869" y="364"/>
                  </a:lnTo>
                  <a:lnTo>
                    <a:pt x="897" y="364"/>
                  </a:lnTo>
                  <a:lnTo>
                    <a:pt x="930" y="364"/>
                  </a:lnTo>
                  <a:lnTo>
                    <a:pt x="958" y="364"/>
                  </a:lnTo>
                  <a:lnTo>
                    <a:pt x="992" y="364"/>
                  </a:lnTo>
                  <a:lnTo>
                    <a:pt x="1019" y="364"/>
                  </a:lnTo>
                  <a:lnTo>
                    <a:pt x="1047" y="364"/>
                  </a:lnTo>
                  <a:lnTo>
                    <a:pt x="1064" y="364"/>
                  </a:lnTo>
                  <a:lnTo>
                    <a:pt x="1086" y="364"/>
                  </a:lnTo>
                  <a:lnTo>
                    <a:pt x="1103" y="361"/>
                  </a:lnTo>
                  <a:lnTo>
                    <a:pt x="1103" y="359"/>
                  </a:lnTo>
                  <a:lnTo>
                    <a:pt x="1086" y="356"/>
                  </a:lnTo>
                  <a:lnTo>
                    <a:pt x="1064" y="354"/>
                  </a:lnTo>
                  <a:lnTo>
                    <a:pt x="1047" y="348"/>
                  </a:lnTo>
                  <a:lnTo>
                    <a:pt x="1030" y="348"/>
                  </a:lnTo>
                  <a:lnTo>
                    <a:pt x="1008" y="343"/>
                  </a:lnTo>
                  <a:lnTo>
                    <a:pt x="992" y="343"/>
                  </a:lnTo>
                  <a:lnTo>
                    <a:pt x="969" y="338"/>
                  </a:lnTo>
                  <a:lnTo>
                    <a:pt x="947" y="335"/>
                  </a:lnTo>
                  <a:lnTo>
                    <a:pt x="925" y="333"/>
                  </a:lnTo>
                  <a:lnTo>
                    <a:pt x="902" y="330"/>
                  </a:lnTo>
                  <a:lnTo>
                    <a:pt x="875" y="325"/>
                  </a:lnTo>
                  <a:lnTo>
                    <a:pt x="858" y="323"/>
                  </a:lnTo>
                  <a:lnTo>
                    <a:pt x="836" y="317"/>
                  </a:lnTo>
                  <a:lnTo>
                    <a:pt x="819" y="315"/>
                  </a:lnTo>
                  <a:lnTo>
                    <a:pt x="797" y="312"/>
                  </a:lnTo>
                  <a:lnTo>
                    <a:pt x="780" y="307"/>
                  </a:lnTo>
                  <a:lnTo>
                    <a:pt x="763" y="304"/>
                  </a:lnTo>
                  <a:lnTo>
                    <a:pt x="752" y="302"/>
                  </a:lnTo>
                  <a:lnTo>
                    <a:pt x="724" y="294"/>
                  </a:lnTo>
                  <a:lnTo>
                    <a:pt x="708" y="289"/>
                  </a:lnTo>
                  <a:lnTo>
                    <a:pt x="696" y="286"/>
                  </a:lnTo>
                  <a:lnTo>
                    <a:pt x="691" y="286"/>
                  </a:lnTo>
                  <a:lnTo>
                    <a:pt x="902" y="186"/>
                  </a:lnTo>
                  <a:lnTo>
                    <a:pt x="897" y="186"/>
                  </a:lnTo>
                  <a:lnTo>
                    <a:pt x="891" y="188"/>
                  </a:lnTo>
                  <a:lnTo>
                    <a:pt x="875" y="188"/>
                  </a:lnTo>
                  <a:lnTo>
                    <a:pt x="863" y="193"/>
                  </a:lnTo>
                  <a:lnTo>
                    <a:pt x="847" y="196"/>
                  </a:lnTo>
                  <a:lnTo>
                    <a:pt x="824" y="201"/>
                  </a:lnTo>
                  <a:lnTo>
                    <a:pt x="797" y="209"/>
                  </a:lnTo>
                  <a:lnTo>
                    <a:pt x="774" y="217"/>
                  </a:lnTo>
                  <a:lnTo>
                    <a:pt x="758" y="219"/>
                  </a:lnTo>
                  <a:lnTo>
                    <a:pt x="747" y="222"/>
                  </a:lnTo>
                  <a:lnTo>
                    <a:pt x="730" y="224"/>
                  </a:lnTo>
                  <a:lnTo>
                    <a:pt x="713" y="230"/>
                  </a:lnTo>
                  <a:lnTo>
                    <a:pt x="685" y="237"/>
                  </a:lnTo>
                  <a:lnTo>
                    <a:pt x="663" y="248"/>
                  </a:lnTo>
                  <a:lnTo>
                    <a:pt x="641" y="253"/>
                  </a:lnTo>
                  <a:lnTo>
                    <a:pt x="624" y="261"/>
                  </a:lnTo>
                  <a:lnTo>
                    <a:pt x="613" y="263"/>
                  </a:lnTo>
                  <a:lnTo>
                    <a:pt x="607" y="266"/>
                  </a:lnTo>
                  <a:lnTo>
                    <a:pt x="607" y="263"/>
                  </a:lnTo>
                  <a:lnTo>
                    <a:pt x="607" y="255"/>
                  </a:lnTo>
                  <a:lnTo>
                    <a:pt x="607" y="245"/>
                  </a:lnTo>
                  <a:lnTo>
                    <a:pt x="607" y="232"/>
                  </a:lnTo>
                  <a:lnTo>
                    <a:pt x="607" y="217"/>
                  </a:lnTo>
                  <a:lnTo>
                    <a:pt x="607" y="199"/>
                  </a:lnTo>
                  <a:lnTo>
                    <a:pt x="607" y="178"/>
                  </a:lnTo>
                  <a:lnTo>
                    <a:pt x="613" y="157"/>
                  </a:lnTo>
                  <a:lnTo>
                    <a:pt x="613" y="134"/>
                  </a:lnTo>
                  <a:lnTo>
                    <a:pt x="613" y="113"/>
                  </a:lnTo>
                  <a:lnTo>
                    <a:pt x="613" y="90"/>
                  </a:lnTo>
                  <a:lnTo>
                    <a:pt x="613" y="72"/>
                  </a:lnTo>
                  <a:lnTo>
                    <a:pt x="607" y="51"/>
                  </a:lnTo>
                  <a:lnTo>
                    <a:pt x="607" y="36"/>
                  </a:lnTo>
                  <a:lnTo>
                    <a:pt x="607" y="23"/>
                  </a:lnTo>
                  <a:lnTo>
                    <a:pt x="607" y="13"/>
                  </a:lnTo>
                  <a:lnTo>
                    <a:pt x="602" y="5"/>
                  </a:lnTo>
                  <a:lnTo>
                    <a:pt x="602" y="0"/>
                  </a:lnTo>
                  <a:lnTo>
                    <a:pt x="596" y="0"/>
                  </a:lnTo>
                  <a:lnTo>
                    <a:pt x="591" y="2"/>
                  </a:lnTo>
                  <a:lnTo>
                    <a:pt x="585" y="5"/>
                  </a:lnTo>
                  <a:lnTo>
                    <a:pt x="579" y="10"/>
                  </a:lnTo>
                  <a:lnTo>
                    <a:pt x="574" y="18"/>
                  </a:lnTo>
                  <a:lnTo>
                    <a:pt x="574" y="23"/>
                  </a:lnTo>
                  <a:lnTo>
                    <a:pt x="568" y="31"/>
                  </a:lnTo>
                  <a:lnTo>
                    <a:pt x="563" y="39"/>
                  </a:lnTo>
                  <a:lnTo>
                    <a:pt x="563" y="46"/>
                  </a:lnTo>
                  <a:lnTo>
                    <a:pt x="557" y="57"/>
                  </a:lnTo>
                  <a:lnTo>
                    <a:pt x="557" y="62"/>
                  </a:lnTo>
                  <a:lnTo>
                    <a:pt x="552" y="70"/>
                  </a:lnTo>
                  <a:lnTo>
                    <a:pt x="552" y="70"/>
                  </a:lnTo>
                  <a:lnTo>
                    <a:pt x="552" y="75"/>
                  </a:lnTo>
                  <a:lnTo>
                    <a:pt x="496" y="237"/>
                  </a:lnTo>
                  <a:lnTo>
                    <a:pt x="184" y="155"/>
                  </a:lnTo>
                  <a:lnTo>
                    <a:pt x="229" y="186"/>
                  </a:lnTo>
                  <a:lnTo>
                    <a:pt x="229" y="186"/>
                  </a:lnTo>
                  <a:close/>
                </a:path>
              </a:pathLst>
            </a:custGeom>
            <a:gradFill flip="none" rotWithShape="1">
              <a:gsLst>
                <a:gs pos="0">
                  <a:srgbClr val="FFFF00"/>
                </a:gs>
                <a:gs pos="50000">
                  <a:srgbClr val="FFC000"/>
                </a:gs>
                <a:gs pos="100000">
                  <a:srgbClr val="FFFF99"/>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09"/>
            <p:cNvSpPr>
              <a:spLocks/>
            </p:cNvSpPr>
            <p:nvPr/>
          </p:nvSpPr>
          <p:spPr bwMode="auto">
            <a:xfrm>
              <a:off x="7234238" y="5157788"/>
              <a:ext cx="282575" cy="498475"/>
            </a:xfrm>
            <a:custGeom>
              <a:avLst/>
              <a:gdLst/>
              <a:ahLst/>
              <a:cxnLst>
                <a:cxn ang="0">
                  <a:pos x="145" y="0"/>
                </a:cxn>
                <a:cxn ang="0">
                  <a:pos x="178" y="46"/>
                </a:cxn>
                <a:cxn ang="0">
                  <a:pos x="139" y="25"/>
                </a:cxn>
                <a:cxn ang="0">
                  <a:pos x="106" y="43"/>
                </a:cxn>
                <a:cxn ang="0">
                  <a:pos x="139" y="69"/>
                </a:cxn>
                <a:cxn ang="0">
                  <a:pos x="173" y="142"/>
                </a:cxn>
                <a:cxn ang="0">
                  <a:pos x="139" y="206"/>
                </a:cxn>
                <a:cxn ang="0">
                  <a:pos x="100" y="144"/>
                </a:cxn>
                <a:cxn ang="0">
                  <a:pos x="89" y="260"/>
                </a:cxn>
                <a:cxn ang="0">
                  <a:pos x="0" y="314"/>
                </a:cxn>
                <a:cxn ang="0">
                  <a:pos x="50" y="134"/>
                </a:cxn>
                <a:cxn ang="0">
                  <a:pos x="89" y="80"/>
                </a:cxn>
                <a:cxn ang="0">
                  <a:pos x="50" y="51"/>
                </a:cxn>
                <a:cxn ang="0">
                  <a:pos x="145" y="0"/>
                </a:cxn>
                <a:cxn ang="0">
                  <a:pos x="145" y="0"/>
                </a:cxn>
              </a:cxnLst>
              <a:rect l="0" t="0" r="r" b="b"/>
              <a:pathLst>
                <a:path w="178" h="314">
                  <a:moveTo>
                    <a:pt x="145" y="0"/>
                  </a:moveTo>
                  <a:lnTo>
                    <a:pt x="178" y="46"/>
                  </a:lnTo>
                  <a:lnTo>
                    <a:pt x="139" y="25"/>
                  </a:lnTo>
                  <a:lnTo>
                    <a:pt x="106" y="43"/>
                  </a:lnTo>
                  <a:lnTo>
                    <a:pt x="139" y="69"/>
                  </a:lnTo>
                  <a:lnTo>
                    <a:pt x="173" y="142"/>
                  </a:lnTo>
                  <a:lnTo>
                    <a:pt x="139" y="206"/>
                  </a:lnTo>
                  <a:lnTo>
                    <a:pt x="100" y="144"/>
                  </a:lnTo>
                  <a:lnTo>
                    <a:pt x="89" y="260"/>
                  </a:lnTo>
                  <a:lnTo>
                    <a:pt x="0" y="314"/>
                  </a:lnTo>
                  <a:lnTo>
                    <a:pt x="50" y="134"/>
                  </a:lnTo>
                  <a:lnTo>
                    <a:pt x="89" y="80"/>
                  </a:lnTo>
                  <a:lnTo>
                    <a:pt x="50" y="51"/>
                  </a:lnTo>
                  <a:lnTo>
                    <a:pt x="145" y="0"/>
                  </a:lnTo>
                  <a:lnTo>
                    <a:pt x="145" y="0"/>
                  </a:lnTo>
                  <a:close/>
                </a:path>
              </a:pathLst>
            </a:custGeom>
            <a:solidFill>
              <a:srgbClr val="33858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10"/>
            <p:cNvSpPr>
              <a:spLocks/>
            </p:cNvSpPr>
            <p:nvPr/>
          </p:nvSpPr>
          <p:spPr bwMode="auto">
            <a:xfrm>
              <a:off x="6394450" y="5370513"/>
              <a:ext cx="398463" cy="200025"/>
            </a:xfrm>
            <a:custGeom>
              <a:avLst/>
              <a:gdLst/>
              <a:ahLst/>
              <a:cxnLst>
                <a:cxn ang="0">
                  <a:pos x="0" y="0"/>
                </a:cxn>
                <a:cxn ang="0">
                  <a:pos x="11" y="0"/>
                </a:cxn>
                <a:cxn ang="0">
                  <a:pos x="39" y="8"/>
                </a:cxn>
                <a:cxn ang="0">
                  <a:pos x="50" y="10"/>
                </a:cxn>
                <a:cxn ang="0">
                  <a:pos x="67" y="18"/>
                </a:cxn>
                <a:cxn ang="0">
                  <a:pos x="73" y="23"/>
                </a:cxn>
                <a:cxn ang="0">
                  <a:pos x="78" y="33"/>
                </a:cxn>
                <a:cxn ang="0">
                  <a:pos x="73" y="44"/>
                </a:cxn>
                <a:cxn ang="0">
                  <a:pos x="73" y="54"/>
                </a:cxn>
                <a:cxn ang="0">
                  <a:pos x="67" y="64"/>
                </a:cxn>
                <a:cxn ang="0">
                  <a:pos x="67" y="75"/>
                </a:cxn>
                <a:cxn ang="0">
                  <a:pos x="62" y="82"/>
                </a:cxn>
                <a:cxn ang="0">
                  <a:pos x="56" y="90"/>
                </a:cxn>
                <a:cxn ang="0">
                  <a:pos x="56" y="95"/>
                </a:cxn>
                <a:cxn ang="0">
                  <a:pos x="56" y="98"/>
                </a:cxn>
                <a:cxn ang="0">
                  <a:pos x="173" y="126"/>
                </a:cxn>
                <a:cxn ang="0">
                  <a:pos x="251" y="36"/>
                </a:cxn>
                <a:cxn ang="0">
                  <a:pos x="245" y="33"/>
                </a:cxn>
                <a:cxn ang="0">
                  <a:pos x="240" y="33"/>
                </a:cxn>
                <a:cxn ang="0">
                  <a:pos x="234" y="31"/>
                </a:cxn>
                <a:cxn ang="0">
                  <a:pos x="229" y="28"/>
                </a:cxn>
                <a:cxn ang="0">
                  <a:pos x="212" y="26"/>
                </a:cxn>
                <a:cxn ang="0">
                  <a:pos x="201" y="23"/>
                </a:cxn>
                <a:cxn ang="0">
                  <a:pos x="184" y="18"/>
                </a:cxn>
                <a:cxn ang="0">
                  <a:pos x="173" y="15"/>
                </a:cxn>
                <a:cxn ang="0">
                  <a:pos x="162" y="13"/>
                </a:cxn>
                <a:cxn ang="0">
                  <a:pos x="145" y="13"/>
                </a:cxn>
                <a:cxn ang="0">
                  <a:pos x="128" y="10"/>
                </a:cxn>
                <a:cxn ang="0">
                  <a:pos x="112" y="8"/>
                </a:cxn>
                <a:cxn ang="0">
                  <a:pos x="95" y="5"/>
                </a:cxn>
                <a:cxn ang="0">
                  <a:pos x="78" y="5"/>
                </a:cxn>
                <a:cxn ang="0">
                  <a:pos x="67" y="2"/>
                </a:cxn>
                <a:cxn ang="0">
                  <a:pos x="50" y="0"/>
                </a:cxn>
                <a:cxn ang="0">
                  <a:pos x="34" y="0"/>
                </a:cxn>
                <a:cxn ang="0">
                  <a:pos x="23" y="0"/>
                </a:cxn>
                <a:cxn ang="0">
                  <a:pos x="6" y="0"/>
                </a:cxn>
                <a:cxn ang="0">
                  <a:pos x="0" y="0"/>
                </a:cxn>
                <a:cxn ang="0">
                  <a:pos x="0" y="0"/>
                </a:cxn>
              </a:cxnLst>
              <a:rect l="0" t="0" r="r" b="b"/>
              <a:pathLst>
                <a:path w="251" h="126">
                  <a:moveTo>
                    <a:pt x="0" y="0"/>
                  </a:moveTo>
                  <a:lnTo>
                    <a:pt x="11" y="0"/>
                  </a:lnTo>
                  <a:lnTo>
                    <a:pt x="39" y="8"/>
                  </a:lnTo>
                  <a:lnTo>
                    <a:pt x="50" y="10"/>
                  </a:lnTo>
                  <a:lnTo>
                    <a:pt x="67" y="18"/>
                  </a:lnTo>
                  <a:lnTo>
                    <a:pt x="73" y="23"/>
                  </a:lnTo>
                  <a:lnTo>
                    <a:pt x="78" y="33"/>
                  </a:lnTo>
                  <a:lnTo>
                    <a:pt x="73" y="44"/>
                  </a:lnTo>
                  <a:lnTo>
                    <a:pt x="73" y="54"/>
                  </a:lnTo>
                  <a:lnTo>
                    <a:pt x="67" y="64"/>
                  </a:lnTo>
                  <a:lnTo>
                    <a:pt x="67" y="75"/>
                  </a:lnTo>
                  <a:lnTo>
                    <a:pt x="62" y="82"/>
                  </a:lnTo>
                  <a:lnTo>
                    <a:pt x="56" y="90"/>
                  </a:lnTo>
                  <a:lnTo>
                    <a:pt x="56" y="95"/>
                  </a:lnTo>
                  <a:lnTo>
                    <a:pt x="56" y="98"/>
                  </a:lnTo>
                  <a:lnTo>
                    <a:pt x="173" y="126"/>
                  </a:lnTo>
                  <a:lnTo>
                    <a:pt x="251" y="36"/>
                  </a:lnTo>
                  <a:lnTo>
                    <a:pt x="245" y="33"/>
                  </a:lnTo>
                  <a:lnTo>
                    <a:pt x="240" y="33"/>
                  </a:lnTo>
                  <a:lnTo>
                    <a:pt x="234" y="31"/>
                  </a:lnTo>
                  <a:lnTo>
                    <a:pt x="229" y="28"/>
                  </a:lnTo>
                  <a:lnTo>
                    <a:pt x="212" y="26"/>
                  </a:lnTo>
                  <a:lnTo>
                    <a:pt x="201" y="23"/>
                  </a:lnTo>
                  <a:lnTo>
                    <a:pt x="184" y="18"/>
                  </a:lnTo>
                  <a:lnTo>
                    <a:pt x="173" y="15"/>
                  </a:lnTo>
                  <a:lnTo>
                    <a:pt x="162" y="13"/>
                  </a:lnTo>
                  <a:lnTo>
                    <a:pt x="145" y="13"/>
                  </a:lnTo>
                  <a:lnTo>
                    <a:pt x="128" y="10"/>
                  </a:lnTo>
                  <a:lnTo>
                    <a:pt x="112" y="8"/>
                  </a:lnTo>
                  <a:lnTo>
                    <a:pt x="95" y="5"/>
                  </a:lnTo>
                  <a:lnTo>
                    <a:pt x="78" y="5"/>
                  </a:lnTo>
                  <a:lnTo>
                    <a:pt x="67" y="2"/>
                  </a:lnTo>
                  <a:lnTo>
                    <a:pt x="50" y="0"/>
                  </a:lnTo>
                  <a:lnTo>
                    <a:pt x="34" y="0"/>
                  </a:lnTo>
                  <a:lnTo>
                    <a:pt x="23" y="0"/>
                  </a:lnTo>
                  <a:lnTo>
                    <a:pt x="6" y="0"/>
                  </a:lnTo>
                  <a:lnTo>
                    <a:pt x="0" y="0"/>
                  </a:lnTo>
                  <a:lnTo>
                    <a:pt x="0" y="0"/>
                  </a:lnTo>
                  <a:close/>
                </a:path>
              </a:pathLst>
            </a:custGeom>
            <a:solidFill>
              <a:srgbClr val="E6B3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11"/>
            <p:cNvSpPr>
              <a:spLocks/>
            </p:cNvSpPr>
            <p:nvPr/>
          </p:nvSpPr>
          <p:spPr bwMode="auto">
            <a:xfrm>
              <a:off x="5891213" y="5513388"/>
              <a:ext cx="1131888" cy="504825"/>
            </a:xfrm>
            <a:custGeom>
              <a:avLst/>
              <a:gdLst/>
              <a:ahLst/>
              <a:cxnLst>
                <a:cxn ang="0">
                  <a:pos x="367" y="160"/>
                </a:cxn>
                <a:cxn ang="0">
                  <a:pos x="429" y="173"/>
                </a:cxn>
                <a:cxn ang="0">
                  <a:pos x="501" y="183"/>
                </a:cxn>
                <a:cxn ang="0">
                  <a:pos x="546" y="183"/>
                </a:cxn>
                <a:cxn ang="0">
                  <a:pos x="573" y="178"/>
                </a:cxn>
                <a:cxn ang="0">
                  <a:pos x="568" y="189"/>
                </a:cxn>
                <a:cxn ang="0">
                  <a:pos x="557" y="214"/>
                </a:cxn>
                <a:cxn ang="0">
                  <a:pos x="523" y="245"/>
                </a:cxn>
                <a:cxn ang="0">
                  <a:pos x="479" y="271"/>
                </a:cxn>
                <a:cxn ang="0">
                  <a:pos x="445" y="284"/>
                </a:cxn>
                <a:cxn ang="0">
                  <a:pos x="445" y="292"/>
                </a:cxn>
                <a:cxn ang="0">
                  <a:pos x="468" y="300"/>
                </a:cxn>
                <a:cxn ang="0">
                  <a:pos x="529" y="307"/>
                </a:cxn>
                <a:cxn ang="0">
                  <a:pos x="601" y="313"/>
                </a:cxn>
                <a:cxn ang="0">
                  <a:pos x="640" y="318"/>
                </a:cxn>
                <a:cxn ang="0">
                  <a:pos x="624" y="305"/>
                </a:cxn>
                <a:cxn ang="0">
                  <a:pos x="601" y="276"/>
                </a:cxn>
                <a:cxn ang="0">
                  <a:pos x="601" y="256"/>
                </a:cxn>
                <a:cxn ang="0">
                  <a:pos x="612" y="232"/>
                </a:cxn>
                <a:cxn ang="0">
                  <a:pos x="640" y="212"/>
                </a:cxn>
                <a:cxn ang="0">
                  <a:pos x="668" y="191"/>
                </a:cxn>
                <a:cxn ang="0">
                  <a:pos x="707" y="158"/>
                </a:cxn>
                <a:cxn ang="0">
                  <a:pos x="707" y="129"/>
                </a:cxn>
                <a:cxn ang="0">
                  <a:pos x="701" y="109"/>
                </a:cxn>
                <a:cxn ang="0">
                  <a:pos x="685" y="88"/>
                </a:cxn>
                <a:cxn ang="0">
                  <a:pos x="657" y="67"/>
                </a:cxn>
                <a:cxn ang="0">
                  <a:pos x="618" y="49"/>
                </a:cxn>
                <a:cxn ang="0">
                  <a:pos x="562" y="31"/>
                </a:cxn>
                <a:cxn ang="0">
                  <a:pos x="501" y="16"/>
                </a:cxn>
                <a:cxn ang="0">
                  <a:pos x="434" y="5"/>
                </a:cxn>
                <a:cxn ang="0">
                  <a:pos x="367" y="0"/>
                </a:cxn>
                <a:cxn ang="0">
                  <a:pos x="295" y="3"/>
                </a:cxn>
                <a:cxn ang="0">
                  <a:pos x="234" y="13"/>
                </a:cxn>
                <a:cxn ang="0">
                  <a:pos x="173" y="29"/>
                </a:cxn>
                <a:cxn ang="0">
                  <a:pos x="122" y="52"/>
                </a:cxn>
                <a:cxn ang="0">
                  <a:pos x="72" y="78"/>
                </a:cxn>
                <a:cxn ang="0">
                  <a:pos x="39" y="106"/>
                </a:cxn>
                <a:cxn ang="0">
                  <a:pos x="17" y="134"/>
                </a:cxn>
                <a:cxn ang="0">
                  <a:pos x="0" y="163"/>
                </a:cxn>
                <a:cxn ang="0">
                  <a:pos x="0" y="186"/>
                </a:cxn>
                <a:cxn ang="0">
                  <a:pos x="5" y="209"/>
                </a:cxn>
                <a:cxn ang="0">
                  <a:pos x="28" y="230"/>
                </a:cxn>
                <a:cxn ang="0">
                  <a:pos x="61" y="251"/>
                </a:cxn>
                <a:cxn ang="0">
                  <a:pos x="139" y="271"/>
                </a:cxn>
                <a:cxn ang="0">
                  <a:pos x="211" y="282"/>
                </a:cxn>
                <a:cxn ang="0">
                  <a:pos x="234" y="282"/>
                </a:cxn>
                <a:cxn ang="0">
                  <a:pos x="217" y="269"/>
                </a:cxn>
                <a:cxn ang="0">
                  <a:pos x="217" y="238"/>
                </a:cxn>
                <a:cxn ang="0">
                  <a:pos x="256" y="204"/>
                </a:cxn>
                <a:cxn ang="0">
                  <a:pos x="317" y="171"/>
                </a:cxn>
                <a:cxn ang="0">
                  <a:pos x="351" y="158"/>
                </a:cxn>
              </a:cxnLst>
              <a:rect l="0" t="0" r="r" b="b"/>
              <a:pathLst>
                <a:path w="713" h="318">
                  <a:moveTo>
                    <a:pt x="351" y="158"/>
                  </a:moveTo>
                  <a:lnTo>
                    <a:pt x="356" y="158"/>
                  </a:lnTo>
                  <a:lnTo>
                    <a:pt x="367" y="160"/>
                  </a:lnTo>
                  <a:lnTo>
                    <a:pt x="384" y="163"/>
                  </a:lnTo>
                  <a:lnTo>
                    <a:pt x="406" y="168"/>
                  </a:lnTo>
                  <a:lnTo>
                    <a:pt x="429" y="173"/>
                  </a:lnTo>
                  <a:lnTo>
                    <a:pt x="456" y="176"/>
                  </a:lnTo>
                  <a:lnTo>
                    <a:pt x="479" y="181"/>
                  </a:lnTo>
                  <a:lnTo>
                    <a:pt x="501" y="183"/>
                  </a:lnTo>
                  <a:lnTo>
                    <a:pt x="518" y="186"/>
                  </a:lnTo>
                  <a:lnTo>
                    <a:pt x="534" y="186"/>
                  </a:lnTo>
                  <a:lnTo>
                    <a:pt x="546" y="183"/>
                  </a:lnTo>
                  <a:lnTo>
                    <a:pt x="557" y="183"/>
                  </a:lnTo>
                  <a:lnTo>
                    <a:pt x="568" y="181"/>
                  </a:lnTo>
                  <a:lnTo>
                    <a:pt x="573" y="178"/>
                  </a:lnTo>
                  <a:lnTo>
                    <a:pt x="568" y="178"/>
                  </a:lnTo>
                  <a:lnTo>
                    <a:pt x="568" y="183"/>
                  </a:lnTo>
                  <a:lnTo>
                    <a:pt x="568" y="189"/>
                  </a:lnTo>
                  <a:lnTo>
                    <a:pt x="568" y="196"/>
                  </a:lnTo>
                  <a:lnTo>
                    <a:pt x="562" y="204"/>
                  </a:lnTo>
                  <a:lnTo>
                    <a:pt x="557" y="214"/>
                  </a:lnTo>
                  <a:lnTo>
                    <a:pt x="551" y="225"/>
                  </a:lnTo>
                  <a:lnTo>
                    <a:pt x="540" y="235"/>
                  </a:lnTo>
                  <a:lnTo>
                    <a:pt x="523" y="245"/>
                  </a:lnTo>
                  <a:lnTo>
                    <a:pt x="507" y="253"/>
                  </a:lnTo>
                  <a:lnTo>
                    <a:pt x="490" y="263"/>
                  </a:lnTo>
                  <a:lnTo>
                    <a:pt x="479" y="271"/>
                  </a:lnTo>
                  <a:lnTo>
                    <a:pt x="462" y="279"/>
                  </a:lnTo>
                  <a:lnTo>
                    <a:pt x="451" y="282"/>
                  </a:lnTo>
                  <a:lnTo>
                    <a:pt x="445" y="284"/>
                  </a:lnTo>
                  <a:lnTo>
                    <a:pt x="445" y="287"/>
                  </a:lnTo>
                  <a:lnTo>
                    <a:pt x="440" y="287"/>
                  </a:lnTo>
                  <a:lnTo>
                    <a:pt x="445" y="292"/>
                  </a:lnTo>
                  <a:lnTo>
                    <a:pt x="445" y="294"/>
                  </a:lnTo>
                  <a:lnTo>
                    <a:pt x="456" y="297"/>
                  </a:lnTo>
                  <a:lnTo>
                    <a:pt x="468" y="300"/>
                  </a:lnTo>
                  <a:lnTo>
                    <a:pt x="490" y="305"/>
                  </a:lnTo>
                  <a:lnTo>
                    <a:pt x="507" y="305"/>
                  </a:lnTo>
                  <a:lnTo>
                    <a:pt x="529" y="307"/>
                  </a:lnTo>
                  <a:lnTo>
                    <a:pt x="557" y="310"/>
                  </a:lnTo>
                  <a:lnTo>
                    <a:pt x="579" y="313"/>
                  </a:lnTo>
                  <a:lnTo>
                    <a:pt x="601" y="313"/>
                  </a:lnTo>
                  <a:lnTo>
                    <a:pt x="618" y="315"/>
                  </a:lnTo>
                  <a:lnTo>
                    <a:pt x="635" y="315"/>
                  </a:lnTo>
                  <a:lnTo>
                    <a:pt x="640" y="318"/>
                  </a:lnTo>
                  <a:lnTo>
                    <a:pt x="635" y="315"/>
                  </a:lnTo>
                  <a:lnTo>
                    <a:pt x="629" y="310"/>
                  </a:lnTo>
                  <a:lnTo>
                    <a:pt x="624" y="305"/>
                  </a:lnTo>
                  <a:lnTo>
                    <a:pt x="612" y="297"/>
                  </a:lnTo>
                  <a:lnTo>
                    <a:pt x="607" y="287"/>
                  </a:lnTo>
                  <a:lnTo>
                    <a:pt x="601" y="276"/>
                  </a:lnTo>
                  <a:lnTo>
                    <a:pt x="601" y="271"/>
                  </a:lnTo>
                  <a:lnTo>
                    <a:pt x="601" y="263"/>
                  </a:lnTo>
                  <a:lnTo>
                    <a:pt x="601" y="256"/>
                  </a:lnTo>
                  <a:lnTo>
                    <a:pt x="607" y="251"/>
                  </a:lnTo>
                  <a:lnTo>
                    <a:pt x="607" y="240"/>
                  </a:lnTo>
                  <a:lnTo>
                    <a:pt x="612" y="232"/>
                  </a:lnTo>
                  <a:lnTo>
                    <a:pt x="624" y="225"/>
                  </a:lnTo>
                  <a:lnTo>
                    <a:pt x="629" y="220"/>
                  </a:lnTo>
                  <a:lnTo>
                    <a:pt x="640" y="212"/>
                  </a:lnTo>
                  <a:lnTo>
                    <a:pt x="646" y="204"/>
                  </a:lnTo>
                  <a:lnTo>
                    <a:pt x="657" y="196"/>
                  </a:lnTo>
                  <a:lnTo>
                    <a:pt x="668" y="191"/>
                  </a:lnTo>
                  <a:lnTo>
                    <a:pt x="679" y="178"/>
                  </a:lnTo>
                  <a:lnTo>
                    <a:pt x="696" y="168"/>
                  </a:lnTo>
                  <a:lnTo>
                    <a:pt x="707" y="158"/>
                  </a:lnTo>
                  <a:lnTo>
                    <a:pt x="713" y="150"/>
                  </a:lnTo>
                  <a:lnTo>
                    <a:pt x="707" y="140"/>
                  </a:lnTo>
                  <a:lnTo>
                    <a:pt x="707" y="129"/>
                  </a:lnTo>
                  <a:lnTo>
                    <a:pt x="707" y="124"/>
                  </a:lnTo>
                  <a:lnTo>
                    <a:pt x="701" y="116"/>
                  </a:lnTo>
                  <a:lnTo>
                    <a:pt x="701" y="109"/>
                  </a:lnTo>
                  <a:lnTo>
                    <a:pt x="696" y="103"/>
                  </a:lnTo>
                  <a:lnTo>
                    <a:pt x="690" y="96"/>
                  </a:lnTo>
                  <a:lnTo>
                    <a:pt x="685" y="88"/>
                  </a:lnTo>
                  <a:lnTo>
                    <a:pt x="679" y="80"/>
                  </a:lnTo>
                  <a:lnTo>
                    <a:pt x="668" y="75"/>
                  </a:lnTo>
                  <a:lnTo>
                    <a:pt x="657" y="67"/>
                  </a:lnTo>
                  <a:lnTo>
                    <a:pt x="646" y="60"/>
                  </a:lnTo>
                  <a:lnTo>
                    <a:pt x="635" y="54"/>
                  </a:lnTo>
                  <a:lnTo>
                    <a:pt x="618" y="49"/>
                  </a:lnTo>
                  <a:lnTo>
                    <a:pt x="601" y="41"/>
                  </a:lnTo>
                  <a:lnTo>
                    <a:pt x="585" y="36"/>
                  </a:lnTo>
                  <a:lnTo>
                    <a:pt x="562" y="31"/>
                  </a:lnTo>
                  <a:lnTo>
                    <a:pt x="546" y="26"/>
                  </a:lnTo>
                  <a:lnTo>
                    <a:pt x="523" y="21"/>
                  </a:lnTo>
                  <a:lnTo>
                    <a:pt x="501" y="16"/>
                  </a:lnTo>
                  <a:lnTo>
                    <a:pt x="479" y="13"/>
                  </a:lnTo>
                  <a:lnTo>
                    <a:pt x="462" y="10"/>
                  </a:lnTo>
                  <a:lnTo>
                    <a:pt x="434" y="5"/>
                  </a:lnTo>
                  <a:lnTo>
                    <a:pt x="412" y="3"/>
                  </a:lnTo>
                  <a:lnTo>
                    <a:pt x="390" y="0"/>
                  </a:lnTo>
                  <a:lnTo>
                    <a:pt x="367" y="0"/>
                  </a:lnTo>
                  <a:lnTo>
                    <a:pt x="345" y="0"/>
                  </a:lnTo>
                  <a:lnTo>
                    <a:pt x="317" y="0"/>
                  </a:lnTo>
                  <a:lnTo>
                    <a:pt x="295" y="3"/>
                  </a:lnTo>
                  <a:lnTo>
                    <a:pt x="278" y="5"/>
                  </a:lnTo>
                  <a:lnTo>
                    <a:pt x="256" y="8"/>
                  </a:lnTo>
                  <a:lnTo>
                    <a:pt x="234" y="13"/>
                  </a:lnTo>
                  <a:lnTo>
                    <a:pt x="211" y="16"/>
                  </a:lnTo>
                  <a:lnTo>
                    <a:pt x="189" y="23"/>
                  </a:lnTo>
                  <a:lnTo>
                    <a:pt x="173" y="29"/>
                  </a:lnTo>
                  <a:lnTo>
                    <a:pt x="156" y="34"/>
                  </a:lnTo>
                  <a:lnTo>
                    <a:pt x="139" y="41"/>
                  </a:lnTo>
                  <a:lnTo>
                    <a:pt x="122" y="52"/>
                  </a:lnTo>
                  <a:lnTo>
                    <a:pt x="106" y="60"/>
                  </a:lnTo>
                  <a:lnTo>
                    <a:pt x="89" y="67"/>
                  </a:lnTo>
                  <a:lnTo>
                    <a:pt x="72" y="78"/>
                  </a:lnTo>
                  <a:lnTo>
                    <a:pt x="61" y="85"/>
                  </a:lnTo>
                  <a:lnTo>
                    <a:pt x="50" y="96"/>
                  </a:lnTo>
                  <a:lnTo>
                    <a:pt x="39" y="106"/>
                  </a:lnTo>
                  <a:lnTo>
                    <a:pt x="33" y="114"/>
                  </a:lnTo>
                  <a:lnTo>
                    <a:pt x="28" y="127"/>
                  </a:lnTo>
                  <a:lnTo>
                    <a:pt x="17" y="134"/>
                  </a:lnTo>
                  <a:lnTo>
                    <a:pt x="11" y="142"/>
                  </a:lnTo>
                  <a:lnTo>
                    <a:pt x="5" y="152"/>
                  </a:lnTo>
                  <a:lnTo>
                    <a:pt x="0" y="163"/>
                  </a:lnTo>
                  <a:lnTo>
                    <a:pt x="0" y="171"/>
                  </a:lnTo>
                  <a:lnTo>
                    <a:pt x="0" y="178"/>
                  </a:lnTo>
                  <a:lnTo>
                    <a:pt x="0" y="186"/>
                  </a:lnTo>
                  <a:lnTo>
                    <a:pt x="0" y="196"/>
                  </a:lnTo>
                  <a:lnTo>
                    <a:pt x="0" y="201"/>
                  </a:lnTo>
                  <a:lnTo>
                    <a:pt x="5" y="209"/>
                  </a:lnTo>
                  <a:lnTo>
                    <a:pt x="11" y="217"/>
                  </a:lnTo>
                  <a:lnTo>
                    <a:pt x="22" y="225"/>
                  </a:lnTo>
                  <a:lnTo>
                    <a:pt x="28" y="230"/>
                  </a:lnTo>
                  <a:lnTo>
                    <a:pt x="39" y="238"/>
                  </a:lnTo>
                  <a:lnTo>
                    <a:pt x="50" y="243"/>
                  </a:lnTo>
                  <a:lnTo>
                    <a:pt x="61" y="251"/>
                  </a:lnTo>
                  <a:lnTo>
                    <a:pt x="83" y="258"/>
                  </a:lnTo>
                  <a:lnTo>
                    <a:pt x="111" y="266"/>
                  </a:lnTo>
                  <a:lnTo>
                    <a:pt x="139" y="271"/>
                  </a:lnTo>
                  <a:lnTo>
                    <a:pt x="173" y="276"/>
                  </a:lnTo>
                  <a:lnTo>
                    <a:pt x="189" y="279"/>
                  </a:lnTo>
                  <a:lnTo>
                    <a:pt x="211" y="282"/>
                  </a:lnTo>
                  <a:lnTo>
                    <a:pt x="228" y="284"/>
                  </a:lnTo>
                  <a:lnTo>
                    <a:pt x="234" y="284"/>
                  </a:lnTo>
                  <a:lnTo>
                    <a:pt x="234" y="282"/>
                  </a:lnTo>
                  <a:lnTo>
                    <a:pt x="228" y="279"/>
                  </a:lnTo>
                  <a:lnTo>
                    <a:pt x="223" y="274"/>
                  </a:lnTo>
                  <a:lnTo>
                    <a:pt x="217" y="269"/>
                  </a:lnTo>
                  <a:lnTo>
                    <a:pt x="211" y="258"/>
                  </a:lnTo>
                  <a:lnTo>
                    <a:pt x="217" y="248"/>
                  </a:lnTo>
                  <a:lnTo>
                    <a:pt x="217" y="238"/>
                  </a:lnTo>
                  <a:lnTo>
                    <a:pt x="228" y="227"/>
                  </a:lnTo>
                  <a:lnTo>
                    <a:pt x="239" y="214"/>
                  </a:lnTo>
                  <a:lnTo>
                    <a:pt x="256" y="204"/>
                  </a:lnTo>
                  <a:lnTo>
                    <a:pt x="278" y="191"/>
                  </a:lnTo>
                  <a:lnTo>
                    <a:pt x="295" y="181"/>
                  </a:lnTo>
                  <a:lnTo>
                    <a:pt x="317" y="171"/>
                  </a:lnTo>
                  <a:lnTo>
                    <a:pt x="334" y="163"/>
                  </a:lnTo>
                  <a:lnTo>
                    <a:pt x="345" y="158"/>
                  </a:lnTo>
                  <a:lnTo>
                    <a:pt x="351" y="158"/>
                  </a:lnTo>
                  <a:lnTo>
                    <a:pt x="351" y="158"/>
                  </a:lnTo>
                  <a:close/>
                </a:path>
              </a:pathLst>
            </a:custGeom>
            <a:solidFill>
              <a:srgbClr val="525C5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12"/>
            <p:cNvSpPr>
              <a:spLocks/>
            </p:cNvSpPr>
            <p:nvPr/>
          </p:nvSpPr>
          <p:spPr bwMode="auto">
            <a:xfrm>
              <a:off x="3919537" y="4549775"/>
              <a:ext cx="1300163" cy="554038"/>
            </a:xfrm>
            <a:custGeom>
              <a:avLst/>
              <a:gdLst/>
              <a:ahLst/>
              <a:cxnLst>
                <a:cxn ang="0">
                  <a:pos x="0" y="212"/>
                </a:cxn>
                <a:cxn ang="0">
                  <a:pos x="6" y="189"/>
                </a:cxn>
                <a:cxn ang="0">
                  <a:pos x="34" y="168"/>
                </a:cxn>
                <a:cxn ang="0">
                  <a:pos x="89" y="161"/>
                </a:cxn>
                <a:cxn ang="0">
                  <a:pos x="156" y="161"/>
                </a:cxn>
                <a:cxn ang="0">
                  <a:pos x="240" y="148"/>
                </a:cxn>
                <a:cxn ang="0">
                  <a:pos x="312" y="130"/>
                </a:cxn>
                <a:cxn ang="0">
                  <a:pos x="357" y="111"/>
                </a:cxn>
                <a:cxn ang="0">
                  <a:pos x="329" y="106"/>
                </a:cxn>
                <a:cxn ang="0">
                  <a:pos x="373" y="83"/>
                </a:cxn>
                <a:cxn ang="0">
                  <a:pos x="418" y="60"/>
                </a:cxn>
                <a:cxn ang="0">
                  <a:pos x="468" y="37"/>
                </a:cxn>
                <a:cxn ang="0">
                  <a:pos x="518" y="16"/>
                </a:cxn>
                <a:cxn ang="0">
                  <a:pos x="574" y="6"/>
                </a:cxn>
                <a:cxn ang="0">
                  <a:pos x="618" y="0"/>
                </a:cxn>
                <a:cxn ang="0">
                  <a:pos x="641" y="0"/>
                </a:cxn>
                <a:cxn ang="0">
                  <a:pos x="579" y="78"/>
                </a:cxn>
                <a:cxn ang="0">
                  <a:pos x="624" y="80"/>
                </a:cxn>
                <a:cxn ang="0">
                  <a:pos x="702" y="78"/>
                </a:cxn>
                <a:cxn ang="0">
                  <a:pos x="763" y="65"/>
                </a:cxn>
                <a:cxn ang="0">
                  <a:pos x="808" y="55"/>
                </a:cxn>
                <a:cxn ang="0">
                  <a:pos x="813" y="55"/>
                </a:cxn>
                <a:cxn ang="0">
                  <a:pos x="780" y="78"/>
                </a:cxn>
                <a:cxn ang="0">
                  <a:pos x="752" y="99"/>
                </a:cxn>
                <a:cxn ang="0">
                  <a:pos x="724" y="117"/>
                </a:cxn>
                <a:cxn ang="0">
                  <a:pos x="680" y="130"/>
                </a:cxn>
                <a:cxn ang="0">
                  <a:pos x="607" y="137"/>
                </a:cxn>
                <a:cxn ang="0">
                  <a:pos x="518" y="137"/>
                </a:cxn>
                <a:cxn ang="0">
                  <a:pos x="451" y="142"/>
                </a:cxn>
                <a:cxn ang="0">
                  <a:pos x="407" y="150"/>
                </a:cxn>
                <a:cxn ang="0">
                  <a:pos x="401" y="163"/>
                </a:cxn>
                <a:cxn ang="0">
                  <a:pos x="407" y="186"/>
                </a:cxn>
                <a:cxn ang="0">
                  <a:pos x="407" y="217"/>
                </a:cxn>
                <a:cxn ang="0">
                  <a:pos x="390" y="246"/>
                </a:cxn>
                <a:cxn ang="0">
                  <a:pos x="368" y="266"/>
                </a:cxn>
                <a:cxn ang="0">
                  <a:pos x="368" y="292"/>
                </a:cxn>
                <a:cxn ang="0">
                  <a:pos x="390" y="315"/>
                </a:cxn>
                <a:cxn ang="0">
                  <a:pos x="423" y="339"/>
                </a:cxn>
                <a:cxn ang="0">
                  <a:pos x="423" y="346"/>
                </a:cxn>
                <a:cxn ang="0">
                  <a:pos x="362" y="341"/>
                </a:cxn>
                <a:cxn ang="0">
                  <a:pos x="340" y="313"/>
                </a:cxn>
                <a:cxn ang="0">
                  <a:pos x="329" y="277"/>
                </a:cxn>
                <a:cxn ang="0">
                  <a:pos x="295" y="238"/>
                </a:cxn>
                <a:cxn ang="0">
                  <a:pos x="251" y="207"/>
                </a:cxn>
                <a:cxn ang="0">
                  <a:pos x="217" y="189"/>
                </a:cxn>
                <a:cxn ang="0">
                  <a:pos x="178" y="191"/>
                </a:cxn>
                <a:cxn ang="0">
                  <a:pos x="100" y="199"/>
                </a:cxn>
                <a:cxn ang="0">
                  <a:pos x="34" y="207"/>
                </a:cxn>
                <a:cxn ang="0">
                  <a:pos x="6" y="215"/>
                </a:cxn>
                <a:cxn ang="0">
                  <a:pos x="0" y="217"/>
                </a:cxn>
              </a:cxnLst>
              <a:rect l="0" t="0" r="r" b="b"/>
              <a:pathLst>
                <a:path w="819" h="349">
                  <a:moveTo>
                    <a:pt x="0" y="217"/>
                  </a:moveTo>
                  <a:lnTo>
                    <a:pt x="0" y="215"/>
                  </a:lnTo>
                  <a:lnTo>
                    <a:pt x="0" y="212"/>
                  </a:lnTo>
                  <a:lnTo>
                    <a:pt x="0" y="204"/>
                  </a:lnTo>
                  <a:lnTo>
                    <a:pt x="0" y="197"/>
                  </a:lnTo>
                  <a:lnTo>
                    <a:pt x="6" y="189"/>
                  </a:lnTo>
                  <a:lnTo>
                    <a:pt x="11" y="181"/>
                  </a:lnTo>
                  <a:lnTo>
                    <a:pt x="23" y="173"/>
                  </a:lnTo>
                  <a:lnTo>
                    <a:pt x="34" y="168"/>
                  </a:lnTo>
                  <a:lnTo>
                    <a:pt x="50" y="163"/>
                  </a:lnTo>
                  <a:lnTo>
                    <a:pt x="67" y="163"/>
                  </a:lnTo>
                  <a:lnTo>
                    <a:pt x="89" y="161"/>
                  </a:lnTo>
                  <a:lnTo>
                    <a:pt x="112" y="161"/>
                  </a:lnTo>
                  <a:lnTo>
                    <a:pt x="134" y="161"/>
                  </a:lnTo>
                  <a:lnTo>
                    <a:pt x="156" y="161"/>
                  </a:lnTo>
                  <a:lnTo>
                    <a:pt x="184" y="158"/>
                  </a:lnTo>
                  <a:lnTo>
                    <a:pt x="212" y="155"/>
                  </a:lnTo>
                  <a:lnTo>
                    <a:pt x="240" y="148"/>
                  </a:lnTo>
                  <a:lnTo>
                    <a:pt x="268" y="142"/>
                  </a:lnTo>
                  <a:lnTo>
                    <a:pt x="290" y="135"/>
                  </a:lnTo>
                  <a:lnTo>
                    <a:pt x="312" y="130"/>
                  </a:lnTo>
                  <a:lnTo>
                    <a:pt x="329" y="122"/>
                  </a:lnTo>
                  <a:lnTo>
                    <a:pt x="345" y="117"/>
                  </a:lnTo>
                  <a:lnTo>
                    <a:pt x="357" y="111"/>
                  </a:lnTo>
                  <a:lnTo>
                    <a:pt x="362" y="111"/>
                  </a:lnTo>
                  <a:lnTo>
                    <a:pt x="323" y="111"/>
                  </a:lnTo>
                  <a:lnTo>
                    <a:pt x="329" y="106"/>
                  </a:lnTo>
                  <a:lnTo>
                    <a:pt x="345" y="99"/>
                  </a:lnTo>
                  <a:lnTo>
                    <a:pt x="357" y="91"/>
                  </a:lnTo>
                  <a:lnTo>
                    <a:pt x="373" y="83"/>
                  </a:lnTo>
                  <a:lnTo>
                    <a:pt x="390" y="75"/>
                  </a:lnTo>
                  <a:lnTo>
                    <a:pt x="407" y="70"/>
                  </a:lnTo>
                  <a:lnTo>
                    <a:pt x="418" y="60"/>
                  </a:lnTo>
                  <a:lnTo>
                    <a:pt x="435" y="52"/>
                  </a:lnTo>
                  <a:lnTo>
                    <a:pt x="451" y="44"/>
                  </a:lnTo>
                  <a:lnTo>
                    <a:pt x="468" y="37"/>
                  </a:lnTo>
                  <a:lnTo>
                    <a:pt x="485" y="29"/>
                  </a:lnTo>
                  <a:lnTo>
                    <a:pt x="501" y="24"/>
                  </a:lnTo>
                  <a:lnTo>
                    <a:pt x="518" y="16"/>
                  </a:lnTo>
                  <a:lnTo>
                    <a:pt x="540" y="13"/>
                  </a:lnTo>
                  <a:lnTo>
                    <a:pt x="557" y="8"/>
                  </a:lnTo>
                  <a:lnTo>
                    <a:pt x="574" y="6"/>
                  </a:lnTo>
                  <a:lnTo>
                    <a:pt x="590" y="3"/>
                  </a:lnTo>
                  <a:lnTo>
                    <a:pt x="607" y="3"/>
                  </a:lnTo>
                  <a:lnTo>
                    <a:pt x="618" y="0"/>
                  </a:lnTo>
                  <a:lnTo>
                    <a:pt x="629" y="0"/>
                  </a:lnTo>
                  <a:lnTo>
                    <a:pt x="635" y="0"/>
                  </a:lnTo>
                  <a:lnTo>
                    <a:pt x="641" y="0"/>
                  </a:lnTo>
                  <a:lnTo>
                    <a:pt x="741" y="19"/>
                  </a:lnTo>
                  <a:lnTo>
                    <a:pt x="568" y="78"/>
                  </a:lnTo>
                  <a:lnTo>
                    <a:pt x="579" y="78"/>
                  </a:lnTo>
                  <a:lnTo>
                    <a:pt x="590" y="78"/>
                  </a:lnTo>
                  <a:lnTo>
                    <a:pt x="607" y="80"/>
                  </a:lnTo>
                  <a:lnTo>
                    <a:pt x="624" y="80"/>
                  </a:lnTo>
                  <a:lnTo>
                    <a:pt x="646" y="80"/>
                  </a:lnTo>
                  <a:lnTo>
                    <a:pt x="674" y="78"/>
                  </a:lnTo>
                  <a:lnTo>
                    <a:pt x="702" y="78"/>
                  </a:lnTo>
                  <a:lnTo>
                    <a:pt x="724" y="75"/>
                  </a:lnTo>
                  <a:lnTo>
                    <a:pt x="741" y="70"/>
                  </a:lnTo>
                  <a:lnTo>
                    <a:pt x="763" y="65"/>
                  </a:lnTo>
                  <a:lnTo>
                    <a:pt x="780" y="62"/>
                  </a:lnTo>
                  <a:lnTo>
                    <a:pt x="796" y="57"/>
                  </a:lnTo>
                  <a:lnTo>
                    <a:pt x="808" y="55"/>
                  </a:lnTo>
                  <a:lnTo>
                    <a:pt x="813" y="52"/>
                  </a:lnTo>
                  <a:lnTo>
                    <a:pt x="819" y="52"/>
                  </a:lnTo>
                  <a:lnTo>
                    <a:pt x="813" y="55"/>
                  </a:lnTo>
                  <a:lnTo>
                    <a:pt x="802" y="65"/>
                  </a:lnTo>
                  <a:lnTo>
                    <a:pt x="791" y="70"/>
                  </a:lnTo>
                  <a:lnTo>
                    <a:pt x="780" y="78"/>
                  </a:lnTo>
                  <a:lnTo>
                    <a:pt x="774" y="86"/>
                  </a:lnTo>
                  <a:lnTo>
                    <a:pt x="763" y="93"/>
                  </a:lnTo>
                  <a:lnTo>
                    <a:pt x="752" y="99"/>
                  </a:lnTo>
                  <a:lnTo>
                    <a:pt x="746" y="104"/>
                  </a:lnTo>
                  <a:lnTo>
                    <a:pt x="735" y="111"/>
                  </a:lnTo>
                  <a:lnTo>
                    <a:pt x="724" y="117"/>
                  </a:lnTo>
                  <a:lnTo>
                    <a:pt x="713" y="122"/>
                  </a:lnTo>
                  <a:lnTo>
                    <a:pt x="696" y="124"/>
                  </a:lnTo>
                  <a:lnTo>
                    <a:pt x="680" y="130"/>
                  </a:lnTo>
                  <a:lnTo>
                    <a:pt x="663" y="132"/>
                  </a:lnTo>
                  <a:lnTo>
                    <a:pt x="635" y="135"/>
                  </a:lnTo>
                  <a:lnTo>
                    <a:pt x="607" y="137"/>
                  </a:lnTo>
                  <a:lnTo>
                    <a:pt x="579" y="137"/>
                  </a:lnTo>
                  <a:lnTo>
                    <a:pt x="551" y="137"/>
                  </a:lnTo>
                  <a:lnTo>
                    <a:pt x="518" y="137"/>
                  </a:lnTo>
                  <a:lnTo>
                    <a:pt x="496" y="137"/>
                  </a:lnTo>
                  <a:lnTo>
                    <a:pt x="474" y="137"/>
                  </a:lnTo>
                  <a:lnTo>
                    <a:pt x="451" y="142"/>
                  </a:lnTo>
                  <a:lnTo>
                    <a:pt x="435" y="142"/>
                  </a:lnTo>
                  <a:lnTo>
                    <a:pt x="418" y="148"/>
                  </a:lnTo>
                  <a:lnTo>
                    <a:pt x="407" y="150"/>
                  </a:lnTo>
                  <a:lnTo>
                    <a:pt x="407" y="153"/>
                  </a:lnTo>
                  <a:lnTo>
                    <a:pt x="401" y="161"/>
                  </a:lnTo>
                  <a:lnTo>
                    <a:pt x="401" y="163"/>
                  </a:lnTo>
                  <a:lnTo>
                    <a:pt x="401" y="168"/>
                  </a:lnTo>
                  <a:lnTo>
                    <a:pt x="401" y="176"/>
                  </a:lnTo>
                  <a:lnTo>
                    <a:pt x="407" y="186"/>
                  </a:lnTo>
                  <a:lnTo>
                    <a:pt x="407" y="197"/>
                  </a:lnTo>
                  <a:lnTo>
                    <a:pt x="407" y="207"/>
                  </a:lnTo>
                  <a:lnTo>
                    <a:pt x="407" y="217"/>
                  </a:lnTo>
                  <a:lnTo>
                    <a:pt x="407" y="230"/>
                  </a:lnTo>
                  <a:lnTo>
                    <a:pt x="396" y="238"/>
                  </a:lnTo>
                  <a:lnTo>
                    <a:pt x="390" y="246"/>
                  </a:lnTo>
                  <a:lnTo>
                    <a:pt x="379" y="253"/>
                  </a:lnTo>
                  <a:lnTo>
                    <a:pt x="373" y="261"/>
                  </a:lnTo>
                  <a:lnTo>
                    <a:pt x="368" y="266"/>
                  </a:lnTo>
                  <a:lnTo>
                    <a:pt x="362" y="274"/>
                  </a:lnTo>
                  <a:lnTo>
                    <a:pt x="362" y="282"/>
                  </a:lnTo>
                  <a:lnTo>
                    <a:pt x="368" y="292"/>
                  </a:lnTo>
                  <a:lnTo>
                    <a:pt x="373" y="297"/>
                  </a:lnTo>
                  <a:lnTo>
                    <a:pt x="379" y="308"/>
                  </a:lnTo>
                  <a:lnTo>
                    <a:pt x="390" y="315"/>
                  </a:lnTo>
                  <a:lnTo>
                    <a:pt x="407" y="326"/>
                  </a:lnTo>
                  <a:lnTo>
                    <a:pt x="412" y="333"/>
                  </a:lnTo>
                  <a:lnTo>
                    <a:pt x="423" y="339"/>
                  </a:lnTo>
                  <a:lnTo>
                    <a:pt x="429" y="341"/>
                  </a:lnTo>
                  <a:lnTo>
                    <a:pt x="435" y="344"/>
                  </a:lnTo>
                  <a:lnTo>
                    <a:pt x="423" y="346"/>
                  </a:lnTo>
                  <a:lnTo>
                    <a:pt x="407" y="349"/>
                  </a:lnTo>
                  <a:lnTo>
                    <a:pt x="379" y="346"/>
                  </a:lnTo>
                  <a:lnTo>
                    <a:pt x="362" y="341"/>
                  </a:lnTo>
                  <a:lnTo>
                    <a:pt x="351" y="333"/>
                  </a:lnTo>
                  <a:lnTo>
                    <a:pt x="345" y="326"/>
                  </a:lnTo>
                  <a:lnTo>
                    <a:pt x="340" y="313"/>
                  </a:lnTo>
                  <a:lnTo>
                    <a:pt x="340" y="303"/>
                  </a:lnTo>
                  <a:lnTo>
                    <a:pt x="334" y="290"/>
                  </a:lnTo>
                  <a:lnTo>
                    <a:pt x="329" y="277"/>
                  </a:lnTo>
                  <a:lnTo>
                    <a:pt x="318" y="264"/>
                  </a:lnTo>
                  <a:lnTo>
                    <a:pt x="312" y="251"/>
                  </a:lnTo>
                  <a:lnTo>
                    <a:pt x="295" y="238"/>
                  </a:lnTo>
                  <a:lnTo>
                    <a:pt x="284" y="228"/>
                  </a:lnTo>
                  <a:lnTo>
                    <a:pt x="268" y="215"/>
                  </a:lnTo>
                  <a:lnTo>
                    <a:pt x="251" y="207"/>
                  </a:lnTo>
                  <a:lnTo>
                    <a:pt x="234" y="197"/>
                  </a:lnTo>
                  <a:lnTo>
                    <a:pt x="229" y="191"/>
                  </a:lnTo>
                  <a:lnTo>
                    <a:pt x="217" y="189"/>
                  </a:lnTo>
                  <a:lnTo>
                    <a:pt x="212" y="189"/>
                  </a:lnTo>
                  <a:lnTo>
                    <a:pt x="201" y="189"/>
                  </a:lnTo>
                  <a:lnTo>
                    <a:pt x="178" y="191"/>
                  </a:lnTo>
                  <a:lnTo>
                    <a:pt x="156" y="194"/>
                  </a:lnTo>
                  <a:lnTo>
                    <a:pt x="128" y="197"/>
                  </a:lnTo>
                  <a:lnTo>
                    <a:pt x="100" y="199"/>
                  </a:lnTo>
                  <a:lnTo>
                    <a:pt x="78" y="202"/>
                  </a:lnTo>
                  <a:lnTo>
                    <a:pt x="56" y="207"/>
                  </a:lnTo>
                  <a:lnTo>
                    <a:pt x="34" y="207"/>
                  </a:lnTo>
                  <a:lnTo>
                    <a:pt x="23" y="210"/>
                  </a:lnTo>
                  <a:lnTo>
                    <a:pt x="11" y="212"/>
                  </a:lnTo>
                  <a:lnTo>
                    <a:pt x="6" y="215"/>
                  </a:lnTo>
                  <a:lnTo>
                    <a:pt x="0" y="215"/>
                  </a:lnTo>
                  <a:lnTo>
                    <a:pt x="0" y="217"/>
                  </a:lnTo>
                  <a:lnTo>
                    <a:pt x="0" y="217"/>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13"/>
            <p:cNvSpPr>
              <a:spLocks/>
            </p:cNvSpPr>
            <p:nvPr/>
          </p:nvSpPr>
          <p:spPr bwMode="auto">
            <a:xfrm>
              <a:off x="5299075" y="4583113"/>
              <a:ext cx="203200" cy="238125"/>
            </a:xfrm>
            <a:custGeom>
              <a:avLst/>
              <a:gdLst/>
              <a:ahLst/>
              <a:cxnLst>
                <a:cxn ang="0">
                  <a:pos x="67" y="54"/>
                </a:cxn>
                <a:cxn ang="0">
                  <a:pos x="78" y="57"/>
                </a:cxn>
                <a:cxn ang="0">
                  <a:pos x="100" y="67"/>
                </a:cxn>
                <a:cxn ang="0">
                  <a:pos x="111" y="72"/>
                </a:cxn>
                <a:cxn ang="0">
                  <a:pos x="122" y="78"/>
                </a:cxn>
                <a:cxn ang="0">
                  <a:pos x="128" y="88"/>
                </a:cxn>
                <a:cxn ang="0">
                  <a:pos x="128" y="96"/>
                </a:cxn>
                <a:cxn ang="0">
                  <a:pos x="122" y="106"/>
                </a:cxn>
                <a:cxn ang="0">
                  <a:pos x="106" y="116"/>
                </a:cxn>
                <a:cxn ang="0">
                  <a:pos x="89" y="124"/>
                </a:cxn>
                <a:cxn ang="0">
                  <a:pos x="72" y="132"/>
                </a:cxn>
                <a:cxn ang="0">
                  <a:pos x="56" y="140"/>
                </a:cxn>
                <a:cxn ang="0">
                  <a:pos x="44" y="145"/>
                </a:cxn>
                <a:cxn ang="0">
                  <a:pos x="33" y="147"/>
                </a:cxn>
                <a:cxn ang="0">
                  <a:pos x="33" y="150"/>
                </a:cxn>
                <a:cxn ang="0">
                  <a:pos x="28" y="145"/>
                </a:cxn>
                <a:cxn ang="0">
                  <a:pos x="28" y="134"/>
                </a:cxn>
                <a:cxn ang="0">
                  <a:pos x="22" y="127"/>
                </a:cxn>
                <a:cxn ang="0">
                  <a:pos x="22" y="121"/>
                </a:cxn>
                <a:cxn ang="0">
                  <a:pos x="22" y="114"/>
                </a:cxn>
                <a:cxn ang="0">
                  <a:pos x="22" y="106"/>
                </a:cxn>
                <a:cxn ang="0">
                  <a:pos x="11" y="96"/>
                </a:cxn>
                <a:cxn ang="0">
                  <a:pos x="11" y="85"/>
                </a:cxn>
                <a:cxn ang="0">
                  <a:pos x="5" y="78"/>
                </a:cxn>
                <a:cxn ang="0">
                  <a:pos x="5" y="72"/>
                </a:cxn>
                <a:cxn ang="0">
                  <a:pos x="0" y="62"/>
                </a:cxn>
                <a:cxn ang="0">
                  <a:pos x="0" y="59"/>
                </a:cxn>
                <a:cxn ang="0">
                  <a:pos x="0" y="57"/>
                </a:cxn>
                <a:cxn ang="0">
                  <a:pos x="5" y="52"/>
                </a:cxn>
                <a:cxn ang="0">
                  <a:pos x="11" y="44"/>
                </a:cxn>
                <a:cxn ang="0">
                  <a:pos x="11" y="34"/>
                </a:cxn>
                <a:cxn ang="0">
                  <a:pos x="11" y="23"/>
                </a:cxn>
                <a:cxn ang="0">
                  <a:pos x="5" y="13"/>
                </a:cxn>
                <a:cxn ang="0">
                  <a:pos x="0" y="3"/>
                </a:cxn>
                <a:cxn ang="0">
                  <a:pos x="0" y="0"/>
                </a:cxn>
                <a:cxn ang="0">
                  <a:pos x="5" y="3"/>
                </a:cxn>
                <a:cxn ang="0">
                  <a:pos x="22" y="8"/>
                </a:cxn>
                <a:cxn ang="0">
                  <a:pos x="44" y="16"/>
                </a:cxn>
                <a:cxn ang="0">
                  <a:pos x="67" y="26"/>
                </a:cxn>
                <a:cxn ang="0">
                  <a:pos x="89" y="34"/>
                </a:cxn>
                <a:cxn ang="0">
                  <a:pos x="106" y="41"/>
                </a:cxn>
                <a:cxn ang="0">
                  <a:pos x="117" y="49"/>
                </a:cxn>
                <a:cxn ang="0">
                  <a:pos x="122" y="52"/>
                </a:cxn>
                <a:cxn ang="0">
                  <a:pos x="56" y="47"/>
                </a:cxn>
                <a:cxn ang="0">
                  <a:pos x="67" y="54"/>
                </a:cxn>
                <a:cxn ang="0">
                  <a:pos x="67" y="54"/>
                </a:cxn>
              </a:cxnLst>
              <a:rect l="0" t="0" r="r" b="b"/>
              <a:pathLst>
                <a:path w="128" h="150">
                  <a:moveTo>
                    <a:pt x="67" y="54"/>
                  </a:moveTo>
                  <a:lnTo>
                    <a:pt x="78" y="57"/>
                  </a:lnTo>
                  <a:lnTo>
                    <a:pt x="100" y="67"/>
                  </a:lnTo>
                  <a:lnTo>
                    <a:pt x="111" y="72"/>
                  </a:lnTo>
                  <a:lnTo>
                    <a:pt x="122" y="78"/>
                  </a:lnTo>
                  <a:lnTo>
                    <a:pt x="128" y="88"/>
                  </a:lnTo>
                  <a:lnTo>
                    <a:pt x="128" y="96"/>
                  </a:lnTo>
                  <a:lnTo>
                    <a:pt x="122" y="106"/>
                  </a:lnTo>
                  <a:lnTo>
                    <a:pt x="106" y="116"/>
                  </a:lnTo>
                  <a:lnTo>
                    <a:pt x="89" y="124"/>
                  </a:lnTo>
                  <a:lnTo>
                    <a:pt x="72" y="132"/>
                  </a:lnTo>
                  <a:lnTo>
                    <a:pt x="56" y="140"/>
                  </a:lnTo>
                  <a:lnTo>
                    <a:pt x="44" y="145"/>
                  </a:lnTo>
                  <a:lnTo>
                    <a:pt x="33" y="147"/>
                  </a:lnTo>
                  <a:lnTo>
                    <a:pt x="33" y="150"/>
                  </a:lnTo>
                  <a:lnTo>
                    <a:pt x="28" y="145"/>
                  </a:lnTo>
                  <a:lnTo>
                    <a:pt x="28" y="134"/>
                  </a:lnTo>
                  <a:lnTo>
                    <a:pt x="22" y="127"/>
                  </a:lnTo>
                  <a:lnTo>
                    <a:pt x="22" y="121"/>
                  </a:lnTo>
                  <a:lnTo>
                    <a:pt x="22" y="114"/>
                  </a:lnTo>
                  <a:lnTo>
                    <a:pt x="22" y="106"/>
                  </a:lnTo>
                  <a:lnTo>
                    <a:pt x="11" y="96"/>
                  </a:lnTo>
                  <a:lnTo>
                    <a:pt x="11" y="85"/>
                  </a:lnTo>
                  <a:lnTo>
                    <a:pt x="5" y="78"/>
                  </a:lnTo>
                  <a:lnTo>
                    <a:pt x="5" y="72"/>
                  </a:lnTo>
                  <a:lnTo>
                    <a:pt x="0" y="62"/>
                  </a:lnTo>
                  <a:lnTo>
                    <a:pt x="0" y="59"/>
                  </a:lnTo>
                  <a:lnTo>
                    <a:pt x="0" y="57"/>
                  </a:lnTo>
                  <a:lnTo>
                    <a:pt x="5" y="52"/>
                  </a:lnTo>
                  <a:lnTo>
                    <a:pt x="11" y="44"/>
                  </a:lnTo>
                  <a:lnTo>
                    <a:pt x="11" y="34"/>
                  </a:lnTo>
                  <a:lnTo>
                    <a:pt x="11" y="23"/>
                  </a:lnTo>
                  <a:lnTo>
                    <a:pt x="5" y="13"/>
                  </a:lnTo>
                  <a:lnTo>
                    <a:pt x="0" y="3"/>
                  </a:lnTo>
                  <a:lnTo>
                    <a:pt x="0" y="0"/>
                  </a:lnTo>
                  <a:lnTo>
                    <a:pt x="5" y="3"/>
                  </a:lnTo>
                  <a:lnTo>
                    <a:pt x="22" y="8"/>
                  </a:lnTo>
                  <a:lnTo>
                    <a:pt x="44" y="16"/>
                  </a:lnTo>
                  <a:lnTo>
                    <a:pt x="67" y="26"/>
                  </a:lnTo>
                  <a:lnTo>
                    <a:pt x="89" y="34"/>
                  </a:lnTo>
                  <a:lnTo>
                    <a:pt x="106" y="41"/>
                  </a:lnTo>
                  <a:lnTo>
                    <a:pt x="117" y="49"/>
                  </a:lnTo>
                  <a:lnTo>
                    <a:pt x="122" y="52"/>
                  </a:lnTo>
                  <a:lnTo>
                    <a:pt x="56" y="47"/>
                  </a:lnTo>
                  <a:lnTo>
                    <a:pt x="67" y="54"/>
                  </a:lnTo>
                  <a:lnTo>
                    <a:pt x="67" y="54"/>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14"/>
            <p:cNvSpPr>
              <a:spLocks/>
            </p:cNvSpPr>
            <p:nvPr/>
          </p:nvSpPr>
          <p:spPr bwMode="auto">
            <a:xfrm>
              <a:off x="3141662" y="6107113"/>
              <a:ext cx="388938" cy="676275"/>
            </a:xfrm>
            <a:custGeom>
              <a:avLst/>
              <a:gdLst/>
              <a:ahLst/>
              <a:cxnLst>
                <a:cxn ang="0">
                  <a:pos x="201" y="0"/>
                </a:cxn>
                <a:cxn ang="0">
                  <a:pos x="245" y="47"/>
                </a:cxn>
                <a:cxn ang="0">
                  <a:pos x="195" y="31"/>
                </a:cxn>
                <a:cxn ang="0">
                  <a:pos x="162" y="44"/>
                </a:cxn>
                <a:cxn ang="0">
                  <a:pos x="195" y="78"/>
                </a:cxn>
                <a:cxn ang="0">
                  <a:pos x="201" y="104"/>
                </a:cxn>
                <a:cxn ang="0">
                  <a:pos x="223" y="166"/>
                </a:cxn>
                <a:cxn ang="0">
                  <a:pos x="167" y="207"/>
                </a:cxn>
                <a:cxn ang="0">
                  <a:pos x="95" y="282"/>
                </a:cxn>
                <a:cxn ang="0">
                  <a:pos x="56" y="349"/>
                </a:cxn>
                <a:cxn ang="0">
                  <a:pos x="173" y="408"/>
                </a:cxn>
                <a:cxn ang="0">
                  <a:pos x="151" y="426"/>
                </a:cxn>
                <a:cxn ang="0">
                  <a:pos x="0" y="354"/>
                </a:cxn>
                <a:cxn ang="0">
                  <a:pos x="73" y="251"/>
                </a:cxn>
                <a:cxn ang="0">
                  <a:pos x="95" y="173"/>
                </a:cxn>
                <a:cxn ang="0">
                  <a:pos x="95" y="171"/>
                </a:cxn>
                <a:cxn ang="0">
                  <a:pos x="95" y="168"/>
                </a:cxn>
                <a:cxn ang="0">
                  <a:pos x="95" y="161"/>
                </a:cxn>
                <a:cxn ang="0">
                  <a:pos x="95" y="155"/>
                </a:cxn>
                <a:cxn ang="0">
                  <a:pos x="95" y="148"/>
                </a:cxn>
                <a:cxn ang="0">
                  <a:pos x="95" y="137"/>
                </a:cxn>
                <a:cxn ang="0">
                  <a:pos x="95" y="130"/>
                </a:cxn>
                <a:cxn ang="0">
                  <a:pos x="101" y="122"/>
                </a:cxn>
                <a:cxn ang="0">
                  <a:pos x="106" y="114"/>
                </a:cxn>
                <a:cxn ang="0">
                  <a:pos x="117" y="106"/>
                </a:cxn>
                <a:cxn ang="0">
                  <a:pos x="123" y="99"/>
                </a:cxn>
                <a:cxn ang="0">
                  <a:pos x="134" y="96"/>
                </a:cxn>
                <a:cxn ang="0">
                  <a:pos x="145" y="88"/>
                </a:cxn>
                <a:cxn ang="0">
                  <a:pos x="151" y="86"/>
                </a:cxn>
                <a:cxn ang="0">
                  <a:pos x="84" y="52"/>
                </a:cxn>
                <a:cxn ang="0">
                  <a:pos x="201" y="0"/>
                </a:cxn>
                <a:cxn ang="0">
                  <a:pos x="201" y="0"/>
                </a:cxn>
              </a:cxnLst>
              <a:rect l="0" t="0" r="r" b="b"/>
              <a:pathLst>
                <a:path w="245" h="426">
                  <a:moveTo>
                    <a:pt x="201" y="0"/>
                  </a:moveTo>
                  <a:lnTo>
                    <a:pt x="245" y="47"/>
                  </a:lnTo>
                  <a:lnTo>
                    <a:pt x="195" y="31"/>
                  </a:lnTo>
                  <a:lnTo>
                    <a:pt x="162" y="44"/>
                  </a:lnTo>
                  <a:lnTo>
                    <a:pt x="195" y="78"/>
                  </a:lnTo>
                  <a:lnTo>
                    <a:pt x="201" y="104"/>
                  </a:lnTo>
                  <a:lnTo>
                    <a:pt x="223" y="166"/>
                  </a:lnTo>
                  <a:lnTo>
                    <a:pt x="167" y="207"/>
                  </a:lnTo>
                  <a:lnTo>
                    <a:pt x="95" y="282"/>
                  </a:lnTo>
                  <a:lnTo>
                    <a:pt x="56" y="349"/>
                  </a:lnTo>
                  <a:lnTo>
                    <a:pt x="173" y="408"/>
                  </a:lnTo>
                  <a:lnTo>
                    <a:pt x="151" y="426"/>
                  </a:lnTo>
                  <a:lnTo>
                    <a:pt x="0" y="354"/>
                  </a:lnTo>
                  <a:lnTo>
                    <a:pt x="73" y="251"/>
                  </a:lnTo>
                  <a:lnTo>
                    <a:pt x="95" y="173"/>
                  </a:lnTo>
                  <a:lnTo>
                    <a:pt x="95" y="171"/>
                  </a:lnTo>
                  <a:lnTo>
                    <a:pt x="95" y="168"/>
                  </a:lnTo>
                  <a:lnTo>
                    <a:pt x="95" y="161"/>
                  </a:lnTo>
                  <a:lnTo>
                    <a:pt x="95" y="155"/>
                  </a:lnTo>
                  <a:lnTo>
                    <a:pt x="95" y="148"/>
                  </a:lnTo>
                  <a:lnTo>
                    <a:pt x="95" y="137"/>
                  </a:lnTo>
                  <a:lnTo>
                    <a:pt x="95" y="130"/>
                  </a:lnTo>
                  <a:lnTo>
                    <a:pt x="101" y="122"/>
                  </a:lnTo>
                  <a:lnTo>
                    <a:pt x="106" y="114"/>
                  </a:lnTo>
                  <a:lnTo>
                    <a:pt x="117" y="106"/>
                  </a:lnTo>
                  <a:lnTo>
                    <a:pt x="123" y="99"/>
                  </a:lnTo>
                  <a:lnTo>
                    <a:pt x="134" y="96"/>
                  </a:lnTo>
                  <a:lnTo>
                    <a:pt x="145" y="88"/>
                  </a:lnTo>
                  <a:lnTo>
                    <a:pt x="151" y="86"/>
                  </a:lnTo>
                  <a:lnTo>
                    <a:pt x="84" y="52"/>
                  </a:lnTo>
                  <a:lnTo>
                    <a:pt x="201" y="0"/>
                  </a:lnTo>
                  <a:lnTo>
                    <a:pt x="201" y="0"/>
                  </a:lnTo>
                  <a:close/>
                </a:path>
              </a:pathLst>
            </a:custGeom>
            <a:solidFill>
              <a:srgbClr val="AD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7" name="Group 126"/>
          <p:cNvGrpSpPr/>
          <p:nvPr/>
        </p:nvGrpSpPr>
        <p:grpSpPr>
          <a:xfrm>
            <a:off x="9493014" y="714895"/>
            <a:ext cx="2646638" cy="2413942"/>
            <a:chOff x="9493014" y="631770"/>
            <a:chExt cx="2646638" cy="2413942"/>
          </a:xfrm>
        </p:grpSpPr>
        <p:sp>
          <p:nvSpPr>
            <p:cNvPr id="126" name="Oval 125"/>
            <p:cNvSpPr/>
            <p:nvPr/>
          </p:nvSpPr>
          <p:spPr>
            <a:xfrm>
              <a:off x="9502069" y="631770"/>
              <a:ext cx="2599112" cy="1292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descr="4-D Leadership (open).png"/>
            <p:cNvPicPr>
              <a:picLocks noChangeAspect="1"/>
            </p:cNvPicPr>
            <p:nvPr/>
          </p:nvPicPr>
          <p:blipFill>
            <a:blip r:embed="rId4" cstate="print"/>
            <a:stretch>
              <a:fillRect/>
            </a:stretch>
          </p:blipFill>
          <p:spPr>
            <a:xfrm>
              <a:off x="9493014" y="687617"/>
              <a:ext cx="2646638" cy="2358095"/>
            </a:xfrm>
            <a:prstGeom prst="rect">
              <a:avLst/>
            </a:prstGeom>
          </p:spPr>
        </p:pic>
      </p:grpSp>
      <p:sp>
        <p:nvSpPr>
          <p:cNvPr id="128" name="Rectangle 127"/>
          <p:cNvSpPr/>
          <p:nvPr/>
        </p:nvSpPr>
        <p:spPr>
          <a:xfrm>
            <a:off x="10647564" y="6455175"/>
            <a:ext cx="418704" cy="369332"/>
          </a:xfrm>
          <a:prstGeom prst="rect">
            <a:avLst/>
          </a:prstGeom>
        </p:spPr>
        <p:txBody>
          <a:bodyPr wrap="none">
            <a:spAutoFit/>
          </a:bodyPr>
          <a:lstStyle/>
          <a:p>
            <a:fld id="{83D68C59-3DBA-4C98-B8B8-173223090943}" type="slidenum">
              <a:rPr lang="en-US" smtClean="0">
                <a:solidFill>
                  <a:srgbClr val="000000"/>
                </a:solidFill>
              </a:rPr>
              <a:pPr/>
              <a:t>21</a:t>
            </a:fld>
            <a:endParaRPr lang="en-US" dirty="0"/>
          </a:p>
        </p:txBody>
      </p:sp>
      <p:grpSp>
        <p:nvGrpSpPr>
          <p:cNvPr id="130" name="Group 32"/>
          <p:cNvGrpSpPr/>
          <p:nvPr/>
        </p:nvGrpSpPr>
        <p:grpSpPr>
          <a:xfrm>
            <a:off x="10962506" y="5680523"/>
            <a:ext cx="1208637" cy="1076362"/>
            <a:chOff x="10962506" y="5728187"/>
            <a:chExt cx="1208637" cy="1076362"/>
          </a:xfrm>
        </p:grpSpPr>
        <p:grpSp>
          <p:nvGrpSpPr>
            <p:cNvPr id="131" name="Group 31"/>
            <p:cNvGrpSpPr/>
            <p:nvPr/>
          </p:nvGrpSpPr>
          <p:grpSpPr>
            <a:xfrm>
              <a:off x="10966730" y="5728187"/>
              <a:ext cx="1178595" cy="1049725"/>
              <a:chOff x="4498644" y="1913080"/>
              <a:chExt cx="4013589" cy="3988956"/>
            </a:xfrm>
          </p:grpSpPr>
          <p:sp>
            <p:nvSpPr>
              <p:cNvPr id="133" name="Rectangle 132"/>
              <p:cNvSpPr/>
              <p:nvPr/>
            </p:nvSpPr>
            <p:spPr>
              <a:xfrm>
                <a:off x="6567055" y="5004262"/>
                <a:ext cx="1945178" cy="897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498644" y="1913080"/>
                <a:ext cx="3720353" cy="3973482"/>
              </a:xfrm>
              <a:prstGeom prst="ellipse">
                <a:avLst/>
              </a:prstGeom>
              <a:solidFill>
                <a:schemeClr val="bg1"/>
              </a:solidFill>
              <a:ln>
                <a:solidFill>
                  <a:srgbClr val="37A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2" name="Picture 131" descr="ICLI Logo V4 Open.PNG"/>
            <p:cNvPicPr>
              <a:picLocks noChangeAspect="1"/>
            </p:cNvPicPr>
            <p:nvPr/>
          </p:nvPicPr>
          <p:blipFill>
            <a:blip r:embed="rId5" cstate="print"/>
            <a:srcRect r="9801" b="17620"/>
            <a:stretch>
              <a:fillRect/>
            </a:stretch>
          </p:blipFill>
          <p:spPr>
            <a:xfrm>
              <a:off x="10962506" y="5730639"/>
              <a:ext cx="1208637" cy="1073910"/>
            </a:xfrm>
            <a:prstGeom prst="rect">
              <a:avLst/>
            </a:prstGeom>
          </p:spPr>
        </p:pic>
      </p:grpSp>
      <p:pic>
        <p:nvPicPr>
          <p:cNvPr id="135" name="Picture 5"/>
          <p:cNvPicPr>
            <a:picLocks noChangeAspect="1" noChangeArrowheads="1"/>
          </p:cNvPicPr>
          <p:nvPr/>
        </p:nvPicPr>
        <p:blipFill>
          <a:blip r:embed="rId6" cstate="print"/>
          <a:srcRect t="85686"/>
          <a:stretch>
            <a:fillRect/>
          </a:stretch>
        </p:blipFill>
        <p:spPr bwMode="auto">
          <a:xfrm>
            <a:off x="9962389" y="6731794"/>
            <a:ext cx="2178134" cy="1208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blinds(horizontal)">
                                      <p:cBhvr>
                                        <p:cTn id="7" dur="500"/>
                                        <p:tgtEl>
                                          <p:spTgt spid="7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
                                            <p:txEl>
                                              <p:pRg st="1" end="1"/>
                                            </p:txEl>
                                          </p:spTgt>
                                        </p:tgtEl>
                                        <p:attrNameLst>
                                          <p:attrName>style.visibility</p:attrName>
                                        </p:attrNameLst>
                                      </p:cBhvr>
                                      <p:to>
                                        <p:strVal val="visible"/>
                                      </p:to>
                                    </p:set>
                                    <p:animEffect transition="in" filter="blinds(horizontal)">
                                      <p:cBhvr>
                                        <p:cTn id="10" dur="500"/>
                                        <p:tgtEl>
                                          <p:spTgt spid="7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
                                            <p:txEl>
                                              <p:pRg st="2" end="2"/>
                                            </p:txEl>
                                          </p:spTgt>
                                        </p:tgtEl>
                                        <p:attrNameLst>
                                          <p:attrName>style.visibility</p:attrName>
                                        </p:attrNameLst>
                                      </p:cBhvr>
                                      <p:to>
                                        <p:strVal val="visible"/>
                                      </p:to>
                                    </p:set>
                                    <p:animEffect transition="in" filter="blinds(horizontal)">
                                      <p:cBhvr>
                                        <p:cTn id="13" dur="500"/>
                                        <p:tgtEl>
                                          <p:spTgt spid="7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7">
                                            <p:txEl>
                                              <p:pRg st="3" end="3"/>
                                            </p:txEl>
                                          </p:spTgt>
                                        </p:tgtEl>
                                        <p:attrNameLst>
                                          <p:attrName>style.visibility</p:attrName>
                                        </p:attrNameLst>
                                      </p:cBhvr>
                                      <p:to>
                                        <p:strVal val="visible"/>
                                      </p:to>
                                    </p:set>
                                    <p:animEffect transition="in" filter="blinds(horizontal)">
                                      <p:cBhvr>
                                        <p:cTn id="16" dur="500"/>
                                        <p:tgtEl>
                                          <p:spTgt spid="77">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7">
                                            <p:txEl>
                                              <p:pRg st="4" end="4"/>
                                            </p:txEl>
                                          </p:spTgt>
                                        </p:tgtEl>
                                        <p:attrNameLst>
                                          <p:attrName>style.visibility</p:attrName>
                                        </p:attrNameLst>
                                      </p:cBhvr>
                                      <p:to>
                                        <p:strVal val="visible"/>
                                      </p:to>
                                    </p:set>
                                    <p:animEffect transition="in" filter="blinds(horizontal)">
                                      <p:cBhvr>
                                        <p:cTn id="19" dur="500"/>
                                        <p:tgtEl>
                                          <p:spTgt spid="77">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7">
                                            <p:txEl>
                                              <p:pRg st="5" end="5"/>
                                            </p:txEl>
                                          </p:spTgt>
                                        </p:tgtEl>
                                        <p:attrNameLst>
                                          <p:attrName>style.visibility</p:attrName>
                                        </p:attrNameLst>
                                      </p:cBhvr>
                                      <p:to>
                                        <p:strVal val="visible"/>
                                      </p:to>
                                    </p:set>
                                    <p:animEffect transition="in" filter="blinds(horizontal)">
                                      <p:cBhvr>
                                        <p:cTn id="22" dur="500"/>
                                        <p:tgtEl>
                                          <p:spTgt spid="7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blinds(horizontal)">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4">
                                            <p:txEl>
                                              <p:pRg st="0" end="0"/>
                                            </p:txEl>
                                          </p:spTgt>
                                        </p:tgtEl>
                                        <p:attrNameLst>
                                          <p:attrName>style.visibility</p:attrName>
                                        </p:attrNameLst>
                                      </p:cBhvr>
                                      <p:to>
                                        <p:strVal val="visible"/>
                                      </p:to>
                                    </p:set>
                                    <p:animEffect transition="in" filter="blinds(horizontal)">
                                      <p:cBhvr>
                                        <p:cTn id="32" dur="500"/>
                                        <p:tgtEl>
                                          <p:spTgt spid="74">
                                            <p:txEl>
                                              <p:pRg st="0" end="0"/>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4">
                                            <p:txEl>
                                              <p:pRg st="1" end="1"/>
                                            </p:txEl>
                                          </p:spTgt>
                                        </p:tgtEl>
                                        <p:attrNameLst>
                                          <p:attrName>style.visibility</p:attrName>
                                        </p:attrNameLst>
                                      </p:cBhvr>
                                      <p:to>
                                        <p:strVal val="visible"/>
                                      </p:to>
                                    </p:set>
                                    <p:animEffect transition="in" filter="blinds(horizontal)">
                                      <p:cBhvr>
                                        <p:cTn id="35" dur="500"/>
                                        <p:tgtEl>
                                          <p:spTgt spid="74">
                                            <p:txEl>
                                              <p:pRg st="1" end="1"/>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4">
                                            <p:txEl>
                                              <p:pRg st="2" end="2"/>
                                            </p:txEl>
                                          </p:spTgt>
                                        </p:tgtEl>
                                        <p:attrNameLst>
                                          <p:attrName>style.visibility</p:attrName>
                                        </p:attrNameLst>
                                      </p:cBhvr>
                                      <p:to>
                                        <p:strVal val="visible"/>
                                      </p:to>
                                    </p:set>
                                    <p:animEffect transition="in" filter="blinds(horizontal)">
                                      <p:cBhvr>
                                        <p:cTn id="38" dur="500"/>
                                        <p:tgtEl>
                                          <p:spTgt spid="74">
                                            <p:txEl>
                                              <p:pRg st="2" end="2"/>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74">
                                            <p:txEl>
                                              <p:pRg st="3" end="3"/>
                                            </p:txEl>
                                          </p:spTgt>
                                        </p:tgtEl>
                                        <p:attrNameLst>
                                          <p:attrName>style.visibility</p:attrName>
                                        </p:attrNameLst>
                                      </p:cBhvr>
                                      <p:to>
                                        <p:strVal val="visible"/>
                                      </p:to>
                                    </p:set>
                                    <p:animEffect transition="in" filter="blinds(horizontal)">
                                      <p:cBhvr>
                                        <p:cTn id="41" dur="500"/>
                                        <p:tgtEl>
                                          <p:spTgt spid="74">
                                            <p:txEl>
                                              <p:pRg st="3" end="3"/>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4">
                                            <p:txEl>
                                              <p:pRg st="4" end="4"/>
                                            </p:txEl>
                                          </p:spTgt>
                                        </p:tgtEl>
                                        <p:attrNameLst>
                                          <p:attrName>style.visibility</p:attrName>
                                        </p:attrNameLst>
                                      </p:cBhvr>
                                      <p:to>
                                        <p:strVal val="visible"/>
                                      </p:to>
                                    </p:set>
                                    <p:animEffect transition="in" filter="blinds(horizontal)">
                                      <p:cBhvr>
                                        <p:cTn id="44" dur="500"/>
                                        <p:tgtEl>
                                          <p:spTgt spid="74">
                                            <p:txEl>
                                              <p:pRg st="4" end="4"/>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74">
                                            <p:txEl>
                                              <p:pRg st="5" end="5"/>
                                            </p:txEl>
                                          </p:spTgt>
                                        </p:tgtEl>
                                        <p:attrNameLst>
                                          <p:attrName>style.visibility</p:attrName>
                                        </p:attrNameLst>
                                      </p:cBhvr>
                                      <p:to>
                                        <p:strVal val="visible"/>
                                      </p:to>
                                    </p:set>
                                    <p:animEffect transition="in" filter="blinds(horizontal)">
                                      <p:cBhvr>
                                        <p:cTn id="47" dur="500"/>
                                        <p:tgtEl>
                                          <p:spTgt spid="74">
                                            <p:txEl>
                                              <p:pRg st="5" end="5"/>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74">
                                            <p:txEl>
                                              <p:pRg st="6" end="6"/>
                                            </p:txEl>
                                          </p:spTgt>
                                        </p:tgtEl>
                                        <p:attrNameLst>
                                          <p:attrName>style.visibility</p:attrName>
                                        </p:attrNameLst>
                                      </p:cBhvr>
                                      <p:to>
                                        <p:strVal val="visible"/>
                                      </p:to>
                                    </p:set>
                                    <p:animEffect transition="in" filter="blinds(horizontal)">
                                      <p:cBhvr>
                                        <p:cTn id="50" dur="500"/>
                                        <p:tgtEl>
                                          <p:spTgt spid="7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linds(horizontal)">
                                      <p:cBhvr>
                                        <p:cTn id="55" dur="500"/>
                                        <p:tgtEl>
                                          <p:spTgt spid="7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blinds(horizontal)">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blinds(horizontal)">
                                      <p:cBhvr>
                                        <p:cTn id="6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4" grpId="0" build="p"/>
      <p:bldP spid="75" grpId="0"/>
      <p:bldP spid="7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4" descr="Image result for Fast train"/>
          <p:cNvPicPr>
            <a:picLocks noChangeAspect="1" noChangeArrowheads="1"/>
          </p:cNvPicPr>
          <p:nvPr/>
        </p:nvPicPr>
        <p:blipFill>
          <a:blip r:embed="rId3" cstate="print"/>
          <a:srcRect t="4347" b="3738"/>
          <a:stretch>
            <a:fillRect/>
          </a:stretch>
        </p:blipFill>
        <p:spPr bwMode="auto">
          <a:xfrm>
            <a:off x="0" y="847898"/>
            <a:ext cx="12192000" cy="5685905"/>
          </a:xfrm>
          <a:prstGeom prst="rect">
            <a:avLst/>
          </a:prstGeom>
          <a:noFill/>
        </p:spPr>
      </p:pic>
      <p:sp>
        <p:nvSpPr>
          <p:cNvPr id="38" name="WordArt 50"/>
          <p:cNvSpPr>
            <a:spLocks noChangeArrowheads="1" noChangeShapeType="1" noTextEdit="1"/>
          </p:cNvSpPr>
          <p:nvPr/>
        </p:nvSpPr>
        <p:spPr bwMode="auto">
          <a:xfrm>
            <a:off x="232756" y="133004"/>
            <a:ext cx="11488189" cy="432267"/>
          </a:xfrm>
          <a:prstGeom prst="rect">
            <a:avLst/>
          </a:prstGeom>
        </p:spPr>
        <p:txBody>
          <a:bodyPr wrap="none" fromWordArt="1">
            <a:prstTxWarp prst="textPlain">
              <a:avLst>
                <a:gd name="adj" fmla="val 49244"/>
              </a:avLst>
            </a:prstTxWarp>
            <a:scene3d>
              <a:camera prst="orthographicFront"/>
              <a:lightRig rig="threePt" dir="t"/>
            </a:scene3d>
            <a:sp3d extrusionH="57150">
              <a:bevelT w="38100" h="38100" prst="angle"/>
            </a:sp3d>
          </a:bodyPr>
          <a:lstStyle/>
          <a:p>
            <a:pPr algn="ctr"/>
            <a:r>
              <a:rPr lang="en-US" sz="3600" kern="10" dirty="0" smtClean="0">
                <a:ln w="12700">
                  <a:noFill/>
                  <a:round/>
                  <a:headEnd/>
                  <a:tailEnd/>
                </a:ln>
                <a:gradFill rotWithShape="1">
                  <a:gsLst>
                    <a:gs pos="0">
                      <a:srgbClr val="FBD843"/>
                    </a:gs>
                    <a:gs pos="50000">
                      <a:srgbClr val="FFFF66"/>
                    </a:gs>
                    <a:gs pos="100000">
                      <a:srgbClr val="FBD843"/>
                    </a:gs>
                  </a:gsLst>
                  <a:lin ang="5400000" scaled="1"/>
                </a:gradFill>
                <a:effectLst>
                  <a:outerShdw dist="35921" dir="2700000" algn="ctr" rotWithShape="0">
                    <a:srgbClr val="990000"/>
                  </a:outerShdw>
                </a:effectLst>
                <a:latin typeface="Impact"/>
              </a:rPr>
              <a:t>Applications   of   Collaborative   Alignment   Architecture</a:t>
            </a:r>
            <a:endParaRPr lang="en-US" sz="3600" kern="10" dirty="0">
              <a:ln w="12700">
                <a:noFill/>
                <a:round/>
                <a:headEnd/>
                <a:tailEnd/>
              </a:ln>
              <a:gradFill rotWithShape="1">
                <a:gsLst>
                  <a:gs pos="0">
                    <a:srgbClr val="FBD843"/>
                  </a:gs>
                  <a:gs pos="50000">
                    <a:srgbClr val="FFFF66"/>
                  </a:gs>
                  <a:gs pos="100000">
                    <a:srgbClr val="FBD843"/>
                  </a:gs>
                </a:gsLst>
                <a:lin ang="5400000" scaled="1"/>
              </a:gradFill>
              <a:effectLst>
                <a:outerShdw dist="35921" dir="2700000" algn="ctr" rotWithShape="0">
                  <a:srgbClr val="990000"/>
                </a:outerShdw>
              </a:effectLst>
              <a:latin typeface="Impact"/>
            </a:endParaRPr>
          </a:p>
        </p:txBody>
      </p:sp>
      <p:sp>
        <p:nvSpPr>
          <p:cNvPr id="32" name="Rectangle 31"/>
          <p:cNvSpPr/>
          <p:nvPr/>
        </p:nvSpPr>
        <p:spPr>
          <a:xfrm>
            <a:off x="10647564" y="6455175"/>
            <a:ext cx="418704" cy="369332"/>
          </a:xfrm>
          <a:prstGeom prst="rect">
            <a:avLst/>
          </a:prstGeom>
        </p:spPr>
        <p:txBody>
          <a:bodyPr wrap="none">
            <a:spAutoFit/>
          </a:bodyPr>
          <a:lstStyle/>
          <a:p>
            <a:fld id="{83D68C59-3DBA-4C98-B8B8-173223090943}" type="slidenum">
              <a:rPr lang="en-US" smtClean="0">
                <a:solidFill>
                  <a:srgbClr val="000000"/>
                </a:solidFill>
              </a:rPr>
              <a:pPr/>
              <a:t>22</a:t>
            </a:fld>
            <a:endParaRPr lang="en-US" dirty="0"/>
          </a:p>
        </p:txBody>
      </p:sp>
      <p:grpSp>
        <p:nvGrpSpPr>
          <p:cNvPr id="2" name="Group 32"/>
          <p:cNvGrpSpPr/>
          <p:nvPr/>
        </p:nvGrpSpPr>
        <p:grpSpPr>
          <a:xfrm>
            <a:off x="10930514" y="5671469"/>
            <a:ext cx="1214811" cy="1085416"/>
            <a:chOff x="10930514" y="5719133"/>
            <a:chExt cx="1214811" cy="1085416"/>
          </a:xfrm>
        </p:grpSpPr>
        <p:grpSp>
          <p:nvGrpSpPr>
            <p:cNvPr id="3" name="Group 31"/>
            <p:cNvGrpSpPr/>
            <p:nvPr/>
          </p:nvGrpSpPr>
          <p:grpSpPr>
            <a:xfrm>
              <a:off x="10930514" y="5719133"/>
              <a:ext cx="1214811" cy="1058779"/>
              <a:chOff x="4375311" y="1878676"/>
              <a:chExt cx="4136922" cy="4023360"/>
            </a:xfrm>
          </p:grpSpPr>
          <p:sp>
            <p:nvSpPr>
              <p:cNvPr id="36" name="Rectangle 35"/>
              <p:cNvSpPr/>
              <p:nvPr/>
            </p:nvSpPr>
            <p:spPr>
              <a:xfrm>
                <a:off x="6567055" y="5004262"/>
                <a:ext cx="1945178" cy="897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75311" y="1878676"/>
                <a:ext cx="4023362" cy="3973481"/>
              </a:xfrm>
              <a:prstGeom prst="ellipse">
                <a:avLst/>
              </a:prstGeom>
              <a:solidFill>
                <a:schemeClr val="bg1"/>
              </a:solidFill>
              <a:ln>
                <a:solidFill>
                  <a:srgbClr val="37A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descr="ICLI Logo V4 Open.PNG"/>
            <p:cNvPicPr>
              <a:picLocks noChangeAspect="1"/>
            </p:cNvPicPr>
            <p:nvPr/>
          </p:nvPicPr>
          <p:blipFill>
            <a:blip r:embed="rId4" cstate="print"/>
            <a:srcRect r="9801" b="17620"/>
            <a:stretch>
              <a:fillRect/>
            </a:stretch>
          </p:blipFill>
          <p:spPr>
            <a:xfrm>
              <a:off x="10932526" y="5730639"/>
              <a:ext cx="1208637" cy="1073910"/>
            </a:xfrm>
            <a:prstGeom prst="rect">
              <a:avLst/>
            </a:prstGeom>
          </p:spPr>
        </p:pic>
      </p:grpSp>
      <p:pic>
        <p:nvPicPr>
          <p:cNvPr id="54" name="Picture 5"/>
          <p:cNvPicPr>
            <a:picLocks noChangeAspect="1" noChangeArrowheads="1"/>
          </p:cNvPicPr>
          <p:nvPr/>
        </p:nvPicPr>
        <p:blipFill>
          <a:blip r:embed="rId5" cstate="print"/>
          <a:srcRect t="85686"/>
          <a:stretch>
            <a:fillRect/>
          </a:stretch>
        </p:blipFill>
        <p:spPr bwMode="auto">
          <a:xfrm>
            <a:off x="9962389" y="6731794"/>
            <a:ext cx="2178134" cy="120863"/>
          </a:xfrm>
          <a:prstGeom prst="rect">
            <a:avLst/>
          </a:prstGeom>
          <a:noFill/>
          <a:ln w="9525">
            <a:noFill/>
            <a:miter lim="800000"/>
            <a:headEnd/>
            <a:tailEnd/>
          </a:ln>
        </p:spPr>
      </p:pic>
      <p:sp>
        <p:nvSpPr>
          <p:cNvPr id="70" name="Parallelogram 69"/>
          <p:cNvSpPr/>
          <p:nvPr/>
        </p:nvSpPr>
        <p:spPr>
          <a:xfrm flipH="1">
            <a:off x="2323475" y="1026784"/>
            <a:ext cx="8348906" cy="5336771"/>
          </a:xfrm>
          <a:prstGeom prst="parallelogram">
            <a:avLst>
              <a:gd name="adj" fmla="val 59268"/>
            </a:avLst>
          </a:prstGeom>
          <a:solidFill>
            <a:srgbClr val="FAEF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WordArt 50"/>
          <p:cNvSpPr>
            <a:spLocks noChangeArrowheads="1" noChangeShapeType="1" noTextEdit="1"/>
          </p:cNvSpPr>
          <p:nvPr/>
        </p:nvSpPr>
        <p:spPr bwMode="auto">
          <a:xfrm rot="3565246">
            <a:off x="3029696" y="2317953"/>
            <a:ext cx="1448079" cy="185852"/>
          </a:xfrm>
          <a:prstGeom prst="rect">
            <a:avLst/>
          </a:prstGeom>
          <a:solidFill>
            <a:srgbClr val="FCF5C4"/>
          </a:solidFill>
        </p:spPr>
        <p:txBody>
          <a:bodyPr wrap="none" fromWordArt="1">
            <a:prstTxWarp prst="textPlain">
              <a:avLst>
                <a:gd name="adj" fmla="val 53980"/>
              </a:avLst>
            </a:prstTxWarp>
          </a:bodyPr>
          <a:lstStyle/>
          <a:p>
            <a:pPr algn="ctr"/>
            <a:r>
              <a:rPr lang="en-US" sz="3600" b="1" kern="10" dirty="0" smtClean="0">
                <a:ln w="12700">
                  <a:noFill/>
                  <a:round/>
                  <a:headEnd/>
                  <a:tailEnd/>
                </a:ln>
                <a:solidFill>
                  <a:srgbClr val="7030A0"/>
                </a:solidFill>
              </a:rPr>
              <a:t>DIAGNOSTICS</a:t>
            </a:r>
            <a:endParaRPr lang="en-US" sz="3600" b="1" kern="10" dirty="0">
              <a:ln w="12700">
                <a:noFill/>
                <a:round/>
                <a:headEnd/>
                <a:tailEnd/>
              </a:ln>
              <a:solidFill>
                <a:srgbClr val="7030A0"/>
              </a:solidFill>
            </a:endParaRPr>
          </a:p>
        </p:txBody>
      </p:sp>
      <p:sp>
        <p:nvSpPr>
          <p:cNvPr id="40" name="WordArt 50"/>
          <p:cNvSpPr>
            <a:spLocks noChangeArrowheads="1" noChangeShapeType="1" noTextEdit="1"/>
          </p:cNvSpPr>
          <p:nvPr/>
        </p:nvSpPr>
        <p:spPr bwMode="auto">
          <a:xfrm rot="3565246">
            <a:off x="1809958" y="2461194"/>
            <a:ext cx="3480610" cy="187290"/>
          </a:xfrm>
          <a:prstGeom prst="rect">
            <a:avLst/>
          </a:prstGeom>
          <a:solidFill>
            <a:srgbClr val="FCF5C4"/>
          </a:solidFill>
        </p:spPr>
        <p:txBody>
          <a:bodyPr wrap="none" fromWordArt="1">
            <a:prstTxWarp prst="textPlain">
              <a:avLst>
                <a:gd name="adj" fmla="val 51735"/>
              </a:avLst>
            </a:prstTxWarp>
          </a:bodyPr>
          <a:lstStyle/>
          <a:p>
            <a:pPr algn="ctr"/>
            <a:r>
              <a:rPr lang="en-US" sz="3600" b="1" kern="10" dirty="0" smtClean="0">
                <a:ln w="12700">
                  <a:noFill/>
                  <a:round/>
                  <a:headEnd/>
                  <a:tailEnd/>
                </a:ln>
                <a:solidFill>
                  <a:srgbClr val="2C99DC"/>
                </a:solidFill>
              </a:rPr>
              <a:t>COMPLEX PROJ</a:t>
            </a:r>
            <a:r>
              <a:rPr lang="en-US" sz="3600" b="1" i="1" kern="10" dirty="0" smtClean="0">
                <a:ln w="12700">
                  <a:noFill/>
                  <a:round/>
                  <a:headEnd/>
                  <a:tailEnd/>
                </a:ln>
                <a:solidFill>
                  <a:srgbClr val="2C99DC"/>
                </a:solidFill>
              </a:rPr>
              <a:t>E</a:t>
            </a:r>
            <a:r>
              <a:rPr lang="en-US" sz="3600" b="1" kern="10" dirty="0" smtClean="0">
                <a:ln w="12700">
                  <a:noFill/>
                  <a:round/>
                  <a:headEnd/>
                  <a:tailEnd/>
                </a:ln>
                <a:solidFill>
                  <a:srgbClr val="2C99DC"/>
                </a:solidFill>
              </a:rPr>
              <a:t>CT MANAGEMENT</a:t>
            </a:r>
            <a:endParaRPr lang="en-US" sz="3600" b="1" kern="10" dirty="0">
              <a:ln w="12700">
                <a:noFill/>
                <a:round/>
                <a:headEnd/>
                <a:tailEnd/>
              </a:ln>
              <a:solidFill>
                <a:srgbClr val="2C99DC"/>
              </a:solidFill>
            </a:endParaRPr>
          </a:p>
        </p:txBody>
      </p:sp>
      <p:sp>
        <p:nvSpPr>
          <p:cNvPr id="41" name="WordArt 50"/>
          <p:cNvSpPr>
            <a:spLocks noChangeArrowheads="1" noChangeShapeType="1" noTextEdit="1"/>
          </p:cNvSpPr>
          <p:nvPr/>
        </p:nvSpPr>
        <p:spPr bwMode="auto">
          <a:xfrm rot="3565246">
            <a:off x="3343140" y="4415735"/>
            <a:ext cx="3315708" cy="172542"/>
          </a:xfrm>
          <a:prstGeom prst="rect">
            <a:avLst/>
          </a:prstGeom>
          <a:solidFill>
            <a:srgbClr val="FCF5C4"/>
          </a:solidFill>
        </p:spPr>
        <p:txBody>
          <a:bodyPr wrap="none" fromWordArt="1">
            <a:prstTxWarp prst="textPlain">
              <a:avLst>
                <a:gd name="adj" fmla="val 51735"/>
              </a:avLst>
            </a:prstTxWarp>
          </a:bodyPr>
          <a:lstStyle/>
          <a:p>
            <a:pPr algn="ctr"/>
            <a:r>
              <a:rPr lang="en-US" sz="3600" b="1" kern="10" dirty="0" smtClean="0">
                <a:ln w="12700">
                  <a:noFill/>
                  <a:round/>
                  <a:headEnd/>
                  <a:tailEnd/>
                </a:ln>
                <a:solidFill>
                  <a:srgbClr val="C00000"/>
                </a:solidFill>
              </a:rPr>
              <a:t>SUPPLY CHAIN  MANAGEMENT</a:t>
            </a:r>
            <a:endParaRPr lang="en-US" sz="3600" b="1" kern="10" dirty="0">
              <a:ln w="12700">
                <a:noFill/>
                <a:round/>
                <a:headEnd/>
                <a:tailEnd/>
              </a:ln>
              <a:solidFill>
                <a:srgbClr val="C00000"/>
              </a:solidFill>
            </a:endParaRPr>
          </a:p>
        </p:txBody>
      </p:sp>
      <p:sp>
        <p:nvSpPr>
          <p:cNvPr id="42" name="WordArt 50"/>
          <p:cNvSpPr>
            <a:spLocks noChangeArrowheads="1" noChangeShapeType="1" noTextEdit="1"/>
          </p:cNvSpPr>
          <p:nvPr/>
        </p:nvSpPr>
        <p:spPr bwMode="auto">
          <a:xfrm rot="3565246">
            <a:off x="3786509" y="5086137"/>
            <a:ext cx="2585493" cy="185852"/>
          </a:xfrm>
          <a:prstGeom prst="rect">
            <a:avLst/>
          </a:prstGeom>
          <a:solidFill>
            <a:srgbClr val="FCF5C4"/>
          </a:solidFill>
        </p:spPr>
        <p:txBody>
          <a:bodyPr wrap="none" fromWordArt="1">
            <a:prstTxWarp prst="textPlain">
              <a:avLst>
                <a:gd name="adj" fmla="val 52160"/>
              </a:avLst>
            </a:prstTxWarp>
          </a:bodyPr>
          <a:lstStyle/>
          <a:p>
            <a:pPr algn="ctr"/>
            <a:r>
              <a:rPr lang="en-US" sz="3600" b="1" kern="10" dirty="0" smtClean="0">
                <a:ln w="12700">
                  <a:noFill/>
                  <a:round/>
                  <a:headEnd/>
                  <a:tailEnd/>
                </a:ln>
                <a:solidFill>
                  <a:schemeClr val="accent6">
                    <a:lumMod val="50000"/>
                  </a:schemeClr>
                </a:solidFill>
              </a:rPr>
              <a:t>HIGH PERFORMANCE TEAMS</a:t>
            </a:r>
            <a:endParaRPr lang="en-US" sz="3600" b="1" kern="10" dirty="0">
              <a:ln w="12700">
                <a:noFill/>
                <a:round/>
                <a:headEnd/>
                <a:tailEnd/>
              </a:ln>
              <a:solidFill>
                <a:schemeClr val="accent6">
                  <a:lumMod val="50000"/>
                </a:schemeClr>
              </a:solidFill>
            </a:endParaRPr>
          </a:p>
        </p:txBody>
      </p:sp>
      <p:sp>
        <p:nvSpPr>
          <p:cNvPr id="43" name="WordArt 50"/>
          <p:cNvSpPr>
            <a:spLocks noChangeArrowheads="1" noChangeShapeType="1" noTextEdit="1"/>
          </p:cNvSpPr>
          <p:nvPr/>
        </p:nvSpPr>
        <p:spPr bwMode="auto">
          <a:xfrm rot="3565246">
            <a:off x="7222463" y="4589547"/>
            <a:ext cx="3550417" cy="185852"/>
          </a:xfrm>
          <a:prstGeom prst="rect">
            <a:avLst/>
          </a:prstGeom>
          <a:solidFill>
            <a:srgbClr val="FCF5C4"/>
          </a:solidFill>
        </p:spPr>
        <p:txBody>
          <a:bodyPr wrap="none" fromWordArt="1">
            <a:prstTxWarp prst="textPlain">
              <a:avLst>
                <a:gd name="adj" fmla="val 51303"/>
              </a:avLst>
            </a:prstTxWarp>
          </a:bodyPr>
          <a:lstStyle/>
          <a:p>
            <a:pPr algn="ctr"/>
            <a:r>
              <a:rPr lang="en-US" sz="3600" b="1" kern="10" dirty="0" smtClean="0">
                <a:ln w="12700">
                  <a:noFill/>
                  <a:round/>
                  <a:headEnd/>
                  <a:tailEnd/>
                </a:ln>
                <a:solidFill>
                  <a:srgbClr val="2C99DC"/>
                </a:solidFill>
              </a:rPr>
              <a:t>ORGANIZATION TRANSFORMATION</a:t>
            </a:r>
            <a:endParaRPr lang="en-US" sz="3600" b="1" kern="10" dirty="0">
              <a:ln w="12700">
                <a:noFill/>
                <a:round/>
                <a:headEnd/>
                <a:tailEnd/>
              </a:ln>
              <a:solidFill>
                <a:srgbClr val="2C99DC"/>
              </a:solidFill>
            </a:endParaRPr>
          </a:p>
        </p:txBody>
      </p:sp>
      <p:sp>
        <p:nvSpPr>
          <p:cNvPr id="44" name="WordArt 50"/>
          <p:cNvSpPr>
            <a:spLocks noChangeArrowheads="1" noChangeShapeType="1" noTextEdit="1"/>
          </p:cNvSpPr>
          <p:nvPr/>
        </p:nvSpPr>
        <p:spPr bwMode="auto">
          <a:xfrm rot="3565246">
            <a:off x="8461550" y="5065834"/>
            <a:ext cx="2354127" cy="185852"/>
          </a:xfrm>
          <a:prstGeom prst="rect">
            <a:avLst/>
          </a:prstGeom>
          <a:solidFill>
            <a:srgbClr val="FCF5C4"/>
          </a:solidFill>
        </p:spPr>
        <p:txBody>
          <a:bodyPr wrap="none" fromWordArt="1">
            <a:prstTxWarp prst="textPlain">
              <a:avLst>
                <a:gd name="adj" fmla="val 52262"/>
              </a:avLst>
            </a:prstTxWarp>
          </a:bodyPr>
          <a:lstStyle/>
          <a:p>
            <a:pPr algn="ctr"/>
            <a:r>
              <a:rPr lang="en-US" sz="3600" b="1" kern="10" dirty="0" smtClean="0">
                <a:ln w="12700">
                  <a:noFill/>
                  <a:round/>
                  <a:headEnd/>
                  <a:tailEnd/>
                </a:ln>
                <a:solidFill>
                  <a:srgbClr val="7030A0"/>
                </a:solidFill>
              </a:rPr>
              <a:t>STRATEGIC EXECUTION</a:t>
            </a:r>
            <a:endParaRPr lang="en-US" sz="3600" b="1" kern="10" dirty="0">
              <a:ln w="12700">
                <a:noFill/>
                <a:round/>
                <a:headEnd/>
                <a:tailEnd/>
              </a:ln>
              <a:solidFill>
                <a:srgbClr val="7030A0"/>
              </a:solidFill>
            </a:endParaRPr>
          </a:p>
        </p:txBody>
      </p:sp>
      <p:sp>
        <p:nvSpPr>
          <p:cNvPr id="45" name="WordArt 50"/>
          <p:cNvSpPr>
            <a:spLocks noChangeArrowheads="1" noChangeShapeType="1" noTextEdit="1"/>
          </p:cNvSpPr>
          <p:nvPr/>
        </p:nvSpPr>
        <p:spPr bwMode="auto">
          <a:xfrm rot="3565246">
            <a:off x="6473287" y="2533189"/>
            <a:ext cx="3327459" cy="205070"/>
          </a:xfrm>
          <a:prstGeom prst="rect">
            <a:avLst/>
          </a:prstGeom>
          <a:solidFill>
            <a:srgbClr val="FCF5C4"/>
          </a:solidFill>
        </p:spPr>
        <p:txBody>
          <a:bodyPr wrap="none" fromWordArt="1">
            <a:prstTxWarp prst="textPlain">
              <a:avLst>
                <a:gd name="adj" fmla="val 51367"/>
              </a:avLst>
            </a:prstTxWarp>
          </a:bodyPr>
          <a:lstStyle/>
          <a:p>
            <a:pPr algn="ctr"/>
            <a:r>
              <a:rPr lang="en-US" sz="3600" b="1" kern="10" dirty="0" smtClean="0">
                <a:ln w="12700">
                  <a:noFill/>
                  <a:round/>
                  <a:headEnd/>
                  <a:tailEnd/>
                </a:ln>
                <a:solidFill>
                  <a:schemeClr val="accent6">
                    <a:lumMod val="50000"/>
                  </a:schemeClr>
                </a:solidFill>
              </a:rPr>
              <a:t>CROSS-FUNCTIONAL INTEGRATON</a:t>
            </a:r>
            <a:endParaRPr lang="en-US" sz="3600" b="1" kern="10" dirty="0">
              <a:ln w="12700">
                <a:noFill/>
                <a:round/>
                <a:headEnd/>
                <a:tailEnd/>
              </a:ln>
              <a:solidFill>
                <a:schemeClr val="accent6">
                  <a:lumMod val="50000"/>
                </a:schemeClr>
              </a:solidFill>
            </a:endParaRPr>
          </a:p>
        </p:txBody>
      </p:sp>
      <p:sp>
        <p:nvSpPr>
          <p:cNvPr id="46" name="WordArt 50"/>
          <p:cNvSpPr>
            <a:spLocks noChangeArrowheads="1" noChangeShapeType="1" noTextEdit="1"/>
          </p:cNvSpPr>
          <p:nvPr/>
        </p:nvSpPr>
        <p:spPr bwMode="auto">
          <a:xfrm rot="3565246">
            <a:off x="6603664" y="2211723"/>
            <a:ext cx="1981163" cy="184559"/>
          </a:xfrm>
          <a:prstGeom prst="rect">
            <a:avLst/>
          </a:prstGeom>
          <a:solidFill>
            <a:srgbClr val="FCF5C4"/>
          </a:solidFill>
        </p:spPr>
        <p:txBody>
          <a:bodyPr wrap="none" fromWordArt="1">
            <a:prstTxWarp prst="textPlain">
              <a:avLst>
                <a:gd name="adj" fmla="val 52262"/>
              </a:avLst>
            </a:prstTxWarp>
          </a:bodyPr>
          <a:lstStyle/>
          <a:p>
            <a:pPr algn="ctr"/>
            <a:r>
              <a:rPr lang="en-US" sz="3600" b="1" kern="10" dirty="0" smtClean="0">
                <a:ln w="12700">
                  <a:noFill/>
                  <a:round/>
                  <a:headEnd/>
                  <a:tailEnd/>
                </a:ln>
                <a:solidFill>
                  <a:srgbClr val="C00000"/>
                </a:solidFill>
              </a:rPr>
              <a:t>HUMAN RESOURCES</a:t>
            </a:r>
            <a:endParaRPr lang="en-US" sz="3600" b="1" kern="10" dirty="0">
              <a:ln w="12700">
                <a:noFill/>
                <a:round/>
                <a:headEnd/>
                <a:tailEnd/>
              </a:ln>
              <a:solidFill>
                <a:srgbClr val="C00000"/>
              </a:solidFill>
            </a:endParaRPr>
          </a:p>
        </p:txBody>
      </p:sp>
      <p:sp>
        <p:nvSpPr>
          <p:cNvPr id="47" name="WordArt 50"/>
          <p:cNvSpPr>
            <a:spLocks noChangeArrowheads="1" noChangeShapeType="1" noTextEdit="1"/>
          </p:cNvSpPr>
          <p:nvPr/>
        </p:nvSpPr>
        <p:spPr bwMode="auto">
          <a:xfrm>
            <a:off x="3289405" y="1420712"/>
            <a:ext cx="2060010" cy="184559"/>
          </a:xfrm>
          <a:prstGeom prst="rect">
            <a:avLst/>
          </a:prstGeom>
          <a:solidFill>
            <a:srgbClr val="FCF5C4"/>
          </a:solidFill>
        </p:spPr>
        <p:txBody>
          <a:bodyPr wrap="none" fromWordArt="1">
            <a:prstTxWarp prst="textPlain">
              <a:avLst>
                <a:gd name="adj" fmla="val 49398"/>
              </a:avLst>
            </a:prstTxWarp>
          </a:bodyPr>
          <a:lstStyle/>
          <a:p>
            <a:pPr algn="ctr"/>
            <a:r>
              <a:rPr lang="en-US" sz="3600" b="1" kern="10" dirty="0" smtClean="0">
                <a:ln w="12700">
                  <a:noFill/>
                  <a:round/>
                  <a:headEnd/>
                  <a:tailEnd/>
                </a:ln>
                <a:solidFill>
                  <a:srgbClr val="C00000"/>
                </a:solidFill>
              </a:rPr>
              <a:t>STRATEGIC ALLIANCES</a:t>
            </a:r>
            <a:endParaRPr lang="en-US" sz="3600" b="1" kern="10" dirty="0">
              <a:ln w="12700">
                <a:noFill/>
                <a:round/>
                <a:headEnd/>
                <a:tailEnd/>
              </a:ln>
              <a:solidFill>
                <a:srgbClr val="C00000"/>
              </a:solidFill>
            </a:endParaRPr>
          </a:p>
        </p:txBody>
      </p:sp>
      <p:sp>
        <p:nvSpPr>
          <p:cNvPr id="48" name="WordArt 50"/>
          <p:cNvSpPr>
            <a:spLocks noChangeArrowheads="1" noChangeShapeType="1" noTextEdit="1"/>
          </p:cNvSpPr>
          <p:nvPr/>
        </p:nvSpPr>
        <p:spPr bwMode="auto">
          <a:xfrm>
            <a:off x="3163682" y="1164354"/>
            <a:ext cx="1417443" cy="184559"/>
          </a:xfrm>
          <a:prstGeom prst="rect">
            <a:avLst/>
          </a:prstGeom>
          <a:solidFill>
            <a:srgbClr val="FCF5C4"/>
          </a:solidFill>
        </p:spPr>
        <p:txBody>
          <a:bodyPr wrap="none" fromWordArt="1">
            <a:prstTxWarp prst="textPlain">
              <a:avLst>
                <a:gd name="adj" fmla="val 49198"/>
              </a:avLst>
            </a:prstTxWarp>
          </a:bodyPr>
          <a:lstStyle/>
          <a:p>
            <a:pPr algn="ctr"/>
            <a:r>
              <a:rPr lang="en-US" sz="3600" b="1" kern="10" dirty="0" smtClean="0">
                <a:ln w="12700">
                  <a:noFill/>
                  <a:round/>
                  <a:headEnd/>
                  <a:tailEnd/>
                </a:ln>
                <a:solidFill>
                  <a:schemeClr val="accent6">
                    <a:lumMod val="50000"/>
                  </a:schemeClr>
                </a:solidFill>
              </a:rPr>
              <a:t>LEADERSHIP</a:t>
            </a:r>
            <a:endParaRPr lang="en-US" sz="3600" b="1" kern="10" dirty="0">
              <a:ln w="12700">
                <a:noFill/>
                <a:round/>
                <a:headEnd/>
                <a:tailEnd/>
              </a:ln>
              <a:solidFill>
                <a:schemeClr val="accent6">
                  <a:lumMod val="50000"/>
                </a:schemeClr>
              </a:solidFill>
            </a:endParaRPr>
          </a:p>
        </p:txBody>
      </p:sp>
      <p:sp>
        <p:nvSpPr>
          <p:cNvPr id="49" name="WordArt 50"/>
          <p:cNvSpPr>
            <a:spLocks noChangeArrowheads="1" noChangeShapeType="1" noTextEdit="1"/>
          </p:cNvSpPr>
          <p:nvPr/>
        </p:nvSpPr>
        <p:spPr bwMode="auto">
          <a:xfrm>
            <a:off x="4685785" y="1161996"/>
            <a:ext cx="1095490" cy="184559"/>
          </a:xfrm>
          <a:prstGeom prst="rect">
            <a:avLst/>
          </a:prstGeom>
          <a:solidFill>
            <a:srgbClr val="FCF5C4"/>
          </a:solidFill>
        </p:spPr>
        <p:txBody>
          <a:bodyPr wrap="none" fromWordArt="1">
            <a:prstTxWarp prst="textPlain">
              <a:avLst>
                <a:gd name="adj" fmla="val 49198"/>
              </a:avLst>
            </a:prstTxWarp>
          </a:bodyPr>
          <a:lstStyle/>
          <a:p>
            <a:pPr algn="ctr"/>
            <a:r>
              <a:rPr lang="en-US" sz="3600" b="1" kern="10" dirty="0" smtClean="0">
                <a:ln w="12700">
                  <a:noFill/>
                  <a:round/>
                  <a:headEnd/>
                  <a:tailEnd/>
                </a:ln>
                <a:solidFill>
                  <a:schemeClr val="accent2"/>
                </a:solidFill>
              </a:rPr>
              <a:t>MERGERS</a:t>
            </a:r>
            <a:endParaRPr lang="en-US" sz="3600" b="1" kern="10" dirty="0">
              <a:ln w="12700">
                <a:noFill/>
                <a:round/>
                <a:headEnd/>
                <a:tailEnd/>
              </a:ln>
              <a:solidFill>
                <a:schemeClr val="accent2"/>
              </a:solidFill>
            </a:endParaRPr>
          </a:p>
        </p:txBody>
      </p:sp>
      <p:sp>
        <p:nvSpPr>
          <p:cNvPr id="50" name="WordArt 50"/>
          <p:cNvSpPr>
            <a:spLocks noChangeArrowheads="1" noChangeShapeType="1" noTextEdit="1"/>
          </p:cNvSpPr>
          <p:nvPr/>
        </p:nvSpPr>
        <p:spPr bwMode="auto">
          <a:xfrm>
            <a:off x="5864726" y="1161343"/>
            <a:ext cx="1333674" cy="184559"/>
          </a:xfrm>
          <a:prstGeom prst="rect">
            <a:avLst/>
          </a:prstGeom>
          <a:solidFill>
            <a:srgbClr val="FCF5C4"/>
          </a:solidFill>
        </p:spPr>
        <p:txBody>
          <a:bodyPr wrap="none" fromWordArt="1">
            <a:prstTxWarp prst="textPlain">
              <a:avLst>
                <a:gd name="adj" fmla="val 49198"/>
              </a:avLst>
            </a:prstTxWarp>
          </a:bodyPr>
          <a:lstStyle/>
          <a:p>
            <a:pPr algn="ctr"/>
            <a:r>
              <a:rPr lang="en-US" sz="3600" b="1" kern="10" dirty="0" smtClean="0">
                <a:ln w="12700">
                  <a:noFill/>
                  <a:round/>
                  <a:headEnd/>
                  <a:tailEnd/>
                </a:ln>
                <a:solidFill>
                  <a:srgbClr val="2C99DC"/>
                </a:solidFill>
              </a:rPr>
              <a:t>NEGOTIATIONS</a:t>
            </a:r>
            <a:endParaRPr lang="en-US" sz="3600" b="1" kern="10" dirty="0">
              <a:ln w="12700">
                <a:noFill/>
                <a:round/>
                <a:headEnd/>
                <a:tailEnd/>
              </a:ln>
              <a:solidFill>
                <a:srgbClr val="2C99DC"/>
              </a:solidFill>
            </a:endParaRPr>
          </a:p>
        </p:txBody>
      </p:sp>
      <p:sp>
        <p:nvSpPr>
          <p:cNvPr id="51" name="WordArt 50"/>
          <p:cNvSpPr>
            <a:spLocks noChangeArrowheads="1" noChangeShapeType="1" noTextEdit="1"/>
          </p:cNvSpPr>
          <p:nvPr/>
        </p:nvSpPr>
        <p:spPr bwMode="auto">
          <a:xfrm>
            <a:off x="5412667" y="1428416"/>
            <a:ext cx="1462175" cy="184559"/>
          </a:xfrm>
          <a:prstGeom prst="rect">
            <a:avLst/>
          </a:prstGeom>
          <a:solidFill>
            <a:srgbClr val="FCF5C4"/>
          </a:solidFill>
        </p:spPr>
        <p:txBody>
          <a:bodyPr wrap="none" fromWordArt="1">
            <a:prstTxWarp prst="textPlain">
              <a:avLst>
                <a:gd name="adj" fmla="val 49198"/>
              </a:avLst>
            </a:prstTxWarp>
          </a:bodyPr>
          <a:lstStyle/>
          <a:p>
            <a:pPr algn="ctr"/>
            <a:r>
              <a:rPr lang="en-US" sz="3600" b="1" kern="10" dirty="0" smtClean="0">
                <a:ln w="12700">
                  <a:noFill/>
                  <a:round/>
                  <a:headEnd/>
                  <a:tailEnd/>
                </a:ln>
                <a:solidFill>
                  <a:schemeClr val="accent6">
                    <a:lumMod val="50000"/>
                  </a:schemeClr>
                </a:solidFill>
              </a:rPr>
              <a:t>TURNAROUNDS</a:t>
            </a:r>
            <a:endParaRPr lang="en-US" sz="3600" b="1" kern="10" dirty="0">
              <a:ln w="12700">
                <a:noFill/>
                <a:round/>
                <a:headEnd/>
                <a:tailEnd/>
              </a:ln>
              <a:solidFill>
                <a:schemeClr val="accent6">
                  <a:lumMod val="50000"/>
                </a:schemeClr>
              </a:solidFill>
            </a:endParaRPr>
          </a:p>
        </p:txBody>
      </p:sp>
      <p:sp>
        <p:nvSpPr>
          <p:cNvPr id="52" name="WordArt 50"/>
          <p:cNvSpPr>
            <a:spLocks noChangeArrowheads="1" noChangeShapeType="1" noTextEdit="1"/>
          </p:cNvSpPr>
          <p:nvPr/>
        </p:nvSpPr>
        <p:spPr bwMode="auto">
          <a:xfrm>
            <a:off x="5969821" y="5841293"/>
            <a:ext cx="2004646" cy="184559"/>
          </a:xfrm>
          <a:prstGeom prst="rect">
            <a:avLst/>
          </a:prstGeom>
          <a:solidFill>
            <a:srgbClr val="FCF5C4"/>
          </a:solidFill>
        </p:spPr>
        <p:txBody>
          <a:bodyPr wrap="none" fromWordArt="1">
            <a:prstTxWarp prst="textPlain">
              <a:avLst>
                <a:gd name="adj" fmla="val 48973"/>
              </a:avLst>
            </a:prstTxWarp>
          </a:bodyPr>
          <a:lstStyle/>
          <a:p>
            <a:pPr algn="ctr"/>
            <a:r>
              <a:rPr lang="en-US" sz="3600" b="1" kern="10" dirty="0" smtClean="0">
                <a:ln w="12700">
                  <a:noFill/>
                  <a:round/>
                  <a:headEnd/>
                  <a:tailEnd/>
                </a:ln>
                <a:solidFill>
                  <a:srgbClr val="7030A0"/>
                </a:solidFill>
              </a:rPr>
              <a:t>LEAN MANAGEMENT</a:t>
            </a:r>
            <a:endParaRPr lang="en-US" sz="3600" b="1" kern="10" dirty="0">
              <a:ln w="12700">
                <a:noFill/>
                <a:round/>
                <a:headEnd/>
                <a:tailEnd/>
              </a:ln>
              <a:solidFill>
                <a:srgbClr val="7030A0"/>
              </a:solidFill>
            </a:endParaRPr>
          </a:p>
        </p:txBody>
      </p:sp>
      <p:sp>
        <p:nvSpPr>
          <p:cNvPr id="53" name="WordArt 50"/>
          <p:cNvSpPr>
            <a:spLocks noChangeArrowheads="1" noChangeShapeType="1" noTextEdit="1"/>
          </p:cNvSpPr>
          <p:nvPr/>
        </p:nvSpPr>
        <p:spPr bwMode="auto">
          <a:xfrm>
            <a:off x="6076827" y="6080753"/>
            <a:ext cx="3250031" cy="184559"/>
          </a:xfrm>
          <a:prstGeom prst="rect">
            <a:avLst/>
          </a:prstGeom>
          <a:solidFill>
            <a:srgbClr val="FCF5C4"/>
          </a:solidFill>
        </p:spPr>
        <p:txBody>
          <a:bodyPr wrap="none" fromWordArt="1">
            <a:prstTxWarp prst="textPlain">
              <a:avLst>
                <a:gd name="adj" fmla="val 49352"/>
              </a:avLst>
            </a:prstTxWarp>
          </a:bodyPr>
          <a:lstStyle/>
          <a:p>
            <a:pPr algn="ctr"/>
            <a:r>
              <a:rPr lang="en-US" sz="3600" b="1" kern="10" dirty="0" smtClean="0">
                <a:ln w="12700">
                  <a:noFill/>
                  <a:round/>
                  <a:headEnd/>
                  <a:tailEnd/>
                </a:ln>
                <a:solidFill>
                  <a:srgbClr val="FFC000"/>
                </a:solidFill>
              </a:rPr>
              <a:t>COLLABORATIVE INNOVATION</a:t>
            </a:r>
            <a:endParaRPr lang="en-US" sz="3600" b="1" kern="10" dirty="0">
              <a:ln w="12700">
                <a:noFill/>
                <a:round/>
                <a:headEnd/>
                <a:tailEnd/>
              </a:ln>
              <a:solidFill>
                <a:srgbClr val="FFC000"/>
              </a:solidFill>
            </a:endParaRPr>
          </a:p>
        </p:txBody>
      </p:sp>
      <p:sp>
        <p:nvSpPr>
          <p:cNvPr id="55" name="WordArt 50"/>
          <p:cNvSpPr>
            <a:spLocks noChangeArrowheads="1" noChangeShapeType="1" noTextEdit="1"/>
          </p:cNvSpPr>
          <p:nvPr/>
        </p:nvSpPr>
        <p:spPr bwMode="auto">
          <a:xfrm>
            <a:off x="8005212" y="5844315"/>
            <a:ext cx="1443487" cy="201865"/>
          </a:xfrm>
          <a:prstGeom prst="rect">
            <a:avLst/>
          </a:prstGeom>
          <a:solidFill>
            <a:srgbClr val="FCF5C4"/>
          </a:solidFill>
        </p:spPr>
        <p:txBody>
          <a:bodyPr wrap="none" fromWordArt="1">
            <a:prstTxWarp prst="textPlain">
              <a:avLst>
                <a:gd name="adj" fmla="val 49198"/>
              </a:avLst>
            </a:prstTxWarp>
          </a:bodyPr>
          <a:lstStyle/>
          <a:p>
            <a:pPr algn="ctr"/>
            <a:r>
              <a:rPr lang="en-US" sz="3600" b="1" kern="10" dirty="0" smtClean="0">
                <a:ln w="12700">
                  <a:noFill/>
                  <a:round/>
                  <a:headEnd/>
                  <a:tailEnd/>
                </a:ln>
                <a:solidFill>
                  <a:schemeClr val="accent6">
                    <a:lumMod val="50000"/>
                  </a:schemeClr>
                </a:solidFill>
              </a:rPr>
              <a:t>ACQUISITIONS</a:t>
            </a:r>
            <a:endParaRPr lang="en-US" sz="3600" b="1" kern="10" dirty="0">
              <a:ln w="12700">
                <a:noFill/>
                <a:round/>
                <a:headEnd/>
                <a:tailEnd/>
              </a:ln>
              <a:solidFill>
                <a:schemeClr val="accent6">
                  <a:lumMod val="50000"/>
                </a:schemeClr>
              </a:solidFill>
            </a:endParaRPr>
          </a:p>
        </p:txBody>
      </p:sp>
      <p:grpSp>
        <p:nvGrpSpPr>
          <p:cNvPr id="57" name="Group 63"/>
          <p:cNvGrpSpPr/>
          <p:nvPr/>
        </p:nvGrpSpPr>
        <p:grpSpPr>
          <a:xfrm rot="1748266">
            <a:off x="4507946" y="843935"/>
            <a:ext cx="4017442" cy="5669474"/>
            <a:chOff x="5076682" y="993024"/>
            <a:chExt cx="4017442" cy="5669474"/>
          </a:xfrm>
          <a:scene3d>
            <a:camera prst="isometricTopUp"/>
            <a:lightRig rig="threePt" dir="t"/>
          </a:scene3d>
        </p:grpSpPr>
        <p:pic>
          <p:nvPicPr>
            <p:cNvPr id="58" name="Picture 57" descr="Passport.png"/>
            <p:cNvPicPr>
              <a:picLocks noChangeAspect="1"/>
            </p:cNvPicPr>
            <p:nvPr/>
          </p:nvPicPr>
          <p:blipFill>
            <a:blip r:embed="rId6" cstate="print"/>
            <a:stretch>
              <a:fillRect/>
            </a:stretch>
          </p:blipFill>
          <p:spPr>
            <a:xfrm>
              <a:off x="5076682" y="993024"/>
              <a:ext cx="4017442" cy="5669474"/>
            </a:xfrm>
            <a:prstGeom prst="rect">
              <a:avLst/>
            </a:prstGeom>
            <a:sp3d extrusionH="196850">
              <a:extrusionClr>
                <a:srgbClr val="920057"/>
              </a:extrusionClr>
            </a:sp3d>
          </p:spPr>
        </p:pic>
        <p:pic>
          <p:nvPicPr>
            <p:cNvPr id="59" name="Picture 3"/>
            <p:cNvPicPr>
              <a:picLocks noChangeAspect="1" noChangeArrowheads="1"/>
            </p:cNvPicPr>
            <p:nvPr/>
          </p:nvPicPr>
          <p:blipFill>
            <a:blip r:embed="rId7" cstate="print"/>
            <a:srcRect/>
            <a:stretch>
              <a:fillRect/>
            </a:stretch>
          </p:blipFill>
          <p:spPr bwMode="auto">
            <a:xfrm>
              <a:off x="5386653" y="4862638"/>
              <a:ext cx="3381721" cy="1554787"/>
            </a:xfrm>
            <a:prstGeom prst="rect">
              <a:avLst/>
            </a:prstGeom>
            <a:noFill/>
            <a:ln w="9525">
              <a:noFill/>
              <a:miter lim="800000"/>
              <a:headEnd/>
              <a:tailEnd/>
            </a:ln>
            <a:sp3d extrusionH="196850">
              <a:extrusionClr>
                <a:srgbClr val="920000"/>
              </a:extrusionClr>
            </a:sp3d>
          </p:spPr>
        </p:pic>
        <p:sp>
          <p:nvSpPr>
            <p:cNvPr id="60" name="TextBox 59"/>
            <p:cNvSpPr txBox="1"/>
            <p:nvPr/>
          </p:nvSpPr>
          <p:spPr>
            <a:xfrm>
              <a:off x="5794657" y="5151059"/>
              <a:ext cx="2621230" cy="1077218"/>
            </a:xfrm>
            <a:prstGeom prst="rect">
              <a:avLst/>
            </a:prstGeom>
            <a:noFill/>
            <a:sp3d extrusionH="196850">
              <a:extrusionClr>
                <a:srgbClr val="920000"/>
              </a:extrusionClr>
            </a:sp3d>
          </p:spPr>
          <p:txBody>
            <a:bodyPr wrap="none" rtlCol="0">
              <a:spAutoFit/>
            </a:bodyPr>
            <a:lstStyle/>
            <a:p>
              <a:pPr algn="ctr"/>
              <a:r>
                <a:rPr lang="en-US" sz="3200" dirty="0" smtClean="0">
                  <a:solidFill>
                    <a:srgbClr val="FAEF9E"/>
                  </a:solidFill>
                  <a:latin typeface="Bookman Old Style" pitchFamily="18" charset="0"/>
                </a:rPr>
                <a:t>UNIVERSAL</a:t>
              </a:r>
            </a:p>
            <a:p>
              <a:pPr algn="ctr"/>
              <a:r>
                <a:rPr lang="en-US" sz="3200" spc="100" dirty="0" smtClean="0">
                  <a:solidFill>
                    <a:srgbClr val="FAEF9E"/>
                  </a:solidFill>
                  <a:latin typeface="Bookman Old Style" pitchFamily="18" charset="0"/>
                </a:rPr>
                <a:t>PASSPORT</a:t>
              </a:r>
              <a:endParaRPr lang="en-US" sz="3200" spc="100" dirty="0">
                <a:solidFill>
                  <a:srgbClr val="FAEF9E"/>
                </a:solidFill>
                <a:latin typeface="Bookman Old Style" pitchFamily="18" charset="0"/>
              </a:endParaRPr>
            </a:p>
          </p:txBody>
        </p:sp>
        <p:sp>
          <p:nvSpPr>
            <p:cNvPr id="61" name="32-Point Star 60"/>
            <p:cNvSpPr/>
            <p:nvPr/>
          </p:nvSpPr>
          <p:spPr>
            <a:xfrm>
              <a:off x="5170382" y="1280155"/>
              <a:ext cx="3790600" cy="3873731"/>
            </a:xfrm>
            <a:prstGeom prst="star32">
              <a:avLst>
                <a:gd name="adj" fmla="val 44367"/>
              </a:avLst>
            </a:prstGeom>
            <a:gradFill flip="none" rotWithShape="1">
              <a:gsLst>
                <a:gs pos="0">
                  <a:srgbClr val="FFFF99"/>
                </a:gs>
                <a:gs pos="50000">
                  <a:srgbClr val="FAEF9E"/>
                </a:gs>
                <a:gs pos="100000">
                  <a:schemeClr val="accent4">
                    <a:lumMod val="75000"/>
                  </a:schemeClr>
                </a:gs>
              </a:gsLst>
              <a:path path="circle">
                <a:fillToRect l="50000" t="50000" r="50000" b="50000"/>
              </a:path>
              <a:tileRect/>
            </a:gradFill>
            <a:ln>
              <a:solidFill>
                <a:schemeClr val="accent4">
                  <a:lumMod val="60000"/>
                  <a:lumOff val="40000"/>
                </a:schemeClr>
              </a:solidFill>
            </a:ln>
            <a:sp3d extrusionH="196850">
              <a:bevelT prst="angle"/>
              <a:extrusionClr>
                <a:schemeClr val="accent4">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EF9E"/>
                </a:solidFill>
              </a:endParaRPr>
            </a:p>
          </p:txBody>
        </p:sp>
        <p:pic>
          <p:nvPicPr>
            <p:cNvPr id="62" name="Picture 61" descr="4-D Leadership (open).png"/>
            <p:cNvPicPr>
              <a:picLocks noChangeAspect="1"/>
            </p:cNvPicPr>
            <p:nvPr/>
          </p:nvPicPr>
          <p:blipFill>
            <a:blip r:embed="rId8" cstate="print"/>
            <a:stretch>
              <a:fillRect/>
            </a:stretch>
          </p:blipFill>
          <p:spPr>
            <a:xfrm>
              <a:off x="5453151" y="1877424"/>
              <a:ext cx="3045625" cy="2713583"/>
            </a:xfrm>
            <a:prstGeom prst="rect">
              <a:avLst/>
            </a:prstGeom>
            <a:sp3d>
              <a:extrusionClr>
                <a:schemeClr val="bg1"/>
              </a:extrusionClr>
            </a:sp3d>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right)">
                                      <p:cBhvr>
                                        <p:cTn id="23" dur="500"/>
                                        <p:tgtEl>
                                          <p:spTgt spid="5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right)">
                                      <p:cBhvr>
                                        <p:cTn id="31" dur="500"/>
                                        <p:tgtEl>
                                          <p:spTgt spid="41"/>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left)">
                                      <p:cBhvr>
                                        <p:cTn id="39" dur="500"/>
                                        <p:tgtEl>
                                          <p:spTgt spid="4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right)">
                                      <p:cBhvr>
                                        <p:cTn id="59" dur="500"/>
                                        <p:tgtEl>
                                          <p:spTgt spid="53"/>
                                        </p:tgtEl>
                                      </p:cBhvr>
                                    </p:animEffect>
                                  </p:childTnLst>
                                </p:cTn>
                              </p:par>
                            </p:childTnLst>
                          </p:cTn>
                        </p:par>
                        <p:par>
                          <p:cTn id="60" fill="hold">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right)">
                                      <p:cBhvr>
                                        <p:cTn id="63" dur="500"/>
                                        <p:tgtEl>
                                          <p:spTgt spid="42"/>
                                        </p:tgtEl>
                                      </p:cBhvr>
                                    </p:animEffect>
                                  </p:childTnLst>
                                </p:cTn>
                              </p:par>
                            </p:childTnLst>
                          </p:cTn>
                        </p:par>
                        <p:par>
                          <p:cTn id="64" fill="hold">
                            <p:stCondLst>
                              <p:cond delay="7500"/>
                            </p:stCondLst>
                            <p:childTnLst>
                              <p:par>
                                <p:cTn id="65" presetID="22" presetClass="entr" presetSubtype="2" fill="hold" grpId="1"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right)">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1"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Image result for fast train"/>
          <p:cNvPicPr>
            <a:picLocks noChangeAspect="1" noChangeArrowheads="1"/>
          </p:cNvPicPr>
          <p:nvPr/>
        </p:nvPicPr>
        <p:blipFill>
          <a:blip r:embed="rId3" cstate="print"/>
          <a:srcRect/>
          <a:stretch>
            <a:fillRect/>
          </a:stretch>
        </p:blipFill>
        <p:spPr bwMode="auto">
          <a:xfrm flipV="1">
            <a:off x="-1" y="794480"/>
            <a:ext cx="12192001" cy="5201586"/>
          </a:xfrm>
          <a:prstGeom prst="rect">
            <a:avLst/>
          </a:prstGeom>
          <a:noFill/>
        </p:spPr>
      </p:pic>
      <p:sp>
        <p:nvSpPr>
          <p:cNvPr id="38" name="WordArt 50"/>
          <p:cNvSpPr>
            <a:spLocks noChangeArrowheads="1" noChangeShapeType="1" noTextEdit="1"/>
          </p:cNvSpPr>
          <p:nvPr/>
        </p:nvSpPr>
        <p:spPr bwMode="auto">
          <a:xfrm>
            <a:off x="731520" y="116380"/>
            <a:ext cx="10590415" cy="415641"/>
          </a:xfrm>
          <a:prstGeom prst="rect">
            <a:avLst/>
          </a:prstGeom>
        </p:spPr>
        <p:txBody>
          <a:bodyPr wrap="none" fromWordArt="1">
            <a:prstTxWarp prst="textPlain">
              <a:avLst>
                <a:gd name="adj" fmla="val 49244"/>
              </a:avLst>
            </a:prstTxWarp>
            <a:scene3d>
              <a:camera prst="orthographicFront"/>
              <a:lightRig rig="threePt" dir="t"/>
            </a:scene3d>
            <a:sp3d extrusionH="57150">
              <a:bevelT w="38100" h="38100" prst="angle"/>
            </a:sp3d>
          </a:bodyPr>
          <a:lstStyle/>
          <a:p>
            <a:pPr algn="ctr"/>
            <a:r>
              <a:rPr lang="en-US" sz="3600" kern="10" dirty="0" smtClean="0">
                <a:ln w="12700">
                  <a:noFill/>
                  <a:round/>
                  <a:headEnd/>
                  <a:tailEnd/>
                </a:ln>
                <a:gradFill rotWithShape="1">
                  <a:gsLst>
                    <a:gs pos="0">
                      <a:srgbClr val="FBD843"/>
                    </a:gs>
                    <a:gs pos="50000">
                      <a:srgbClr val="FFFF66"/>
                    </a:gs>
                    <a:gs pos="100000">
                      <a:srgbClr val="FBD843"/>
                    </a:gs>
                  </a:gsLst>
                  <a:lin ang="5400000" scaled="1"/>
                </a:gradFill>
                <a:effectLst>
                  <a:outerShdw dist="35921" dir="2700000" algn="ctr" rotWithShape="0">
                    <a:srgbClr val="990000"/>
                  </a:outerShdw>
                </a:effectLst>
                <a:latin typeface="Impact"/>
              </a:rPr>
              <a:t>Collaborative Alignment Architecture</a:t>
            </a:r>
            <a:endParaRPr lang="en-US" sz="3600" kern="10" dirty="0">
              <a:ln w="12700">
                <a:noFill/>
                <a:round/>
                <a:headEnd/>
                <a:tailEnd/>
              </a:ln>
              <a:gradFill rotWithShape="1">
                <a:gsLst>
                  <a:gs pos="0">
                    <a:srgbClr val="FBD843"/>
                  </a:gs>
                  <a:gs pos="50000">
                    <a:srgbClr val="FFFF66"/>
                  </a:gs>
                  <a:gs pos="100000">
                    <a:srgbClr val="FBD843"/>
                  </a:gs>
                </a:gsLst>
                <a:lin ang="5400000" scaled="1"/>
              </a:gradFill>
              <a:effectLst>
                <a:outerShdw dist="35921" dir="2700000" algn="ctr" rotWithShape="0">
                  <a:srgbClr val="990000"/>
                </a:outerShdw>
              </a:effectLst>
              <a:latin typeface="Impact"/>
            </a:endParaRPr>
          </a:p>
        </p:txBody>
      </p:sp>
      <p:sp>
        <p:nvSpPr>
          <p:cNvPr id="32" name="Rectangle 31"/>
          <p:cNvSpPr/>
          <p:nvPr/>
        </p:nvSpPr>
        <p:spPr>
          <a:xfrm>
            <a:off x="10647564" y="6405300"/>
            <a:ext cx="418704" cy="369332"/>
          </a:xfrm>
          <a:prstGeom prst="rect">
            <a:avLst/>
          </a:prstGeom>
        </p:spPr>
        <p:txBody>
          <a:bodyPr wrap="none">
            <a:spAutoFit/>
          </a:bodyPr>
          <a:lstStyle/>
          <a:p>
            <a:fld id="{83D68C59-3DBA-4C98-B8B8-173223090943}" type="slidenum">
              <a:rPr lang="en-US" smtClean="0">
                <a:solidFill>
                  <a:srgbClr val="000000"/>
                </a:solidFill>
              </a:rPr>
              <a:pPr/>
              <a:t>23</a:t>
            </a:fld>
            <a:endParaRPr lang="en-US" dirty="0"/>
          </a:p>
        </p:txBody>
      </p:sp>
      <p:sp>
        <p:nvSpPr>
          <p:cNvPr id="56" name="32-Point Star 55"/>
          <p:cNvSpPr/>
          <p:nvPr/>
        </p:nvSpPr>
        <p:spPr>
          <a:xfrm rot="1748266">
            <a:off x="4252117" y="2013083"/>
            <a:ext cx="3158112" cy="3079171"/>
          </a:xfrm>
          <a:prstGeom prst="star32">
            <a:avLst>
              <a:gd name="adj" fmla="val 44367"/>
            </a:avLst>
          </a:prstGeom>
          <a:gradFill flip="none" rotWithShape="1">
            <a:gsLst>
              <a:gs pos="0">
                <a:srgbClr val="FFFF99"/>
              </a:gs>
              <a:gs pos="50000">
                <a:srgbClr val="FAEF9E"/>
              </a:gs>
              <a:gs pos="100000">
                <a:schemeClr val="accent4">
                  <a:lumMod val="75000"/>
                </a:schemeClr>
              </a:gs>
            </a:gsLst>
            <a:path path="circle">
              <a:fillToRect l="50000" t="50000" r="50000" b="50000"/>
            </a:path>
            <a:tileRect/>
          </a:gradFill>
          <a:ln>
            <a:solidFill>
              <a:schemeClr val="accent4">
                <a:lumMod val="60000"/>
                <a:lumOff val="40000"/>
              </a:schemeClr>
            </a:solidFill>
          </a:ln>
          <a:scene3d>
            <a:camera prst="orthographicFront"/>
            <a:lightRig rig="threePt" dir="t"/>
          </a:scene3d>
          <a:sp3d extrusionH="196850">
            <a:bevelT prst="angle"/>
            <a:extrusionClr>
              <a:schemeClr val="accent4">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EF9E"/>
              </a:solidFill>
            </a:endParaRPr>
          </a:p>
        </p:txBody>
      </p:sp>
      <p:pic>
        <p:nvPicPr>
          <p:cNvPr id="54" name="Picture 5"/>
          <p:cNvPicPr>
            <a:picLocks noChangeAspect="1" noChangeArrowheads="1"/>
          </p:cNvPicPr>
          <p:nvPr/>
        </p:nvPicPr>
        <p:blipFill>
          <a:blip r:embed="rId4" cstate="print"/>
          <a:srcRect t="85686"/>
          <a:stretch>
            <a:fillRect/>
          </a:stretch>
        </p:blipFill>
        <p:spPr bwMode="auto">
          <a:xfrm>
            <a:off x="9962389" y="6731794"/>
            <a:ext cx="2178134" cy="120863"/>
          </a:xfrm>
          <a:prstGeom prst="rect">
            <a:avLst/>
          </a:prstGeom>
          <a:noFill/>
          <a:ln w="9525">
            <a:noFill/>
            <a:miter lim="800000"/>
            <a:headEnd/>
            <a:tailEnd/>
          </a:ln>
        </p:spPr>
      </p:pic>
      <p:sp>
        <p:nvSpPr>
          <p:cNvPr id="60" name="TextBox 59"/>
          <p:cNvSpPr txBox="1"/>
          <p:nvPr/>
        </p:nvSpPr>
        <p:spPr>
          <a:xfrm>
            <a:off x="988770" y="6026870"/>
            <a:ext cx="9901108" cy="584775"/>
          </a:xfrm>
          <a:prstGeom prst="rect">
            <a:avLst/>
          </a:prstGeom>
          <a:noFill/>
        </p:spPr>
        <p:txBody>
          <a:bodyPr wrap="none" rtlCol="0">
            <a:spAutoFit/>
          </a:bodyPr>
          <a:lstStyle/>
          <a:p>
            <a:r>
              <a:rPr lang="en-US" sz="3200" b="1" dirty="0" smtClean="0">
                <a:solidFill>
                  <a:srgbClr val="37A7A2"/>
                </a:solidFill>
                <a:latin typeface="Rockwell" pitchFamily="18" charset="0"/>
              </a:rPr>
              <a:t>International Collaborative Leadership Institute</a:t>
            </a:r>
            <a:endParaRPr lang="en-US" sz="3200" b="1" dirty="0">
              <a:solidFill>
                <a:srgbClr val="37A7A2"/>
              </a:solidFill>
              <a:latin typeface="Rockwell" pitchFamily="18" charset="0"/>
            </a:endParaRPr>
          </a:p>
        </p:txBody>
      </p:sp>
      <p:sp>
        <p:nvSpPr>
          <p:cNvPr id="43" name="Rectangle 42"/>
          <p:cNvSpPr/>
          <p:nvPr/>
        </p:nvSpPr>
        <p:spPr bwMode="auto">
          <a:xfrm>
            <a:off x="4634910" y="2426897"/>
            <a:ext cx="2432093" cy="2327024"/>
          </a:xfrm>
          <a:prstGeom prst="rect">
            <a:avLst/>
          </a:prstGeom>
          <a:noFill/>
        </p:spPr>
        <p:txBody>
          <a:bodyPr spcFirstLastPara="1" wrap="none">
            <a:prstTxWarp prst="textButton">
              <a:avLst/>
            </a:prstTxWarp>
            <a:spAutoFit/>
            <a:scene3d>
              <a:camera prst="perspectiveRelaxed">
                <a:rot lat="0" lon="0" rev="0"/>
              </a:camera>
              <a:lightRig rig="morning" dir="tl">
                <a:rot lat="0" lon="0" rev="7800000"/>
              </a:lightRig>
            </a:scene3d>
            <a:sp3d z="342900" extrusionH="196850" contourW="12700" prstMaterial="dkEdge">
              <a:bevelT w="69850" h="101600"/>
              <a:bevelB w="69850" h="101600"/>
              <a:extrusionClr>
                <a:schemeClr val="tx1">
                  <a:lumMod val="50000"/>
                  <a:lumOff val="50000"/>
                </a:schemeClr>
              </a:extrusionClr>
              <a:contourClr>
                <a:schemeClr val="accent6">
                  <a:shade val="73000"/>
                </a:schemeClr>
              </a:contourClr>
            </a:sp3d>
          </a:bodyPr>
          <a:lstStyle/>
          <a:p>
            <a:pPr algn="ctr">
              <a:defRPr/>
            </a:pPr>
            <a:r>
              <a:rPr lang="en-US" sz="2800" cap="small" dirty="0" smtClean="0">
                <a:ln w="18415" cmpd="sng">
                  <a:noFill/>
                  <a:prstDash val="solid"/>
                </a:ln>
                <a:solidFill>
                  <a:srgbClr val="F8F8F8"/>
                </a:solidFill>
                <a:effectLst>
                  <a:glow rad="101600">
                    <a:schemeClr val="accent3">
                      <a:satMod val="175000"/>
                      <a:alpha val="40000"/>
                    </a:schemeClr>
                  </a:glow>
                </a:effectLst>
                <a:latin typeface="Engravers MT" pitchFamily="18" charset="0"/>
              </a:rPr>
              <a:t>CERTIFICATE</a:t>
            </a:r>
          </a:p>
          <a:p>
            <a:pPr algn="ctr">
              <a:lnSpc>
                <a:spcPct val="80000"/>
              </a:lnSpc>
              <a:defRPr/>
            </a:pPr>
            <a:r>
              <a:rPr lang="en-US" sz="3200" b="1" cap="small" dirty="0" smtClean="0">
                <a:ln w="18415" cmpd="sng">
                  <a:noFill/>
                  <a:prstDash val="solid"/>
                </a:ln>
                <a:solidFill>
                  <a:srgbClr val="F8F8F8"/>
                </a:solidFill>
                <a:effectLst>
                  <a:glow rad="101600">
                    <a:schemeClr val="accent3">
                      <a:satMod val="175000"/>
                      <a:alpha val="40000"/>
                    </a:schemeClr>
                  </a:glow>
                </a:effectLst>
                <a:latin typeface="Rockwell Condensed" pitchFamily="18" charset="0"/>
              </a:rPr>
              <a:t> </a:t>
            </a:r>
            <a:r>
              <a:rPr lang="en-US" sz="2800" b="1" cap="small" dirty="0" smtClean="0">
                <a:ln w="18415" cmpd="sng">
                  <a:noFill/>
                  <a:prstDash val="solid"/>
                </a:ln>
                <a:solidFill>
                  <a:srgbClr val="F8F8F8"/>
                </a:solidFill>
                <a:effectLst>
                  <a:glow rad="101600">
                    <a:schemeClr val="accent3">
                      <a:satMod val="175000"/>
                      <a:alpha val="40000"/>
                    </a:schemeClr>
                  </a:glow>
                </a:effectLst>
                <a:latin typeface="Rockwell Condensed" pitchFamily="18" charset="0"/>
              </a:rPr>
              <a:t> </a:t>
            </a:r>
            <a:endParaRPr lang="en-US" sz="2800" b="1" i="0" cap="small" dirty="0" smtClean="0">
              <a:ln w="18415" cmpd="sng">
                <a:noFill/>
                <a:prstDash val="solid"/>
              </a:ln>
              <a:solidFill>
                <a:srgbClr val="F8F8F8"/>
              </a:solidFill>
              <a:effectLst>
                <a:glow rad="101600">
                  <a:schemeClr val="accent3">
                    <a:satMod val="175000"/>
                    <a:alpha val="40000"/>
                  </a:schemeClr>
                </a:glow>
              </a:effectLst>
              <a:latin typeface="Rockwell Condensed" pitchFamily="18" charset="0"/>
              <a:cs typeface="Arial" charset="0"/>
            </a:endParaRPr>
          </a:p>
          <a:p>
            <a:pPr algn="ctr">
              <a:lnSpc>
                <a:spcPct val="80000"/>
              </a:lnSpc>
              <a:defRPr/>
            </a:pPr>
            <a:r>
              <a:rPr lang="en-US" sz="4000" b="1" cap="small" spc="300" dirty="0" smtClean="0">
                <a:ln w="18415" cmpd="sng">
                  <a:noFill/>
                  <a:prstDash val="solid"/>
                </a:ln>
                <a:solidFill>
                  <a:srgbClr val="F8F8F8"/>
                </a:solidFill>
                <a:effectLst>
                  <a:glow rad="101600">
                    <a:schemeClr val="accent3">
                      <a:satMod val="175000"/>
                      <a:alpha val="40000"/>
                    </a:schemeClr>
                  </a:glow>
                </a:effectLst>
                <a:latin typeface="Rockwell" pitchFamily="18" charset="0"/>
              </a:rPr>
              <a:t>leadership</a:t>
            </a:r>
            <a:endParaRPr lang="en-US" sz="4400" b="1" i="0" cap="small" spc="300" dirty="0" smtClean="0">
              <a:ln w="18415" cmpd="sng">
                <a:noFill/>
                <a:prstDash val="solid"/>
              </a:ln>
              <a:solidFill>
                <a:srgbClr val="F8F8F8"/>
              </a:solidFill>
              <a:effectLst>
                <a:glow rad="101600">
                  <a:schemeClr val="accent3">
                    <a:satMod val="175000"/>
                    <a:alpha val="40000"/>
                  </a:schemeClr>
                </a:glow>
              </a:effectLst>
              <a:latin typeface="Rockwell" pitchFamily="18" charset="0"/>
              <a:cs typeface="Arial" charset="0"/>
            </a:endParaRPr>
          </a:p>
        </p:txBody>
      </p:sp>
      <p:pic>
        <p:nvPicPr>
          <p:cNvPr id="44" name="Picture 2" descr="F:\Logos\Hands Circle Open.png"/>
          <p:cNvPicPr>
            <a:picLocks noChangeAspect="1" noChangeArrowheads="1"/>
          </p:cNvPicPr>
          <p:nvPr/>
        </p:nvPicPr>
        <p:blipFill>
          <a:blip r:embed="rId5" cstate="print"/>
          <a:srcRect/>
          <a:stretch>
            <a:fillRect/>
          </a:stretch>
        </p:blipFill>
        <p:spPr bwMode="auto">
          <a:xfrm>
            <a:off x="2950040" y="689559"/>
            <a:ext cx="5822099" cy="5628802"/>
          </a:xfrm>
          <a:prstGeom prst="rect">
            <a:avLst/>
          </a:prstGeom>
          <a:noFill/>
        </p:spPr>
      </p:pic>
      <p:grpSp>
        <p:nvGrpSpPr>
          <p:cNvPr id="59" name="Group 58"/>
          <p:cNvGrpSpPr/>
          <p:nvPr/>
        </p:nvGrpSpPr>
        <p:grpSpPr>
          <a:xfrm>
            <a:off x="7974771" y="4287186"/>
            <a:ext cx="2034497" cy="1867770"/>
            <a:chOff x="4438996" y="1845426"/>
            <a:chExt cx="4603578" cy="4073236"/>
          </a:xfrm>
        </p:grpSpPr>
        <p:grpSp>
          <p:nvGrpSpPr>
            <p:cNvPr id="58" name="Group 57"/>
            <p:cNvGrpSpPr/>
            <p:nvPr/>
          </p:nvGrpSpPr>
          <p:grpSpPr>
            <a:xfrm>
              <a:off x="4438996" y="1845426"/>
              <a:ext cx="4106487" cy="4023360"/>
              <a:chOff x="4405746" y="1878676"/>
              <a:chExt cx="4106487" cy="4023360"/>
            </a:xfrm>
          </p:grpSpPr>
          <p:sp>
            <p:nvSpPr>
              <p:cNvPr id="31" name="Rectangle 30"/>
              <p:cNvSpPr/>
              <p:nvPr/>
            </p:nvSpPr>
            <p:spPr>
              <a:xfrm>
                <a:off x="6567055" y="5004262"/>
                <a:ext cx="1945178" cy="897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05746" y="1878676"/>
                <a:ext cx="4023360" cy="3973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descr="ICLI Logo V4 Open.PNG"/>
            <p:cNvPicPr>
              <a:picLocks noChangeAspect="1"/>
            </p:cNvPicPr>
            <p:nvPr/>
          </p:nvPicPr>
          <p:blipFill>
            <a:blip r:embed="rId6" cstate="print"/>
            <a:srcRect b="18962"/>
            <a:stretch>
              <a:fillRect/>
            </a:stretch>
          </p:blipFill>
          <p:spPr>
            <a:xfrm>
              <a:off x="4479462" y="1904308"/>
              <a:ext cx="4563112" cy="4014354"/>
            </a:xfrm>
            <a:prstGeom prst="rect">
              <a:avLst/>
            </a:prstGeom>
          </p:spPr>
        </p:pic>
      </p:grpSp>
      <p:sp>
        <p:nvSpPr>
          <p:cNvPr id="62" name="Rectangle 61"/>
          <p:cNvSpPr/>
          <p:nvPr/>
        </p:nvSpPr>
        <p:spPr bwMode="auto">
          <a:xfrm>
            <a:off x="4347453" y="3327816"/>
            <a:ext cx="3085183" cy="644577"/>
          </a:xfrm>
          <a:prstGeom prst="rect">
            <a:avLst/>
          </a:prstGeom>
          <a:noFill/>
        </p:spPr>
        <p:txBody>
          <a:bodyPr spcFirstLastPara="1" wrap="square">
            <a:prstTxWarp prst="textInflate">
              <a:avLst>
                <a:gd name="adj" fmla="val 20000"/>
              </a:avLst>
            </a:prstTxWarp>
            <a:spAutoFit/>
            <a:scene3d>
              <a:camera prst="perspectiveRelaxed">
                <a:rot lat="0" lon="0" rev="0"/>
              </a:camera>
              <a:lightRig rig="morning" dir="tl">
                <a:rot lat="0" lon="0" rev="7800000"/>
              </a:lightRig>
            </a:scene3d>
            <a:sp3d z="342900" extrusionH="196850" contourW="12700" prstMaterial="dkEdge">
              <a:bevelT w="69850" h="101600"/>
              <a:bevelB w="69850" h="101600"/>
              <a:extrusionClr>
                <a:schemeClr val="tx1">
                  <a:lumMod val="50000"/>
                  <a:lumOff val="50000"/>
                </a:schemeClr>
              </a:extrusionClr>
              <a:contourClr>
                <a:schemeClr val="accent6">
                  <a:shade val="73000"/>
                </a:schemeClr>
              </a:contourClr>
            </a:sp3d>
          </a:bodyPr>
          <a:lstStyle/>
          <a:p>
            <a:pPr algn="ctr">
              <a:lnSpc>
                <a:spcPct val="80000"/>
              </a:lnSpc>
              <a:defRPr/>
            </a:pPr>
            <a:r>
              <a:rPr lang="en-US" sz="2400" b="1" cap="small" dirty="0" smtClean="0">
                <a:ln w="18415" cmpd="sng">
                  <a:noFill/>
                  <a:prstDash val="solid"/>
                </a:ln>
                <a:solidFill>
                  <a:srgbClr val="F8F8F8"/>
                </a:solidFill>
                <a:effectLst>
                  <a:glow rad="101600">
                    <a:schemeClr val="accent3">
                      <a:satMod val="175000"/>
                      <a:alpha val="40000"/>
                    </a:schemeClr>
                  </a:glow>
                </a:effectLst>
                <a:latin typeface="Rockwell Condensed" pitchFamily="18" charset="0"/>
              </a:rPr>
              <a:t>COLLABORATIVE</a:t>
            </a:r>
            <a:endParaRPr lang="en-US" sz="2000" b="1" i="0" cap="small" dirty="0" smtClean="0">
              <a:ln w="18415" cmpd="sng">
                <a:noFill/>
                <a:prstDash val="solid"/>
              </a:ln>
              <a:solidFill>
                <a:srgbClr val="F8F8F8"/>
              </a:solidFill>
              <a:effectLst>
                <a:glow rad="101600">
                  <a:schemeClr val="accent3">
                    <a:satMod val="175000"/>
                    <a:alpha val="40000"/>
                  </a:schemeClr>
                </a:glow>
              </a:effectLst>
              <a:latin typeface="Rockwell Condensed" pitchFamily="18" charset="0"/>
              <a:cs typeface="Arial"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2113613" y="1792417"/>
            <a:ext cx="5953125" cy="2178050"/>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This is not just a shift in “technique”, it’s a shift to install a “collaborative operating system” in organizations. Just as a computer’s operating system does three things: </a:t>
            </a: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 typeface="Calibri" pitchFamily="34" charset="0"/>
              <a:buChar char="("/>
              <a:tabLst/>
            </a:pPr>
            <a:r>
              <a:rPr kumimoji="0" lang="en-US" sz="1100" b="0" i="0" u="none" strike="noStrike" cap="none" normalizeH="0" baseline="0" smtClean="0">
                <a:ln>
                  <a:noFill/>
                </a:ln>
                <a:solidFill>
                  <a:schemeClr val="tx1"/>
                </a:solidFill>
                <a:effectLst/>
                <a:latin typeface="Calibri" pitchFamily="34" charset="0"/>
                <a:cs typeface="Arial" pitchFamily="34" charset="0"/>
              </a:rPr>
              <a:t>manage the  company’s (computer’s) </a:t>
            </a:r>
            <a:r>
              <a:rPr kumimoji="0" lang="en-US" sz="1100" b="1" i="0" u="none" strike="noStrike" cap="none" normalizeH="0" baseline="0" smtClean="0">
                <a:ln>
                  <a:noFill/>
                </a:ln>
                <a:solidFill>
                  <a:schemeClr val="tx1"/>
                </a:solidFill>
                <a:effectLst/>
                <a:latin typeface="Calibri" pitchFamily="34" charset="0"/>
                <a:cs typeface="Arial" pitchFamily="34" charset="0"/>
              </a:rPr>
              <a:t>Assets &amp; Resources</a:t>
            </a:r>
            <a:r>
              <a:rPr kumimoji="0" lang="en-US" sz="1100" b="0" i="0" u="none" strike="noStrike" cap="none" normalizeH="0" baseline="0" smtClean="0">
                <a:ln>
                  <a:noFill/>
                </a:ln>
                <a:solidFill>
                  <a:schemeClr val="tx1"/>
                </a:solidFill>
                <a:effectLst/>
                <a:latin typeface="Calibri" pitchFamily="34" charset="0"/>
                <a:cs typeface="Arial" pitchFamily="34" charset="0"/>
              </a:rPr>
              <a:t>, such as the human resources, assets, structures, key functional areas, inputs, and outputs, (hardware)</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kumimoji="0" lang="en-US" sz="1100" b="0" i="0" u="none" strike="noStrike" cap="none" normalizeH="0" baseline="0" smtClean="0">
                <a:ln>
                  <a:noFill/>
                </a:ln>
                <a:solidFill>
                  <a:schemeClr val="tx1"/>
                </a:solidFill>
                <a:effectLst/>
                <a:latin typeface="Calibri" pitchFamily="34" charset="0"/>
                <a:cs typeface="Arial" pitchFamily="34" charset="0"/>
              </a:rPr>
              <a:t>establish a </a:t>
            </a:r>
            <a:r>
              <a:rPr kumimoji="0" lang="en-US" sz="1100" b="1" i="0" u="none" strike="noStrike" cap="none" normalizeH="0" baseline="0" smtClean="0">
                <a:ln>
                  <a:noFill/>
                </a:ln>
                <a:solidFill>
                  <a:schemeClr val="tx1"/>
                </a:solidFill>
                <a:effectLst/>
                <a:latin typeface="Calibri" pitchFamily="34" charset="0"/>
                <a:cs typeface="Arial" pitchFamily="34" charset="0"/>
              </a:rPr>
              <a:t>user-interface,</a:t>
            </a:r>
            <a:r>
              <a:rPr kumimoji="0" lang="en-US" sz="1100" b="0" i="0" u="none" strike="noStrike" cap="none" normalizeH="0" baseline="0" smtClean="0">
                <a:ln>
                  <a:noFill/>
                </a:ln>
                <a:solidFill>
                  <a:schemeClr val="tx1"/>
                </a:solidFill>
                <a:effectLst/>
                <a:latin typeface="Calibri" pitchFamily="34" charset="0"/>
                <a:cs typeface="Arial" pitchFamily="34" charset="0"/>
              </a:rPr>
              <a:t> (the Culture) especially how people perceive their realities, interact with others, understand their roles, priorities, rewards, punishments, (user) and </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kumimoji="0" lang="en-US" sz="1100" b="0" i="0" u="none" strike="noStrike" cap="none" normalizeH="0" baseline="0" smtClean="0">
                <a:ln>
                  <a:noFill/>
                </a:ln>
                <a:solidFill>
                  <a:schemeClr val="tx1"/>
                </a:solidFill>
                <a:effectLst/>
                <a:latin typeface="Calibri" pitchFamily="34" charset="0"/>
                <a:cs typeface="Arial" pitchFamily="34" charset="0"/>
              </a:rPr>
              <a:t>execute Functional Operations -- and provide </a:t>
            </a:r>
            <a:r>
              <a:rPr kumimoji="0" lang="en-US" sz="1100" b="1" i="0" u="none" strike="noStrike" cap="none" normalizeH="0" baseline="0" smtClean="0">
                <a:ln>
                  <a:noFill/>
                </a:ln>
                <a:solidFill>
                  <a:schemeClr val="tx1"/>
                </a:solidFill>
                <a:effectLst/>
                <a:latin typeface="Calibri" pitchFamily="34" charset="0"/>
                <a:cs typeface="Arial" pitchFamily="34" charset="0"/>
              </a:rPr>
              <a:t>services for applications and functions,</a:t>
            </a:r>
            <a:r>
              <a:rPr kumimoji="0" lang="en-US" sz="1100" b="0" i="0" u="none" strike="noStrike" cap="none" normalizeH="0" baseline="0" smtClean="0">
                <a:ln>
                  <a:noFill/>
                </a:ln>
                <a:solidFill>
                  <a:schemeClr val="tx1"/>
                </a:solidFill>
                <a:effectLst/>
                <a:latin typeface="Calibri" pitchFamily="34" charset="0"/>
                <a:cs typeface="Arial" pitchFamily="34" charset="0"/>
              </a:rPr>
              <a:t> such as operations, customer service, delivery of products, research, etc. (software)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5"/>
          <p:cNvPicPr>
            <a:picLocks noChangeAspect="1" noChangeArrowheads="1"/>
          </p:cNvPicPr>
          <p:nvPr/>
        </p:nvPicPr>
        <p:blipFill>
          <a:blip r:embed="rId3" cstate="print"/>
          <a:srcRect/>
          <a:stretch>
            <a:fillRect/>
          </a:stretch>
        </p:blipFill>
        <p:spPr bwMode="auto">
          <a:xfrm>
            <a:off x="9962389" y="6008304"/>
            <a:ext cx="2178134" cy="844353"/>
          </a:xfrm>
          <a:prstGeom prst="rect">
            <a:avLst/>
          </a:prstGeom>
          <a:noFill/>
          <a:ln w="9525">
            <a:noFill/>
            <a:miter lim="800000"/>
            <a:headEnd/>
            <a:tailEnd/>
          </a:ln>
        </p:spPr>
      </p:pic>
      <p:grpSp>
        <p:nvGrpSpPr>
          <p:cNvPr id="11" name="Group 10"/>
          <p:cNvGrpSpPr/>
          <p:nvPr/>
        </p:nvGrpSpPr>
        <p:grpSpPr>
          <a:xfrm>
            <a:off x="244403" y="1050861"/>
            <a:ext cx="3978955" cy="5272360"/>
            <a:chOff x="3908710" y="952931"/>
            <a:chExt cx="4184411" cy="5272360"/>
          </a:xfrm>
        </p:grpSpPr>
        <p:pic>
          <p:nvPicPr>
            <p:cNvPr id="1028" name="Picture 4" descr="http://3.bp.blogspot.com/_pb9aigr7xSo/TSYGlDZKviI/AAAAAAAAAZ0/cyqYETQCxgs/s1600/minf.jpeg"/>
            <p:cNvPicPr>
              <a:picLocks noChangeAspect="1" noChangeArrowheads="1"/>
            </p:cNvPicPr>
            <p:nvPr/>
          </p:nvPicPr>
          <p:blipFill>
            <a:blip r:embed="rId4" cstate="print"/>
            <a:srcRect/>
            <a:stretch>
              <a:fillRect/>
            </a:stretch>
          </p:blipFill>
          <p:spPr bwMode="auto">
            <a:xfrm>
              <a:off x="3908710" y="952931"/>
              <a:ext cx="4184411" cy="5272360"/>
            </a:xfrm>
            <a:prstGeom prst="rect">
              <a:avLst/>
            </a:prstGeom>
            <a:noFill/>
          </p:spPr>
        </p:pic>
        <p:pic>
          <p:nvPicPr>
            <p:cNvPr id="1030" name="Picture 6"/>
            <p:cNvPicPr>
              <a:picLocks noChangeAspect="1" noChangeArrowheads="1"/>
            </p:cNvPicPr>
            <p:nvPr/>
          </p:nvPicPr>
          <p:blipFill>
            <a:blip r:embed="rId5" cstate="print"/>
            <a:srcRect l="26665" t="36827"/>
            <a:stretch>
              <a:fillRect/>
            </a:stretch>
          </p:blipFill>
          <p:spPr bwMode="auto">
            <a:xfrm>
              <a:off x="4954140" y="1841019"/>
              <a:ext cx="2142699" cy="2039651"/>
            </a:xfrm>
            <a:prstGeom prst="rect">
              <a:avLst/>
            </a:prstGeom>
            <a:noFill/>
            <a:ln w="9525">
              <a:noFill/>
              <a:miter lim="800000"/>
              <a:headEnd/>
              <a:tailEnd/>
            </a:ln>
          </p:spPr>
        </p:pic>
        <p:pic>
          <p:nvPicPr>
            <p:cNvPr id="1032" name="Picture 8" descr="Image result for self imprisonment"/>
            <p:cNvPicPr>
              <a:picLocks noChangeAspect="1" noChangeArrowheads="1"/>
            </p:cNvPicPr>
            <p:nvPr/>
          </p:nvPicPr>
          <p:blipFill>
            <a:blip r:embed="rId6" cstate="print">
              <a:lum bright="20000"/>
            </a:blip>
            <a:srcRect l="16698" r="13072"/>
            <a:stretch>
              <a:fillRect/>
            </a:stretch>
          </p:blipFill>
          <p:spPr bwMode="auto">
            <a:xfrm>
              <a:off x="5104262" y="1869743"/>
              <a:ext cx="1869743" cy="1883391"/>
            </a:xfrm>
            <a:prstGeom prst="rect">
              <a:avLst/>
            </a:prstGeom>
            <a:noFill/>
          </p:spPr>
        </p:pic>
      </p:grpSp>
      <p:sp>
        <p:nvSpPr>
          <p:cNvPr id="12" name="Bevel 11"/>
          <p:cNvSpPr/>
          <p:nvPr/>
        </p:nvSpPr>
        <p:spPr>
          <a:xfrm>
            <a:off x="4555509" y="1544530"/>
            <a:ext cx="2224584" cy="655093"/>
          </a:xfrm>
          <a:prstGeom prst="bevel">
            <a:avLst/>
          </a:prstGeom>
          <a:solidFill>
            <a:srgbClr val="4F81BD"/>
          </a:solidFill>
          <a:ln w="38100" cap="flat" cmpd="sng" algn="ctr">
            <a:solidFill>
              <a:srgbClr val="FFC000"/>
            </a:solidFill>
            <a:prstDash val="solid"/>
          </a:ln>
          <a:effectLst/>
          <a:scene3d>
            <a:camera prst="orthographicFront"/>
            <a:lightRig rig="flood" dir="t"/>
          </a:scene3d>
          <a:sp3d>
            <a:bevelT w="304800"/>
          </a:sp3d>
        </p:spPr>
        <p:txBody>
          <a:bodyPr lIns="0" rIns="0" rtlCol="0" anchor="ctr">
            <a:sp3d extrusionH="57150" prstMaterial="dkEdge">
              <a:bevelT w="38100" h="38100" prst="angle"/>
            </a:sp3d>
          </a:bodyPr>
          <a:lstStyle/>
          <a:p>
            <a:pPr algn="ctr">
              <a:defRPr/>
            </a:pPr>
            <a:r>
              <a:rPr lang="en-US" sz="3200" kern="0" dirty="0" smtClean="0">
                <a:solidFill>
                  <a:prstClr val="white"/>
                </a:solidFill>
                <a:latin typeface="Arial Black" pitchFamily="34" charset="0"/>
              </a:rPr>
              <a:t>Tactical</a:t>
            </a:r>
          </a:p>
        </p:txBody>
      </p:sp>
      <p:sp>
        <p:nvSpPr>
          <p:cNvPr id="18" name="Bevel 17"/>
          <p:cNvSpPr/>
          <p:nvPr/>
        </p:nvSpPr>
        <p:spPr>
          <a:xfrm>
            <a:off x="4555509" y="2378995"/>
            <a:ext cx="2224584" cy="655093"/>
          </a:xfrm>
          <a:prstGeom prst="bevel">
            <a:avLst/>
          </a:prstGeom>
          <a:solidFill>
            <a:srgbClr val="4F81BD"/>
          </a:solidFill>
          <a:ln w="38100" cap="flat" cmpd="sng" algn="ctr">
            <a:solidFill>
              <a:srgbClr val="FFC000"/>
            </a:solidFill>
            <a:prstDash val="solid"/>
          </a:ln>
          <a:effectLst/>
          <a:scene3d>
            <a:camera prst="orthographicFront"/>
            <a:lightRig rig="flood" dir="t"/>
          </a:scene3d>
          <a:sp3d>
            <a:bevelT w="304800"/>
          </a:sp3d>
        </p:spPr>
        <p:txBody>
          <a:bodyPr lIns="0" rIns="0" rtlCol="0" anchor="ctr">
            <a:sp3d extrusionH="57150" prstMaterial="dkEdge">
              <a:bevelT w="38100" h="38100" prst="angle"/>
            </a:sp3d>
          </a:bodyPr>
          <a:lstStyle/>
          <a:p>
            <a:pPr algn="ctr">
              <a:defRPr/>
            </a:pPr>
            <a:r>
              <a:rPr lang="en-US" sz="2800" kern="0" dirty="0" smtClean="0">
                <a:solidFill>
                  <a:prstClr val="white"/>
                </a:solidFill>
                <a:latin typeface="Arial Black" pitchFamily="34" charset="0"/>
              </a:rPr>
              <a:t>C</a:t>
            </a:r>
            <a:r>
              <a:rPr lang="en-US" sz="2400" kern="0" dirty="0" smtClean="0">
                <a:solidFill>
                  <a:prstClr val="white"/>
                </a:solidFill>
                <a:latin typeface="Arial Black" pitchFamily="34" charset="0"/>
              </a:rPr>
              <a:t>ost-</a:t>
            </a:r>
            <a:r>
              <a:rPr lang="en-US" sz="2800" kern="0" dirty="0" smtClean="0">
                <a:solidFill>
                  <a:prstClr val="white"/>
                </a:solidFill>
                <a:latin typeface="Arial Black" pitchFamily="34" charset="0"/>
              </a:rPr>
              <a:t>D</a:t>
            </a:r>
            <a:r>
              <a:rPr lang="en-US" sz="2400" kern="0" dirty="0" smtClean="0">
                <a:solidFill>
                  <a:prstClr val="white"/>
                </a:solidFill>
                <a:latin typeface="Arial Black" pitchFamily="34" charset="0"/>
              </a:rPr>
              <a:t>riven</a:t>
            </a:r>
            <a:endParaRPr lang="en-US" sz="3200" kern="0" dirty="0" smtClean="0">
              <a:solidFill>
                <a:prstClr val="white"/>
              </a:solidFill>
              <a:latin typeface="Arial Black" pitchFamily="34" charset="0"/>
            </a:endParaRPr>
          </a:p>
        </p:txBody>
      </p:sp>
      <p:sp>
        <p:nvSpPr>
          <p:cNvPr id="19" name="Bevel 18"/>
          <p:cNvSpPr/>
          <p:nvPr/>
        </p:nvSpPr>
        <p:spPr>
          <a:xfrm>
            <a:off x="4555509" y="3213460"/>
            <a:ext cx="2224584" cy="655093"/>
          </a:xfrm>
          <a:prstGeom prst="bevel">
            <a:avLst/>
          </a:prstGeom>
          <a:solidFill>
            <a:srgbClr val="4F81BD"/>
          </a:solidFill>
          <a:ln w="38100" cap="flat" cmpd="sng" algn="ctr">
            <a:solidFill>
              <a:srgbClr val="FFC000"/>
            </a:solidFill>
            <a:prstDash val="solid"/>
          </a:ln>
          <a:effectLst/>
          <a:scene3d>
            <a:camera prst="orthographicFront"/>
            <a:lightRig rig="flood" dir="t"/>
          </a:scene3d>
          <a:sp3d>
            <a:bevelT w="304800"/>
          </a:sp3d>
        </p:spPr>
        <p:txBody>
          <a:bodyPr lIns="0" rIns="0" rtlCol="0" anchor="ctr">
            <a:sp3d extrusionH="57150" prstMaterial="dkEdge">
              <a:bevelT w="38100" h="38100" prst="angle"/>
            </a:sp3d>
          </a:bodyPr>
          <a:lstStyle/>
          <a:p>
            <a:pPr algn="ctr">
              <a:defRPr/>
            </a:pPr>
            <a:r>
              <a:rPr lang="en-US" sz="2800" kern="0" dirty="0" err="1" smtClean="0">
                <a:solidFill>
                  <a:prstClr val="white"/>
                </a:solidFill>
                <a:latin typeface="Arial Black" pitchFamily="34" charset="0"/>
              </a:rPr>
              <a:t>T</a:t>
            </a:r>
            <a:r>
              <a:rPr lang="en-US" sz="2000" kern="0" dirty="0" err="1" smtClean="0">
                <a:solidFill>
                  <a:prstClr val="white"/>
                </a:solidFill>
                <a:latin typeface="Arial Black" pitchFamily="34" charset="0"/>
              </a:rPr>
              <a:t>rans</a:t>
            </a:r>
            <a:r>
              <a:rPr lang="en-US" sz="2200" kern="0" dirty="0" err="1" smtClean="0">
                <a:solidFill>
                  <a:prstClr val="white"/>
                </a:solidFill>
                <a:latin typeface="Arial Black" pitchFamily="34" charset="0"/>
              </a:rPr>
              <a:t>A</a:t>
            </a:r>
            <a:r>
              <a:rPr lang="en-US" sz="2000" kern="0" dirty="0" err="1" smtClean="0">
                <a:solidFill>
                  <a:prstClr val="white"/>
                </a:solidFill>
                <a:latin typeface="Arial Black" pitchFamily="34" charset="0"/>
              </a:rPr>
              <a:t>ctional</a:t>
            </a:r>
            <a:endParaRPr lang="en-US" sz="2000" kern="0" dirty="0" smtClean="0">
              <a:solidFill>
                <a:prstClr val="white"/>
              </a:solidFill>
              <a:latin typeface="Arial Black" pitchFamily="34" charset="0"/>
            </a:endParaRPr>
          </a:p>
        </p:txBody>
      </p:sp>
      <p:sp>
        <p:nvSpPr>
          <p:cNvPr id="21" name="Bevel 20"/>
          <p:cNvSpPr/>
          <p:nvPr/>
        </p:nvSpPr>
        <p:spPr>
          <a:xfrm>
            <a:off x="4555509" y="5716857"/>
            <a:ext cx="2224584" cy="655093"/>
          </a:xfrm>
          <a:prstGeom prst="bevel">
            <a:avLst/>
          </a:prstGeom>
          <a:solidFill>
            <a:srgbClr val="4F81BD"/>
          </a:solidFill>
          <a:ln w="38100" cap="flat" cmpd="sng" algn="ctr">
            <a:solidFill>
              <a:srgbClr val="FFC000"/>
            </a:solidFill>
            <a:prstDash val="solid"/>
          </a:ln>
          <a:effectLst/>
          <a:scene3d>
            <a:camera prst="orthographicFront"/>
            <a:lightRig rig="flood" dir="t"/>
          </a:scene3d>
          <a:sp3d>
            <a:bevelT w="304800"/>
          </a:sp3d>
        </p:spPr>
        <p:txBody>
          <a:bodyPr lIns="0" rIns="0" rtlCol="0" anchor="ctr">
            <a:sp3d extrusionH="57150" prstMaterial="dkEdge">
              <a:bevelT w="38100" h="38100" prst="angle"/>
            </a:sp3d>
          </a:bodyPr>
          <a:lstStyle/>
          <a:p>
            <a:pPr algn="ctr">
              <a:defRPr/>
            </a:pPr>
            <a:r>
              <a:rPr lang="en-US" sz="2400" kern="0" dirty="0" smtClean="0">
                <a:solidFill>
                  <a:prstClr val="white"/>
                </a:solidFill>
                <a:latin typeface="Arial Black" pitchFamily="34" charset="0"/>
              </a:rPr>
              <a:t>Managerial</a:t>
            </a:r>
            <a:endParaRPr lang="en-US" sz="3200" kern="0" dirty="0" smtClean="0">
              <a:solidFill>
                <a:prstClr val="white"/>
              </a:solidFill>
              <a:latin typeface="Arial Black" pitchFamily="34" charset="0"/>
            </a:endParaRPr>
          </a:p>
        </p:txBody>
      </p:sp>
      <p:sp>
        <p:nvSpPr>
          <p:cNvPr id="22" name="Title 3"/>
          <p:cNvSpPr txBox="1">
            <a:spLocks/>
          </p:cNvSpPr>
          <p:nvPr/>
        </p:nvSpPr>
        <p:spPr>
          <a:xfrm>
            <a:off x="1489881" y="122832"/>
            <a:ext cx="8664053"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art</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1- Why We are Stuck</a:t>
            </a:r>
            <a:endParaRPr kumimoji="0" lang="en-US" sz="3200" b="1" i="1" u="none" strike="noStrike" kern="1200" cap="none" spc="0" normalizeH="0" baseline="0" noProof="0" dirty="0">
              <a:ln>
                <a:noFill/>
              </a:ln>
              <a:solidFill>
                <a:srgbClr val="C00000"/>
              </a:solidFill>
              <a:effectLst/>
              <a:uLnTx/>
              <a:uFillTx/>
              <a:latin typeface="Engravers MT" pitchFamily="18" charset="0"/>
              <a:ea typeface="+mj-ea"/>
              <a:cs typeface="+mj-cs"/>
            </a:endParaRPr>
          </a:p>
        </p:txBody>
      </p:sp>
      <p:sp>
        <p:nvSpPr>
          <p:cNvPr id="23" name="Content Placeholder 4"/>
          <p:cNvSpPr txBox="1">
            <a:spLocks/>
          </p:cNvSpPr>
          <p:nvPr/>
        </p:nvSpPr>
        <p:spPr>
          <a:xfrm>
            <a:off x="6904114" y="1597225"/>
            <a:ext cx="5155804" cy="917168"/>
          </a:xfrm>
          <a:prstGeom prst="rect">
            <a:avLst/>
          </a:prstGeom>
        </p:spPr>
        <p:txBody>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Must Be STRATEGIC</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1" u="none" strike="noStrike" kern="1200" cap="none" spc="0" normalizeH="0" baseline="0" noProof="0" dirty="0" smtClean="0">
                <a:ln>
                  <a:noFill/>
                </a:ln>
                <a:solidFill>
                  <a:schemeClr val="tx1"/>
                </a:solidFill>
                <a:effectLst/>
                <a:uLnTx/>
                <a:uFillTx/>
                <a:latin typeface="+mn-lt"/>
                <a:ea typeface="+mn-ea"/>
                <a:cs typeface="+mn-cs"/>
              </a:rPr>
              <a:t>Creating </a:t>
            </a:r>
            <a:r>
              <a:rPr kumimoji="0" lang="en-US" sz="2800" b="0" i="1" u="none" strike="noStrike" kern="1200" cap="none" spc="0" normalizeH="0" noProof="0" dirty="0" smtClean="0">
                <a:ln>
                  <a:noFill/>
                </a:ln>
                <a:solidFill>
                  <a:schemeClr val="tx1"/>
                </a:solidFill>
                <a:effectLst/>
                <a:uLnTx/>
                <a:uFillTx/>
                <a:latin typeface="+mn-lt"/>
                <a:ea typeface="+mn-ea"/>
                <a:cs typeface="+mn-cs"/>
              </a:rPr>
              <a:t>Competitive Advantage</a:t>
            </a: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Content Placeholder 4"/>
          <p:cNvSpPr txBox="1">
            <a:spLocks/>
          </p:cNvSpPr>
          <p:nvPr/>
        </p:nvSpPr>
        <p:spPr>
          <a:xfrm>
            <a:off x="6904114" y="2368345"/>
            <a:ext cx="5155804" cy="578749"/>
          </a:xfrm>
          <a:prstGeom prst="rect">
            <a:avLst/>
          </a:prstGeom>
        </p:spPr>
        <p:txBody>
          <a:bodyPr/>
          <a:lstStyle/>
          <a:p>
            <a:pPr marL="228600" indent="-228600">
              <a:lnSpc>
                <a:spcPct val="80000"/>
              </a:lnSpc>
              <a:spcBef>
                <a:spcPts val="1000"/>
              </a:spcBef>
              <a:buFont typeface="Arial" panose="020B0604020202020204" pitchFamily="34" charset="0"/>
              <a:buChar char="•"/>
              <a:defRPr/>
            </a:pPr>
            <a:r>
              <a:rPr lang="en-US" sz="2800" dirty="0" smtClean="0"/>
              <a:t>Must Create VALUE</a:t>
            </a:r>
            <a:br>
              <a:rPr lang="en-US" sz="2800" dirty="0" smtClean="0"/>
            </a:br>
            <a:r>
              <a:rPr lang="en-US" sz="2800" i="1" dirty="0" smtClean="0"/>
              <a:t>that turns into Money</a:t>
            </a:r>
          </a:p>
        </p:txBody>
      </p:sp>
      <p:sp>
        <p:nvSpPr>
          <p:cNvPr id="25" name="Content Placeholder 4"/>
          <p:cNvSpPr txBox="1">
            <a:spLocks/>
          </p:cNvSpPr>
          <p:nvPr/>
        </p:nvSpPr>
        <p:spPr>
          <a:xfrm>
            <a:off x="6904114" y="3189018"/>
            <a:ext cx="5287886" cy="516621"/>
          </a:xfrm>
          <a:prstGeom prst="rect">
            <a:avLst/>
          </a:prstGeom>
        </p:spPr>
        <p:txBody>
          <a:bodyPr/>
          <a:lstStyle/>
          <a:p>
            <a:pPr marL="228600" indent="-228600">
              <a:lnSpc>
                <a:spcPct val="80000"/>
              </a:lnSpc>
              <a:spcBef>
                <a:spcPts val="1000"/>
              </a:spcBef>
              <a:buFont typeface="Arial" panose="020B0604020202020204" pitchFamily="34" charset="0"/>
              <a:buChar char="•"/>
              <a:defRPr/>
            </a:pPr>
            <a:r>
              <a:rPr lang="en-US" sz="2800" dirty="0" smtClean="0"/>
              <a:t>Must Empower COLLABORATION </a:t>
            </a:r>
            <a:br>
              <a:rPr lang="en-US" sz="2800" dirty="0" smtClean="0"/>
            </a:br>
            <a:r>
              <a:rPr lang="en-US" sz="2800" i="1" dirty="0" smtClean="0"/>
              <a:t>Transactional Deals </a:t>
            </a:r>
            <a:r>
              <a:rPr lang="en-US" sz="2800" i="1" dirty="0" err="1" smtClean="0"/>
              <a:t>SubOptimize</a:t>
            </a:r>
            <a:r>
              <a:rPr lang="en-US" sz="2800" i="1" dirty="0" smtClean="0"/>
              <a:t> </a:t>
            </a:r>
          </a:p>
        </p:txBody>
      </p:sp>
      <p:sp>
        <p:nvSpPr>
          <p:cNvPr id="26" name="Content Placeholder 4"/>
          <p:cNvSpPr txBox="1">
            <a:spLocks/>
          </p:cNvSpPr>
          <p:nvPr/>
        </p:nvSpPr>
        <p:spPr>
          <a:xfrm>
            <a:off x="6930217" y="5668302"/>
            <a:ext cx="5160185" cy="539679"/>
          </a:xfrm>
          <a:prstGeom prst="rect">
            <a:avLst/>
          </a:prstGeom>
        </p:spPr>
        <p:txBody>
          <a:bodyPr/>
          <a:lstStyle/>
          <a:p>
            <a:pPr marL="228600" indent="-228600">
              <a:lnSpc>
                <a:spcPct val="80000"/>
              </a:lnSpc>
              <a:spcBef>
                <a:spcPts val="1000"/>
              </a:spcBef>
              <a:buFont typeface="Arial" panose="020B0604020202020204" pitchFamily="34" charset="0"/>
              <a:buChar char="•"/>
              <a:defRPr/>
            </a:pPr>
            <a:r>
              <a:rPr lang="en-US" sz="2800" dirty="0" smtClean="0"/>
              <a:t>Must Demonstrate LEADERSHIP</a:t>
            </a:r>
            <a:br>
              <a:rPr lang="en-US" sz="2800" dirty="0" smtClean="0"/>
            </a:br>
            <a:r>
              <a:rPr lang="en-US" sz="2800" i="1" dirty="0" smtClean="0"/>
              <a:t>being a Manager is Too Small</a:t>
            </a:r>
          </a:p>
        </p:txBody>
      </p:sp>
      <p:sp>
        <p:nvSpPr>
          <p:cNvPr id="29" name="Bevel 28"/>
          <p:cNvSpPr/>
          <p:nvPr/>
        </p:nvSpPr>
        <p:spPr>
          <a:xfrm>
            <a:off x="4555509" y="4882390"/>
            <a:ext cx="2224584" cy="655093"/>
          </a:xfrm>
          <a:prstGeom prst="bevel">
            <a:avLst/>
          </a:prstGeom>
          <a:solidFill>
            <a:srgbClr val="4F81BD"/>
          </a:solidFill>
          <a:ln w="38100" cap="flat" cmpd="sng" algn="ctr">
            <a:solidFill>
              <a:srgbClr val="FFC000"/>
            </a:solidFill>
            <a:prstDash val="solid"/>
          </a:ln>
          <a:effectLst/>
          <a:scene3d>
            <a:camera prst="orthographicFront"/>
            <a:lightRig rig="flood" dir="t"/>
          </a:scene3d>
          <a:sp3d>
            <a:bevelT w="304800"/>
          </a:sp3d>
        </p:spPr>
        <p:txBody>
          <a:bodyPr lIns="0" rIns="0" rtlCol="0" anchor="ctr">
            <a:sp3d extrusionH="57150" prstMaterial="dkEdge">
              <a:bevelT w="38100" h="38100" prst="angle"/>
            </a:sp3d>
          </a:bodyPr>
          <a:lstStyle/>
          <a:p>
            <a:pPr algn="ctr">
              <a:defRPr/>
            </a:pPr>
            <a:r>
              <a:rPr lang="en-US" sz="2600" kern="0" dirty="0" smtClean="0">
                <a:solidFill>
                  <a:prstClr val="white"/>
                </a:solidFill>
                <a:latin typeface="Arial Black" pitchFamily="34" charset="0"/>
              </a:rPr>
              <a:t>Protective</a:t>
            </a:r>
          </a:p>
        </p:txBody>
      </p:sp>
      <p:sp>
        <p:nvSpPr>
          <p:cNvPr id="30" name="Content Placeholder 4"/>
          <p:cNvSpPr txBox="1">
            <a:spLocks/>
          </p:cNvSpPr>
          <p:nvPr/>
        </p:nvSpPr>
        <p:spPr>
          <a:xfrm>
            <a:off x="6982687" y="4818500"/>
            <a:ext cx="5375564" cy="539679"/>
          </a:xfrm>
          <a:prstGeom prst="rect">
            <a:avLst/>
          </a:prstGeom>
        </p:spPr>
        <p:txBody>
          <a:bodyPr/>
          <a:lstStyle/>
          <a:p>
            <a:pPr marL="228600" indent="-228600">
              <a:lnSpc>
                <a:spcPct val="80000"/>
              </a:lnSpc>
              <a:spcBef>
                <a:spcPts val="1000"/>
              </a:spcBef>
              <a:buFont typeface="Arial" panose="020B0604020202020204" pitchFamily="34" charset="0"/>
              <a:buChar char="•"/>
              <a:defRPr/>
            </a:pPr>
            <a:r>
              <a:rPr lang="en-US" sz="2800" dirty="0" smtClean="0"/>
              <a:t>Must Be TRUSTED &amp; VALUED</a:t>
            </a:r>
            <a:br>
              <a:rPr lang="en-US" sz="2800" dirty="0" smtClean="0"/>
            </a:br>
            <a:r>
              <a:rPr lang="en-US" sz="2800" i="1" dirty="0" smtClean="0"/>
              <a:t>to Influence Without  Authority</a:t>
            </a:r>
          </a:p>
        </p:txBody>
      </p:sp>
      <p:sp>
        <p:nvSpPr>
          <p:cNvPr id="31" name="Bevel 30"/>
          <p:cNvSpPr/>
          <p:nvPr/>
        </p:nvSpPr>
        <p:spPr>
          <a:xfrm>
            <a:off x="4555509" y="4047925"/>
            <a:ext cx="2224584" cy="655093"/>
          </a:xfrm>
          <a:prstGeom prst="bevel">
            <a:avLst/>
          </a:prstGeom>
          <a:solidFill>
            <a:srgbClr val="4F81BD"/>
          </a:solidFill>
          <a:ln w="38100" cap="flat" cmpd="sng" algn="ctr">
            <a:solidFill>
              <a:srgbClr val="FFC000"/>
            </a:solidFill>
            <a:prstDash val="solid"/>
          </a:ln>
          <a:effectLst/>
          <a:scene3d>
            <a:camera prst="orthographicFront"/>
            <a:lightRig rig="flood" dir="t"/>
          </a:scene3d>
          <a:sp3d>
            <a:bevelT w="304800"/>
          </a:sp3d>
        </p:spPr>
        <p:txBody>
          <a:bodyPr lIns="0" rIns="0" rtlCol="0" anchor="ctr">
            <a:sp3d extrusionH="57150" prstMaterial="dkEdge">
              <a:bevelT w="38100" h="38100" prst="angle"/>
            </a:sp3d>
          </a:bodyPr>
          <a:lstStyle/>
          <a:p>
            <a:pPr algn="ctr">
              <a:defRPr/>
            </a:pPr>
            <a:r>
              <a:rPr lang="en-US" sz="3200" kern="0" dirty="0" smtClean="0">
                <a:solidFill>
                  <a:prstClr val="white"/>
                </a:solidFill>
                <a:latin typeface="Arial Black" pitchFamily="34" charset="0"/>
              </a:rPr>
              <a:t>Muddled</a:t>
            </a:r>
            <a:endParaRPr lang="en-US" sz="4000" kern="0" dirty="0" smtClean="0">
              <a:solidFill>
                <a:prstClr val="white"/>
              </a:solidFill>
              <a:latin typeface="Arial Black" pitchFamily="34" charset="0"/>
            </a:endParaRPr>
          </a:p>
        </p:txBody>
      </p:sp>
      <p:sp>
        <p:nvSpPr>
          <p:cNvPr id="32" name="Content Placeholder 4"/>
          <p:cNvSpPr txBox="1">
            <a:spLocks/>
          </p:cNvSpPr>
          <p:nvPr/>
        </p:nvSpPr>
        <p:spPr>
          <a:xfrm>
            <a:off x="7034171" y="3984740"/>
            <a:ext cx="5375564" cy="539679"/>
          </a:xfrm>
          <a:prstGeom prst="rect">
            <a:avLst/>
          </a:prstGeom>
        </p:spPr>
        <p:txBody>
          <a:bodyPr/>
          <a:lstStyle/>
          <a:p>
            <a:pPr marL="228600" indent="-228600">
              <a:lnSpc>
                <a:spcPct val="80000"/>
              </a:lnSpc>
              <a:spcBef>
                <a:spcPts val="1000"/>
              </a:spcBef>
              <a:buFont typeface="Arial" panose="020B0604020202020204" pitchFamily="34" charset="0"/>
              <a:buChar char="•"/>
              <a:defRPr/>
            </a:pPr>
            <a:r>
              <a:rPr lang="en-US" sz="2800" dirty="0" smtClean="0"/>
              <a:t>Must Handle COMPLEXITY</a:t>
            </a:r>
            <a:br>
              <a:rPr lang="en-US" sz="2800" dirty="0" smtClean="0"/>
            </a:br>
            <a:r>
              <a:rPr lang="en-US" sz="2800" i="1" dirty="0" smtClean="0"/>
              <a:t>with Collaborative Systems</a:t>
            </a:r>
          </a:p>
        </p:txBody>
      </p:sp>
      <p:sp>
        <p:nvSpPr>
          <p:cNvPr id="37" name="TextBox 36"/>
          <p:cNvSpPr txBox="1"/>
          <p:nvPr/>
        </p:nvSpPr>
        <p:spPr>
          <a:xfrm>
            <a:off x="196578" y="1530626"/>
            <a:ext cx="3935896" cy="2961861"/>
          </a:xfrm>
          <a:prstGeom prst="rect">
            <a:avLst/>
          </a:prstGeom>
          <a:noFill/>
        </p:spPr>
        <p:txBody>
          <a:bodyPr wrap="none" rtlCol="0">
            <a:prstTxWarp prst="textButton">
              <a:avLst/>
            </a:prstTxWarp>
            <a:spAutoFit/>
            <a:scene3d>
              <a:camera prst="orthographicFront"/>
              <a:lightRig rig="morning" dir="t">
                <a:rot lat="0" lon="0" rev="11400000"/>
              </a:lightRig>
            </a:scene3d>
            <a:sp3d extrusionH="57150" prstMaterial="dkEdge">
              <a:bevelT w="63500" h="63500" prst="angle"/>
              <a:bevelB w="69850"/>
            </a:sp3d>
          </a:bodyPr>
          <a:lstStyle/>
          <a:p>
            <a:pPr algn="ctr"/>
            <a:r>
              <a:rPr lang="en-US" sz="4800" b="1" i="1" dirty="0" smtClean="0">
                <a:solidFill>
                  <a:srgbClr val="FFFF00"/>
                </a:solidFill>
                <a:latin typeface="Georgia" pitchFamily="18" charset="0"/>
              </a:rPr>
              <a:t>Need</a:t>
            </a:r>
          </a:p>
          <a:p>
            <a:pPr algn="ctr"/>
            <a:r>
              <a:rPr lang="en-US" sz="3600" b="1" i="1" dirty="0" smtClean="0">
                <a:solidFill>
                  <a:srgbClr val="FFFF00"/>
                </a:solidFill>
                <a:effectLst>
                  <a:glow rad="139700">
                    <a:schemeClr val="accent2">
                      <a:satMod val="175000"/>
                      <a:alpha val="40000"/>
                    </a:schemeClr>
                  </a:glow>
                </a:effectLst>
                <a:latin typeface="Georgia" pitchFamily="18" charset="0"/>
              </a:rPr>
              <a:t>GAME CHANGER</a:t>
            </a:r>
            <a:r>
              <a:rPr lang="en-US" sz="3600" b="1" i="1" dirty="0" smtClean="0">
                <a:solidFill>
                  <a:srgbClr val="FFFF00"/>
                </a:solidFill>
                <a:latin typeface="Georgia" pitchFamily="18" charset="0"/>
              </a:rPr>
              <a:t>    </a:t>
            </a:r>
            <a:r>
              <a:rPr lang="en-US" sz="2800" b="1" i="1" dirty="0" smtClean="0">
                <a:solidFill>
                  <a:srgbClr val="FFFF00"/>
                </a:solidFill>
                <a:latin typeface="Georgia" pitchFamily="18" charset="0"/>
              </a:rPr>
              <a:t/>
            </a:r>
            <a:br>
              <a:rPr lang="en-US" sz="2800" b="1" i="1" dirty="0" smtClean="0">
                <a:solidFill>
                  <a:srgbClr val="FFFF00"/>
                </a:solidFill>
                <a:latin typeface="Georgia" pitchFamily="18" charset="0"/>
              </a:rPr>
            </a:br>
            <a:r>
              <a:rPr lang="en-US" sz="2800" b="1" i="1" dirty="0" smtClean="0">
                <a:solidFill>
                  <a:srgbClr val="FFFF00"/>
                </a:solidFill>
                <a:latin typeface="Georgia" pitchFamily="18" charset="0"/>
              </a:rPr>
              <a:t>     </a:t>
            </a:r>
            <a:r>
              <a:rPr lang="en-US" sz="3600" b="1" i="1" dirty="0" smtClean="0">
                <a:solidFill>
                  <a:srgbClr val="FFFF00"/>
                </a:solidFill>
                <a:latin typeface="Georgia" pitchFamily="18" charset="0"/>
              </a:rPr>
              <a:t>Fresh New</a:t>
            </a:r>
          </a:p>
        </p:txBody>
      </p:sp>
      <p:sp>
        <p:nvSpPr>
          <p:cNvPr id="38" name="TextBox 37"/>
          <p:cNvSpPr txBox="1"/>
          <p:nvPr/>
        </p:nvSpPr>
        <p:spPr>
          <a:xfrm>
            <a:off x="124070" y="1371980"/>
            <a:ext cx="4373672" cy="3670653"/>
          </a:xfrm>
          <a:prstGeom prst="rect">
            <a:avLst/>
          </a:prstGeom>
          <a:noFill/>
        </p:spPr>
        <p:txBody>
          <a:bodyPr wrap="none" rtlCol="0">
            <a:prstTxWarp prst="textArchDown">
              <a:avLst/>
            </a:prstTxWarp>
            <a:spAutoFit/>
            <a:scene3d>
              <a:camera prst="orthographicFront"/>
              <a:lightRig rig="morning" dir="t">
                <a:rot lat="0" lon="0" rev="13200000"/>
              </a:lightRig>
            </a:scene3d>
            <a:sp3d extrusionH="57150" prstMaterial="dkEdge">
              <a:bevelT w="63500" h="63500" prst="angle"/>
              <a:bevelB w="69850"/>
            </a:sp3d>
          </a:bodyPr>
          <a:lstStyle/>
          <a:p>
            <a:pPr algn="ctr">
              <a:lnSpc>
                <a:spcPct val="80000"/>
              </a:lnSpc>
            </a:pPr>
            <a:r>
              <a:rPr lang="en-US" sz="3600" b="1" i="1" dirty="0" smtClean="0">
                <a:solidFill>
                  <a:srgbClr val="FFFF00"/>
                </a:solidFill>
                <a:latin typeface="Georgia" pitchFamily="18" charset="0"/>
              </a:rPr>
              <a:t>Thinking</a:t>
            </a:r>
            <a:endParaRPr lang="en-US" sz="4000" b="1" i="1" dirty="0" smtClean="0">
              <a:solidFill>
                <a:srgbClr val="FFFF00"/>
              </a:solidFill>
              <a:latin typeface="Georgia" pitchFamily="18" charset="0"/>
            </a:endParaRPr>
          </a:p>
          <a:p>
            <a:pPr algn="ctr">
              <a:lnSpc>
                <a:spcPct val="80000"/>
              </a:lnSpc>
            </a:pPr>
            <a:r>
              <a:rPr lang="en-US" sz="3600" b="1" i="1" dirty="0" smtClean="0">
                <a:solidFill>
                  <a:srgbClr val="FFFF00"/>
                </a:solidFill>
                <a:latin typeface="Georgia" pitchFamily="18" charset="0"/>
              </a:rPr>
              <a:t>Architecture</a:t>
            </a:r>
            <a:br>
              <a:rPr lang="en-US" sz="3600" b="1" i="1" dirty="0" smtClean="0">
                <a:solidFill>
                  <a:srgbClr val="FFFF00"/>
                </a:solidFill>
                <a:latin typeface="Georgia" pitchFamily="18" charset="0"/>
              </a:rPr>
            </a:br>
            <a:r>
              <a:rPr lang="en-US" sz="3600" b="1" i="1" dirty="0" smtClean="0">
                <a:solidFill>
                  <a:srgbClr val="FFFF00"/>
                </a:solidFill>
                <a:latin typeface="Georgia" pitchFamily="18" charset="0"/>
              </a:rPr>
              <a:t>&amp; </a:t>
            </a:r>
            <a:r>
              <a:rPr lang="en-US" sz="4000" b="1" i="1" dirty="0" smtClean="0">
                <a:solidFill>
                  <a:srgbClr val="FFFF00"/>
                </a:solidFill>
                <a:latin typeface="Georgia" pitchFamily="18" charset="0"/>
              </a:rPr>
              <a:t>Branding</a:t>
            </a:r>
            <a:endParaRPr lang="en-US" sz="4000" b="1" i="1" dirty="0">
              <a:solidFill>
                <a:srgbClr val="FFFF00"/>
              </a:solidFill>
              <a:latin typeface="Georgia" pitchFamily="18" charset="0"/>
            </a:endParaRPr>
          </a:p>
        </p:txBody>
      </p:sp>
      <p:sp>
        <p:nvSpPr>
          <p:cNvPr id="34" name="Title 33"/>
          <p:cNvSpPr>
            <a:spLocks noGrp="1"/>
          </p:cNvSpPr>
          <p:nvPr>
            <p:ph type="title"/>
          </p:nvPr>
        </p:nvSpPr>
        <p:spPr>
          <a:xfrm>
            <a:off x="8978234" y="830343"/>
            <a:ext cx="2273967" cy="854075"/>
          </a:xfrm>
        </p:spPr>
        <p:txBody>
          <a:bodyPr/>
          <a:lstStyle/>
          <a:p>
            <a:pPr>
              <a:lnSpc>
                <a:spcPct val="80000"/>
              </a:lnSpc>
            </a:pPr>
            <a:r>
              <a:rPr lang="en-US" sz="2800" b="1" i="1" dirty="0" smtClean="0">
                <a:solidFill>
                  <a:srgbClr val="C00000"/>
                </a:solidFill>
                <a:latin typeface="Arial Black" pitchFamily="34" charset="0"/>
              </a:rPr>
              <a:t>Changes Required</a:t>
            </a:r>
            <a:endParaRPr lang="en-US" sz="2800" dirty="0"/>
          </a:p>
        </p:txBody>
      </p:sp>
      <p:sp>
        <p:nvSpPr>
          <p:cNvPr id="40" name="Slide Number Placeholder 3"/>
          <p:cNvSpPr>
            <a:spLocks noGrp="1"/>
          </p:cNvSpPr>
          <p:nvPr>
            <p:ph type="sldNum" sz="quarter" idx="10"/>
          </p:nvPr>
        </p:nvSpPr>
        <p:spPr>
          <a:xfrm>
            <a:off x="10282994" y="6472990"/>
            <a:ext cx="1219200" cy="304800"/>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3</a:t>
            </a:fld>
            <a:endParaRPr lang="en-US" dirty="0">
              <a:solidFill>
                <a:srgbClr val="000000"/>
              </a:solidFill>
            </a:endParaRPr>
          </a:p>
        </p:txBody>
      </p:sp>
      <p:cxnSp>
        <p:nvCxnSpPr>
          <p:cNvPr id="28" name="Straight Connector 27"/>
          <p:cNvCxnSpPr/>
          <p:nvPr/>
        </p:nvCxnSpPr>
        <p:spPr>
          <a:xfrm>
            <a:off x="6908802" y="1427747"/>
            <a:ext cx="0" cy="5101389"/>
          </a:xfrm>
          <a:prstGeom prst="line">
            <a:avLst/>
          </a:prstGeom>
        </p:spPr>
        <p:style>
          <a:lnRef idx="1">
            <a:schemeClr val="accent1"/>
          </a:lnRef>
          <a:fillRef idx="0">
            <a:schemeClr val="accent1"/>
          </a:fillRef>
          <a:effectRef idx="0">
            <a:schemeClr val="accent1"/>
          </a:effectRef>
          <a:fontRef idx="minor">
            <a:schemeClr val="tx1"/>
          </a:fontRef>
        </p:style>
      </p:cxnSp>
      <p:sp>
        <p:nvSpPr>
          <p:cNvPr id="33" name="Left-Right Arrow 32"/>
          <p:cNvSpPr/>
          <p:nvPr/>
        </p:nvSpPr>
        <p:spPr>
          <a:xfrm>
            <a:off x="4807296" y="914399"/>
            <a:ext cx="4010520" cy="612969"/>
          </a:xfrm>
          <a:prstGeom prst="leftRightArrow">
            <a:avLst/>
          </a:prstGeom>
          <a:solidFill>
            <a:srgbClr val="FAEF9E"/>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i="1" dirty="0" err="1" smtClean="0">
                <a:solidFill>
                  <a:srgbClr val="C00000"/>
                </a:solidFill>
                <a:latin typeface="Arial Black" pitchFamily="34" charset="0"/>
              </a:rPr>
              <a:t>Mis</a:t>
            </a:r>
            <a:r>
              <a:rPr lang="en-US" sz="3200" b="1" i="1" dirty="0" smtClean="0">
                <a:solidFill>
                  <a:srgbClr val="C00000"/>
                </a:solidFill>
                <a:latin typeface="Arial Black" pitchFamily="34" charset="0"/>
              </a:rPr>
              <a:t> Alignments</a:t>
            </a:r>
            <a:endParaRPr lang="en-US" dirty="0"/>
          </a:p>
        </p:txBody>
      </p:sp>
    </p:spTree>
    <p:extLst>
      <p:ext uri="{BB962C8B-B14F-4D97-AF65-F5344CB8AC3E}">
        <p14:creationId xmlns="" xmlns:p14="http://schemas.microsoft.com/office/powerpoint/2010/main" val="240757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linds(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circle(out)">
                                      <p:cBhvr>
                                        <p:cTn id="67" dur="2000"/>
                                        <p:tgtEl>
                                          <p:spTgt spid="37"/>
                                        </p:tgtEl>
                                      </p:cBhvr>
                                    </p:animEffect>
                                  </p:childTnLst>
                                </p:cTn>
                              </p:par>
                            </p:childTnLst>
                          </p:cTn>
                        </p:par>
                        <p:par>
                          <p:cTn id="68" fill="hold">
                            <p:stCondLst>
                              <p:cond delay="2000"/>
                            </p:stCondLst>
                            <p:childTnLst>
                              <p:par>
                                <p:cTn id="69" presetID="6" presetClass="entr" presetSubtype="32"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circle(out)">
                                      <p:cBhvr>
                                        <p:cTn id="7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1" grpId="0" animBg="1"/>
      <p:bldP spid="23" grpId="0"/>
      <p:bldP spid="24" grpId="0"/>
      <p:bldP spid="25" grpId="0"/>
      <p:bldP spid="26" grpId="0"/>
      <p:bldP spid="29" grpId="0" animBg="1"/>
      <p:bldP spid="30" grpId="0"/>
      <p:bldP spid="31" grpId="0" animBg="1"/>
      <p:bldP spid="32"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p:cNvPicPr>
            <a:picLocks noChangeAspect="1" noChangeArrowheads="1"/>
          </p:cNvPicPr>
          <p:nvPr/>
        </p:nvPicPr>
        <p:blipFill>
          <a:blip r:embed="rId3" cstate="print"/>
          <a:srcRect/>
          <a:stretch>
            <a:fillRect/>
          </a:stretch>
        </p:blipFill>
        <p:spPr bwMode="auto">
          <a:xfrm>
            <a:off x="9962389" y="6008304"/>
            <a:ext cx="2178134" cy="844353"/>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lum bright="42000"/>
          </a:blip>
          <a:srcRect r="2174" b="7401"/>
          <a:stretch>
            <a:fillRect/>
          </a:stretch>
        </p:blipFill>
        <p:spPr bwMode="auto">
          <a:xfrm flipH="1">
            <a:off x="0" y="837260"/>
            <a:ext cx="12166960" cy="5817540"/>
          </a:xfrm>
          <a:prstGeom prst="rect">
            <a:avLst/>
          </a:prstGeom>
          <a:noFill/>
          <a:ln>
            <a:noFill/>
          </a:ln>
          <a:effectLst/>
        </p:spPr>
      </p:pic>
      <p:pic>
        <p:nvPicPr>
          <p:cNvPr id="33794" name="Picture 2" descr="Image result for Fast train"/>
          <p:cNvPicPr>
            <a:picLocks noChangeAspect="1" noChangeArrowheads="1"/>
          </p:cNvPicPr>
          <p:nvPr/>
        </p:nvPicPr>
        <p:blipFill>
          <a:blip r:embed="rId5" cstate="print"/>
          <a:srcRect t="20956"/>
          <a:stretch>
            <a:fillRect/>
          </a:stretch>
        </p:blipFill>
        <p:spPr bwMode="auto">
          <a:xfrm>
            <a:off x="5702530" y="1512938"/>
            <a:ext cx="6489469" cy="2834473"/>
          </a:xfrm>
          <a:prstGeom prst="rect">
            <a:avLst/>
          </a:prstGeom>
          <a:noFill/>
          <a:effectLst>
            <a:softEdge rad="63500"/>
          </a:effectLst>
        </p:spPr>
      </p:pic>
      <p:sp>
        <p:nvSpPr>
          <p:cNvPr id="17" name="TextBox 16"/>
          <p:cNvSpPr txBox="1"/>
          <p:nvPr/>
        </p:nvSpPr>
        <p:spPr>
          <a:xfrm>
            <a:off x="9326988" y="4633471"/>
            <a:ext cx="2797264" cy="1877437"/>
          </a:xfrm>
          <a:prstGeom prst="rect">
            <a:avLst/>
          </a:prstGeom>
          <a:solidFill>
            <a:srgbClr val="FFFF99"/>
          </a:solidFill>
        </p:spPr>
        <p:txBody>
          <a:bodyPr wrap="square" rtlCol="0">
            <a:spAutoFit/>
          </a:bodyPr>
          <a:lstStyle/>
          <a:p>
            <a:pPr algn="ctr"/>
            <a:r>
              <a:rPr lang="en-US" sz="2000" dirty="0" smtClean="0">
                <a:latin typeface="Arial Black" pitchFamily="34" charset="0"/>
              </a:rPr>
              <a:t>ASAP Professionals </a:t>
            </a:r>
            <a:br>
              <a:rPr lang="en-US" sz="2000" dirty="0" smtClean="0">
                <a:latin typeface="Arial Black" pitchFamily="34" charset="0"/>
              </a:rPr>
            </a:br>
            <a:r>
              <a:rPr lang="en-US" dirty="0" smtClean="0">
                <a:latin typeface="Arial Black" pitchFamily="34" charset="0"/>
              </a:rPr>
              <a:t>have the Ability… </a:t>
            </a:r>
            <a:br>
              <a:rPr lang="en-US" dirty="0" smtClean="0">
                <a:latin typeface="Arial Black" pitchFamily="34" charset="0"/>
              </a:rPr>
            </a:br>
            <a:r>
              <a:rPr lang="en-US" dirty="0" smtClean="0">
                <a:latin typeface="Arial Black" pitchFamily="34" charset="0"/>
              </a:rPr>
              <a:t>but do we have</a:t>
            </a:r>
            <a:r>
              <a:rPr lang="en-US" sz="2000" dirty="0" smtClean="0">
                <a:latin typeface="Arial Black" pitchFamily="34" charset="0"/>
              </a:rPr>
              <a:t/>
            </a:r>
            <a:br>
              <a:rPr lang="en-US" sz="2000" dirty="0" smtClean="0">
                <a:latin typeface="Arial Black" pitchFamily="34" charset="0"/>
              </a:rPr>
            </a:br>
            <a:r>
              <a:rPr lang="en-US" sz="2000" dirty="0" smtClean="0">
                <a:latin typeface="Arial Black" pitchFamily="34" charset="0"/>
              </a:rPr>
              <a:t>Vision &amp; Drive </a:t>
            </a:r>
            <a:br>
              <a:rPr lang="en-US" sz="2000" dirty="0" smtClean="0">
                <a:latin typeface="Arial Black" pitchFamily="34" charset="0"/>
              </a:rPr>
            </a:br>
            <a:r>
              <a:rPr lang="en-US" sz="2000" dirty="0" smtClean="0">
                <a:latin typeface="Arial Black" pitchFamily="34" charset="0"/>
              </a:rPr>
              <a:t>to Lead?</a:t>
            </a:r>
            <a:endParaRPr lang="en-US" sz="2000" dirty="0">
              <a:latin typeface="Arial Black" pitchFamily="34" charset="0"/>
            </a:endParaRPr>
          </a:p>
        </p:txBody>
      </p:sp>
      <p:sp>
        <p:nvSpPr>
          <p:cNvPr id="5" name="TextBox 4"/>
          <p:cNvSpPr txBox="1"/>
          <p:nvPr/>
        </p:nvSpPr>
        <p:spPr>
          <a:xfrm rot="21374477">
            <a:off x="5527160" y="2206618"/>
            <a:ext cx="5035385" cy="1237817"/>
          </a:xfrm>
          <a:prstGeom prst="rect">
            <a:avLst/>
          </a:prstGeom>
          <a:noFill/>
        </p:spPr>
        <p:txBody>
          <a:bodyPr wrap="none" rtlCol="0">
            <a:prstTxWarp prst="textFadeRight">
              <a:avLst>
                <a:gd name="adj" fmla="val 31331"/>
              </a:avLst>
            </a:prstTxWarp>
            <a:spAutoFit/>
            <a:scene3d>
              <a:camera prst="orthographicFront">
                <a:rot lat="0" lon="19800000" rev="20400000"/>
              </a:camera>
              <a:lightRig rig="morning" dir="t">
                <a:rot lat="0" lon="0" rev="19200000"/>
              </a:lightRig>
            </a:scene3d>
            <a:sp3d z="-38100" extrusionH="368300" prstMaterial="dkEdge">
              <a:bevelT w="228600" h="279400"/>
              <a:bevelB w="184150" h="279400"/>
              <a:extrusionClr>
                <a:schemeClr val="accent2"/>
              </a:extrusionClr>
            </a:sp3d>
          </a:bodyPr>
          <a:lstStyle/>
          <a:p>
            <a:r>
              <a:rPr lang="en-US" sz="3400" b="1" kern="0" dirty="0" smtClean="0">
                <a:solidFill>
                  <a:prstClr val="white"/>
                </a:solidFill>
                <a:latin typeface="Arial Black" pitchFamily="34" charset="0"/>
              </a:rPr>
              <a:t>Collaborative</a:t>
            </a:r>
          </a:p>
        </p:txBody>
      </p:sp>
      <p:sp>
        <p:nvSpPr>
          <p:cNvPr id="6" name="TextBox 5"/>
          <p:cNvSpPr txBox="1"/>
          <p:nvPr/>
        </p:nvSpPr>
        <p:spPr>
          <a:xfrm rot="647156">
            <a:off x="8553666" y="3494572"/>
            <a:ext cx="3338573" cy="1291679"/>
          </a:xfrm>
          <a:prstGeom prst="rect">
            <a:avLst/>
          </a:prstGeom>
          <a:noFill/>
        </p:spPr>
        <p:txBody>
          <a:bodyPr wrap="none" rtlCol="0">
            <a:prstTxWarp prst="textCascadeUp">
              <a:avLst>
                <a:gd name="adj" fmla="val 28570"/>
              </a:avLst>
            </a:prstTxWarp>
            <a:spAutoFit/>
            <a:scene3d>
              <a:camera prst="orthographicFront">
                <a:rot lat="21594000" lon="19200000" rev="600000"/>
              </a:camera>
              <a:lightRig rig="morning" dir="t">
                <a:rot lat="0" lon="0" rev="21594000"/>
              </a:lightRig>
            </a:scene3d>
            <a:sp3d extrusionH="444500" prstMaterial="dkEdge">
              <a:bevelT w="241300" h="190500"/>
              <a:bevelB w="203200" h="222250"/>
              <a:extrusionClr>
                <a:schemeClr val="accent2"/>
              </a:extrusionClr>
            </a:sp3d>
          </a:bodyPr>
          <a:lstStyle/>
          <a:p>
            <a:r>
              <a:rPr lang="en-US" sz="3400" b="1" i="1" kern="0" dirty="0" smtClean="0">
                <a:solidFill>
                  <a:prstClr val="white"/>
                </a:solidFill>
                <a:latin typeface="Arial Black" pitchFamily="34" charset="0"/>
              </a:rPr>
              <a:t>Shift</a:t>
            </a:r>
          </a:p>
        </p:txBody>
      </p:sp>
      <p:sp>
        <p:nvSpPr>
          <p:cNvPr id="8" name="Right Arrow 7"/>
          <p:cNvSpPr/>
          <p:nvPr/>
        </p:nvSpPr>
        <p:spPr>
          <a:xfrm>
            <a:off x="0" y="399015"/>
            <a:ext cx="12191999"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4800" kern="0" dirty="0" smtClean="0">
                <a:solidFill>
                  <a:prstClr val="white"/>
                </a:solidFill>
              </a:rPr>
              <a:t>Road to the C-Suite </a:t>
            </a:r>
            <a:r>
              <a:rPr lang="en-US" sz="4800" kern="0" spc="-100" dirty="0" smtClean="0">
                <a:solidFill>
                  <a:prstClr val="white"/>
                </a:solidFill>
                <a:sym typeface="Wingdings"/>
              </a:rPr>
              <a:t> </a:t>
            </a:r>
            <a:r>
              <a:rPr lang="en-US" sz="4800" b="1" i="1" kern="0" dirty="0" smtClean="0">
                <a:solidFill>
                  <a:prstClr val="white"/>
                </a:solidFill>
                <a:latin typeface="Arial Black" pitchFamily="34" charset="0"/>
              </a:rPr>
              <a:t>Change the Game</a:t>
            </a:r>
            <a:r>
              <a:rPr lang="en-US" sz="54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54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6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L</a:t>
            </a: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eadership  is Essential</a:t>
            </a:r>
            <a:endParaRPr lang="en-US" sz="2000" b="1" kern="0" dirty="0" smtClean="0">
              <a:solidFill>
                <a:srgbClr val="FFFF99"/>
              </a:solidFill>
            </a:endParaRPr>
          </a:p>
        </p:txBody>
      </p:sp>
      <p:sp>
        <p:nvSpPr>
          <p:cNvPr id="11" name="Title 3"/>
          <p:cNvSpPr txBox="1">
            <a:spLocks/>
          </p:cNvSpPr>
          <p:nvPr/>
        </p:nvSpPr>
        <p:spPr>
          <a:xfrm>
            <a:off x="169337" y="50378"/>
            <a:ext cx="11819467" cy="641445"/>
          </a:xfrm>
          <a:prstGeom prst="rect">
            <a:avLst/>
          </a:prstGeom>
        </p:spPr>
        <p:txBody>
          <a:bodyPr>
            <a:scene3d>
              <a:camera prst="orthographicFront"/>
              <a:lightRig rig="morning" dir="t"/>
            </a:scene3d>
            <a:sp3d extrusionH="57150" prstMaterial="dkEdge">
              <a:bevelT w="63500" h="63500" prst="angle"/>
              <a:bevelB w="63500"/>
            </a:sp3d>
          </a:bodyPr>
          <a:lstStyle/>
          <a:p>
            <a:pPr lvl="0">
              <a:lnSpc>
                <a:spcPct val="90000"/>
              </a:lnSpc>
              <a:spcBef>
                <a:spcPct val="0"/>
              </a:spcBef>
              <a:defRPr/>
            </a:pPr>
            <a:r>
              <a:rPr lang="en-US" sz="3200" b="1" dirty="0" smtClean="0">
                <a:solidFill>
                  <a:srgbClr val="C00000"/>
                </a:solidFill>
                <a:latin typeface="Engravers MT" pitchFamily="18" charset="0"/>
              </a:rPr>
              <a:t>Part 2 – </a:t>
            </a:r>
            <a:r>
              <a:rPr lang="en-US" sz="3200" b="1" i="1" dirty="0" smtClean="0">
                <a:solidFill>
                  <a:srgbClr val="C00000"/>
                </a:solidFill>
                <a:latin typeface="Engravers MT" pitchFamily="18" charset="0"/>
              </a:rPr>
              <a:t>G</a:t>
            </a:r>
            <a:r>
              <a:rPr lang="en-US" sz="2800" b="1" i="1" dirty="0" smtClean="0">
                <a:solidFill>
                  <a:srgbClr val="C00000"/>
                </a:solidFill>
                <a:latin typeface="Engravers MT" pitchFamily="18" charset="0"/>
              </a:rPr>
              <a:t>ame </a:t>
            </a:r>
            <a:r>
              <a:rPr lang="en-US" sz="3200" b="1" i="1" dirty="0" smtClean="0">
                <a:solidFill>
                  <a:srgbClr val="C00000"/>
                </a:solidFill>
                <a:latin typeface="Engravers MT" pitchFamily="18" charset="0"/>
              </a:rPr>
              <a:t>C</a:t>
            </a:r>
            <a:r>
              <a:rPr lang="en-US" sz="2800" b="1" i="1" dirty="0" smtClean="0">
                <a:solidFill>
                  <a:srgbClr val="C00000"/>
                </a:solidFill>
                <a:latin typeface="Engravers MT" pitchFamily="18" charset="0"/>
              </a:rPr>
              <a:t>hanging</a:t>
            </a:r>
            <a:r>
              <a:rPr lang="en-US" sz="3200" b="1" i="1" dirty="0" smtClean="0">
                <a:solidFill>
                  <a:srgbClr val="C00000"/>
                </a:solidFill>
                <a:latin typeface="Engravers MT" pitchFamily="18" charset="0"/>
              </a:rPr>
              <a:t> </a:t>
            </a:r>
            <a:r>
              <a:rPr lang="en-US" sz="2400" b="1" dirty="0" smtClean="0">
                <a:solidFill>
                  <a:srgbClr val="C00000"/>
                </a:solidFill>
                <a:latin typeface="Engravers MT" pitchFamily="18" charset="0"/>
              </a:rPr>
              <a:t>Strategy</a:t>
            </a:r>
            <a:r>
              <a:rPr lang="en-US" sz="3200" b="1" dirty="0" smtClean="0">
                <a:solidFill>
                  <a:srgbClr val="C00000"/>
                </a:solidFill>
                <a:latin typeface="Engravers MT" pitchFamily="18" charset="0"/>
              </a:rPr>
              <a:t> </a:t>
            </a:r>
            <a:endParaRPr lang="en-US" sz="3200" b="1" i="1" dirty="0">
              <a:solidFill>
                <a:srgbClr val="C00000"/>
              </a:solidFill>
              <a:latin typeface="Engravers MT" pitchFamily="18" charset="0"/>
            </a:endParaRPr>
          </a:p>
        </p:txBody>
      </p:sp>
      <p:sp>
        <p:nvSpPr>
          <p:cNvPr id="14" name="Content Placeholder 13"/>
          <p:cNvSpPr>
            <a:spLocks noGrp="1"/>
          </p:cNvSpPr>
          <p:nvPr>
            <p:ph idx="1"/>
          </p:nvPr>
        </p:nvSpPr>
        <p:spPr>
          <a:xfrm>
            <a:off x="98180" y="1527455"/>
            <a:ext cx="11658351" cy="4351338"/>
          </a:xfrm>
        </p:spPr>
        <p:txBody>
          <a:bodyPr/>
          <a:lstStyle/>
          <a:p>
            <a:r>
              <a:rPr lang="en-US" sz="3200" b="1" dirty="0" smtClean="0"/>
              <a:t>Shift has Begun </a:t>
            </a:r>
          </a:p>
          <a:p>
            <a:pPr marL="854075" lvl="1" indent="-396875">
              <a:buFont typeface="Wingdings" pitchFamily="2" charset="2"/>
              <a:buChar char="Ø"/>
            </a:pPr>
            <a:r>
              <a:rPr lang="en-US" sz="2800" b="1" dirty="0" smtClean="0">
                <a:solidFill>
                  <a:srgbClr val="C00000"/>
                </a:solidFill>
                <a:effectLst>
                  <a:glow rad="101600">
                    <a:schemeClr val="bg1">
                      <a:alpha val="60000"/>
                    </a:schemeClr>
                  </a:glow>
                </a:effectLst>
              </a:rPr>
              <a:t> Who will Lead the Shift ?</a:t>
            </a:r>
          </a:p>
          <a:p>
            <a:pPr marL="1152525" lvl="2" indent="-238125"/>
            <a:r>
              <a:rPr lang="en-US" sz="2200" b="1" dirty="0" smtClean="0">
                <a:solidFill>
                  <a:schemeClr val="accent5">
                    <a:lumMod val="50000"/>
                  </a:schemeClr>
                </a:solidFill>
                <a:effectLst>
                  <a:glow rad="101600">
                    <a:schemeClr val="bg1">
                      <a:alpha val="60000"/>
                    </a:schemeClr>
                  </a:glow>
                </a:effectLst>
              </a:rPr>
              <a:t>Alliance Professionals?</a:t>
            </a:r>
          </a:p>
          <a:p>
            <a:pPr marL="1152525" lvl="2" indent="-238125"/>
            <a:r>
              <a:rPr lang="en-US" sz="2200" b="1" dirty="0" smtClean="0">
                <a:solidFill>
                  <a:schemeClr val="accent5">
                    <a:lumMod val="50000"/>
                  </a:schemeClr>
                </a:solidFill>
                <a:effectLst>
                  <a:glow rad="101600">
                    <a:schemeClr val="bg1">
                      <a:alpha val="60000"/>
                    </a:schemeClr>
                  </a:glow>
                </a:effectLst>
              </a:rPr>
              <a:t>Are we Playing too Small &amp; Narrow?</a:t>
            </a:r>
          </a:p>
          <a:p>
            <a:pPr marL="1152525" lvl="2" indent="-238125"/>
            <a:endParaRPr lang="en-US" sz="2200" dirty="0" smtClean="0">
              <a:solidFill>
                <a:srgbClr val="C00000"/>
              </a:solidFill>
              <a:effectLst>
                <a:glow rad="101600">
                  <a:schemeClr val="bg1">
                    <a:alpha val="60000"/>
                  </a:schemeClr>
                </a:glow>
              </a:effectLst>
            </a:endParaRPr>
          </a:p>
          <a:p>
            <a:pPr marL="854075" lvl="1" indent="-396875">
              <a:buFont typeface="Wingdings" pitchFamily="2" charset="2"/>
              <a:buChar char="Ø"/>
            </a:pPr>
            <a:r>
              <a:rPr lang="en-US" sz="2800" b="1" dirty="0" smtClean="0">
                <a:solidFill>
                  <a:srgbClr val="C00000"/>
                </a:solidFill>
                <a:effectLst>
                  <a:glow rad="101600">
                    <a:schemeClr val="bg1">
                      <a:alpha val="60000"/>
                    </a:schemeClr>
                  </a:glow>
                </a:effectLst>
              </a:rPr>
              <a:t>Changing the Game</a:t>
            </a:r>
            <a:br>
              <a:rPr lang="en-US" sz="2800" b="1" dirty="0" smtClean="0">
                <a:solidFill>
                  <a:srgbClr val="C00000"/>
                </a:solidFill>
                <a:effectLst>
                  <a:glow rad="101600">
                    <a:schemeClr val="bg1">
                      <a:alpha val="60000"/>
                    </a:schemeClr>
                  </a:glow>
                </a:effectLst>
              </a:rPr>
            </a:br>
            <a:r>
              <a:rPr lang="en-US" b="1" dirty="0" smtClean="0">
                <a:solidFill>
                  <a:schemeClr val="accent5">
                    <a:lumMod val="50000"/>
                  </a:schemeClr>
                </a:solidFill>
                <a:effectLst>
                  <a:glow rad="101600">
                    <a:schemeClr val="bg1">
                      <a:alpha val="60000"/>
                    </a:schemeClr>
                  </a:glow>
                </a:effectLst>
              </a:rPr>
              <a:t>Shift  to a More Powerful Position</a:t>
            </a:r>
          </a:p>
          <a:p>
            <a:pPr marL="1768475" lvl="3" indent="-396875">
              <a:buNone/>
            </a:pPr>
            <a:endParaRPr lang="en-US" sz="1400" b="1" dirty="0" smtClean="0">
              <a:solidFill>
                <a:srgbClr val="C00000"/>
              </a:solidFill>
              <a:effectLst>
                <a:glow rad="101600">
                  <a:schemeClr val="bg1">
                    <a:alpha val="60000"/>
                  </a:schemeClr>
                </a:glow>
              </a:effectLst>
            </a:endParaRPr>
          </a:p>
          <a:p>
            <a:pPr lvl="2"/>
            <a:r>
              <a:rPr lang="en-US" sz="2200" b="1" dirty="0" smtClean="0">
                <a:solidFill>
                  <a:srgbClr val="C00000"/>
                </a:solidFill>
                <a:effectLst>
                  <a:glow rad="101600">
                    <a:schemeClr val="bg1">
                      <a:alpha val="60000"/>
                    </a:schemeClr>
                  </a:glow>
                </a:effectLst>
              </a:rPr>
              <a:t>More than Alliances </a:t>
            </a:r>
            <a:r>
              <a:rPr lang="en-US" sz="2200" b="1" dirty="0" smtClean="0">
                <a:solidFill>
                  <a:schemeClr val="accent5">
                    <a:lumMod val="50000"/>
                  </a:schemeClr>
                </a:solidFill>
                <a:effectLst>
                  <a:glow rad="101600">
                    <a:schemeClr val="bg1">
                      <a:alpha val="60000"/>
                    </a:schemeClr>
                  </a:glow>
                </a:effectLst>
                <a:sym typeface="Wingdings" pitchFamily="2" charset="2"/>
              </a:rPr>
              <a:t></a:t>
            </a:r>
            <a:r>
              <a:rPr lang="en-US" sz="2200" b="1" dirty="0" smtClean="0">
                <a:solidFill>
                  <a:schemeClr val="accent5">
                    <a:lumMod val="50000"/>
                  </a:schemeClr>
                </a:solidFill>
                <a:effectLst>
                  <a:glow rad="101600">
                    <a:schemeClr val="bg1">
                      <a:alpha val="60000"/>
                    </a:schemeClr>
                  </a:glow>
                </a:effectLst>
              </a:rPr>
              <a:t> Positioning  Ourselves as Value Creators</a:t>
            </a:r>
          </a:p>
          <a:p>
            <a:pPr marL="1147763" lvl="2" indent="-233363"/>
            <a:r>
              <a:rPr lang="en-US" sz="2200" b="1" dirty="0" smtClean="0">
                <a:solidFill>
                  <a:srgbClr val="C00000"/>
                </a:solidFill>
                <a:effectLst>
                  <a:glow rad="101600">
                    <a:schemeClr val="bg1">
                      <a:alpha val="60000"/>
                    </a:schemeClr>
                  </a:glow>
                </a:effectLst>
              </a:rPr>
              <a:t>From Alliance Management </a:t>
            </a:r>
            <a:r>
              <a:rPr lang="en-US" sz="2200" b="1" dirty="0" smtClean="0">
                <a:solidFill>
                  <a:schemeClr val="accent5">
                    <a:lumMod val="50000"/>
                  </a:schemeClr>
                </a:solidFill>
                <a:effectLst>
                  <a:glow rad="101600">
                    <a:schemeClr val="bg1">
                      <a:alpha val="60000"/>
                    </a:schemeClr>
                  </a:glow>
                </a:effectLst>
                <a:sym typeface="Wingdings" pitchFamily="2" charset="2"/>
              </a:rPr>
              <a:t></a:t>
            </a:r>
            <a:r>
              <a:rPr lang="en-US" sz="2200" b="1" dirty="0" smtClean="0">
                <a:solidFill>
                  <a:schemeClr val="accent5">
                    <a:lumMod val="50000"/>
                  </a:schemeClr>
                </a:solidFill>
                <a:effectLst>
                  <a:glow rad="101600">
                    <a:schemeClr val="bg1">
                      <a:alpha val="60000"/>
                    </a:schemeClr>
                  </a:glow>
                </a:effectLst>
              </a:rPr>
              <a:t> Collaborative Leadership</a:t>
            </a:r>
          </a:p>
          <a:p>
            <a:pPr marL="1147763" lvl="2" indent="-233363"/>
            <a:r>
              <a:rPr lang="en-US" sz="2200" b="1" dirty="0" smtClean="0">
                <a:solidFill>
                  <a:srgbClr val="C00000"/>
                </a:solidFill>
                <a:effectLst>
                  <a:glow rad="101600">
                    <a:schemeClr val="bg1">
                      <a:alpha val="60000"/>
                    </a:schemeClr>
                  </a:glow>
                </a:effectLst>
              </a:rPr>
              <a:t>From Best Practices </a:t>
            </a:r>
            <a:r>
              <a:rPr lang="en-US" sz="2200" b="1" dirty="0" smtClean="0">
                <a:solidFill>
                  <a:schemeClr val="accent5">
                    <a:lumMod val="50000"/>
                  </a:schemeClr>
                </a:solidFill>
                <a:effectLst>
                  <a:glow rad="101600">
                    <a:schemeClr val="bg1">
                      <a:alpha val="60000"/>
                    </a:schemeClr>
                  </a:glow>
                </a:effectLst>
                <a:sym typeface="Wingdings" pitchFamily="2" charset="2"/>
              </a:rPr>
              <a:t></a:t>
            </a:r>
            <a:r>
              <a:rPr lang="en-US" sz="2200" b="1" dirty="0" smtClean="0">
                <a:solidFill>
                  <a:schemeClr val="accent5">
                    <a:lumMod val="50000"/>
                  </a:schemeClr>
                </a:solidFill>
                <a:effectLst>
                  <a:glow rad="101600">
                    <a:schemeClr val="bg1">
                      <a:alpha val="60000"/>
                    </a:schemeClr>
                  </a:glow>
                </a:effectLst>
              </a:rPr>
              <a:t> Collaborative Systems Design</a:t>
            </a:r>
          </a:p>
          <a:p>
            <a:pPr marL="1147763" lvl="2" indent="-233363"/>
            <a:r>
              <a:rPr lang="en-US" sz="2200" b="1" dirty="0" smtClean="0">
                <a:solidFill>
                  <a:srgbClr val="C00000"/>
                </a:solidFill>
                <a:effectLst>
                  <a:glow rad="101600">
                    <a:schemeClr val="bg1">
                      <a:alpha val="60000"/>
                    </a:schemeClr>
                  </a:glow>
                </a:effectLst>
              </a:rPr>
              <a:t>From Operational Performance </a:t>
            </a:r>
            <a:r>
              <a:rPr lang="en-US" sz="2200" b="1" dirty="0" smtClean="0">
                <a:solidFill>
                  <a:schemeClr val="accent5">
                    <a:lumMod val="50000"/>
                  </a:schemeClr>
                </a:solidFill>
                <a:effectLst>
                  <a:glow rad="101600">
                    <a:schemeClr val="bg1">
                      <a:alpha val="60000"/>
                    </a:schemeClr>
                  </a:glow>
                </a:effectLst>
                <a:sym typeface="Wingdings" pitchFamily="2" charset="2"/>
              </a:rPr>
              <a:t></a:t>
            </a:r>
            <a:r>
              <a:rPr lang="en-US" sz="2200" b="1" dirty="0" smtClean="0">
                <a:solidFill>
                  <a:schemeClr val="accent5">
                    <a:lumMod val="50000"/>
                  </a:schemeClr>
                </a:solidFill>
                <a:effectLst>
                  <a:glow rad="101600">
                    <a:schemeClr val="bg1">
                      <a:alpha val="60000"/>
                    </a:schemeClr>
                  </a:glow>
                </a:effectLst>
              </a:rPr>
              <a:t> Strategic &amp; Competitive Leverage</a:t>
            </a:r>
            <a:r>
              <a:rPr lang="en-US" sz="2200" b="1" dirty="0" smtClean="0">
                <a:solidFill>
                  <a:srgbClr val="C00000"/>
                </a:solidFill>
                <a:effectLst>
                  <a:glow rad="101600">
                    <a:schemeClr val="bg1">
                      <a:alpha val="60000"/>
                    </a:schemeClr>
                  </a:glow>
                </a:effectLst>
              </a:rPr>
              <a:t> </a:t>
            </a:r>
            <a:r>
              <a:rPr lang="en-US" b="1" dirty="0" smtClean="0">
                <a:solidFill>
                  <a:srgbClr val="C00000"/>
                </a:solidFill>
                <a:effectLst>
                  <a:glow rad="101600">
                    <a:schemeClr val="bg1">
                      <a:alpha val="60000"/>
                    </a:schemeClr>
                  </a:glow>
                </a:effectLst>
              </a:rPr>
              <a:t/>
            </a:r>
            <a:br>
              <a:rPr lang="en-US" b="1" dirty="0" smtClean="0">
                <a:solidFill>
                  <a:srgbClr val="C00000"/>
                </a:solidFill>
                <a:effectLst>
                  <a:glow rad="101600">
                    <a:schemeClr val="bg1">
                      <a:alpha val="60000"/>
                    </a:schemeClr>
                  </a:glow>
                </a:effectLst>
              </a:rPr>
            </a:br>
            <a:r>
              <a:rPr lang="en-US" b="1" dirty="0" smtClean="0">
                <a:solidFill>
                  <a:srgbClr val="002060"/>
                </a:solidFill>
                <a:effectLst>
                  <a:glow rad="101600">
                    <a:schemeClr val="bg1">
                      <a:alpha val="60000"/>
                    </a:schemeClr>
                  </a:glow>
                </a:effectLst>
              </a:rPr>
              <a:t/>
            </a:r>
            <a:br>
              <a:rPr lang="en-US" b="1" dirty="0" smtClean="0">
                <a:solidFill>
                  <a:srgbClr val="002060"/>
                </a:solidFill>
                <a:effectLst>
                  <a:glow rad="101600">
                    <a:schemeClr val="bg1">
                      <a:alpha val="60000"/>
                    </a:schemeClr>
                  </a:glow>
                </a:effectLst>
              </a:rPr>
            </a:br>
            <a:endParaRPr lang="en-US" b="1" dirty="0" smtClean="0">
              <a:solidFill>
                <a:srgbClr val="002060"/>
              </a:solidFill>
              <a:effectLst>
                <a:glow rad="101600">
                  <a:schemeClr val="bg1">
                    <a:alpha val="60000"/>
                  </a:schemeClr>
                </a:glow>
              </a:effectLst>
            </a:endParaRPr>
          </a:p>
          <a:p>
            <a:endParaRPr lang="en-US" dirty="0"/>
          </a:p>
        </p:txBody>
      </p:sp>
      <p:sp>
        <p:nvSpPr>
          <p:cNvPr id="16" name="Slide Number Placeholder 3"/>
          <p:cNvSpPr>
            <a:spLocks noGrp="1"/>
          </p:cNvSpPr>
          <p:nvPr>
            <p:ph type="sldNum" sz="quarter" idx="10"/>
          </p:nvPr>
        </p:nvSpPr>
        <p:spPr>
          <a:xfrm>
            <a:off x="10246490" y="6407160"/>
            <a:ext cx="1219200" cy="304800"/>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4</a:t>
            </a:fld>
            <a:endParaRPr lang="en-US"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2000"/>
                                        <p:tgtEl>
                                          <p:spTgt spid="8">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0-#ppt_w/2"/>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par>
                                <p:cTn id="22" presetID="3" presetClass="entr" presetSubtype="10" fill="hold"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linds(horizontal)">
                                      <p:cBhvr>
                                        <p:cTn id="24" dur="500"/>
                                        <p:tgtEl>
                                          <p:spTgt spid="14">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3794"/>
                                        </p:tgtEl>
                                        <p:attrNameLst>
                                          <p:attrName>style.visibility</p:attrName>
                                        </p:attrNameLst>
                                      </p:cBhvr>
                                      <p:to>
                                        <p:strVal val="visible"/>
                                      </p:to>
                                    </p:set>
                                    <p:animEffect transition="in" filter="wipe(left)">
                                      <p:cBhvr>
                                        <p:cTn id="27" dur="1000"/>
                                        <p:tgtEl>
                                          <p:spTgt spid="3379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blinds(horizontal)">
                                      <p:cBhvr>
                                        <p:cTn id="32" dur="500"/>
                                        <p:tgtEl>
                                          <p:spTgt spid="14">
                                            <p:txEl>
                                              <p:pRg st="1" end="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blinds(horizontal)">
                                      <p:cBhvr>
                                        <p:cTn id="35" dur="500"/>
                                        <p:tgtEl>
                                          <p:spTgt spid="14">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blinds(horizontal)">
                                      <p:cBhvr>
                                        <p:cTn id="38" dur="500"/>
                                        <p:tgtEl>
                                          <p:spTgt spid="1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animEffect transition="in" filter="blinds(horizontal)">
                                      <p:cBhvr>
                                        <p:cTn id="43" dur="500"/>
                                        <p:tgtEl>
                                          <p:spTgt spid="14">
                                            <p:txEl>
                                              <p:pRg st="5" end="5"/>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14">
                                            <p:txEl>
                                              <p:pRg st="7" end="7"/>
                                            </p:txEl>
                                          </p:spTgt>
                                        </p:tgtEl>
                                        <p:attrNameLst>
                                          <p:attrName>style.visibility</p:attrName>
                                        </p:attrNameLst>
                                      </p:cBhvr>
                                      <p:to>
                                        <p:strVal val="visible"/>
                                      </p:to>
                                    </p:set>
                                    <p:animEffect transition="in" filter="blinds(horizontal)">
                                      <p:cBhvr>
                                        <p:cTn id="46" dur="500"/>
                                        <p:tgtEl>
                                          <p:spTgt spid="14">
                                            <p:txEl>
                                              <p:pRg st="7" end="7"/>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14">
                                            <p:txEl>
                                              <p:pRg st="8" end="8"/>
                                            </p:txEl>
                                          </p:spTgt>
                                        </p:tgtEl>
                                        <p:attrNameLst>
                                          <p:attrName>style.visibility</p:attrName>
                                        </p:attrNameLst>
                                      </p:cBhvr>
                                      <p:to>
                                        <p:strVal val="visible"/>
                                      </p:to>
                                    </p:set>
                                    <p:animEffect transition="in" filter="blinds(horizontal)">
                                      <p:cBhvr>
                                        <p:cTn id="49" dur="500"/>
                                        <p:tgtEl>
                                          <p:spTgt spid="14">
                                            <p:txEl>
                                              <p:pRg st="8" end="8"/>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blinds(horizontal)">
                                      <p:cBhvr>
                                        <p:cTn id="52" dur="500"/>
                                        <p:tgtEl>
                                          <p:spTgt spid="14">
                                            <p:txEl>
                                              <p:pRg st="9" end="9"/>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14">
                                            <p:txEl>
                                              <p:pRg st="10" end="10"/>
                                            </p:txEl>
                                          </p:spTgt>
                                        </p:tgtEl>
                                        <p:attrNameLst>
                                          <p:attrName>style.visibility</p:attrName>
                                        </p:attrNameLst>
                                      </p:cBhvr>
                                      <p:to>
                                        <p:strVal val="visible"/>
                                      </p:to>
                                    </p:set>
                                    <p:animEffect transition="in" filter="blinds(horizontal)">
                                      <p:cBhvr>
                                        <p:cTn id="55" dur="500"/>
                                        <p:tgtEl>
                                          <p:spTgt spid="1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linds(horizontal)">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3" cstate="print">
            <a:lum bright="42000"/>
          </a:blip>
          <a:srcRect r="2174" b="7401"/>
          <a:stretch>
            <a:fillRect/>
          </a:stretch>
        </p:blipFill>
        <p:spPr bwMode="auto">
          <a:xfrm flipH="1">
            <a:off x="0" y="1040460"/>
            <a:ext cx="12166960" cy="5817540"/>
          </a:xfrm>
          <a:prstGeom prst="rect">
            <a:avLst/>
          </a:prstGeom>
          <a:noFill/>
          <a:ln>
            <a:noFill/>
          </a:ln>
          <a:effectLst/>
        </p:spPr>
      </p:pic>
      <p:sp>
        <p:nvSpPr>
          <p:cNvPr id="32" name="TextBox 31"/>
          <p:cNvSpPr txBox="1"/>
          <p:nvPr/>
        </p:nvSpPr>
        <p:spPr>
          <a:xfrm>
            <a:off x="8961120" y="2839423"/>
            <a:ext cx="2300438" cy="1684421"/>
          </a:xfrm>
          <a:prstGeom prst="rect">
            <a:avLst/>
          </a:prstGeom>
          <a:noFill/>
        </p:spPr>
        <p:txBody>
          <a:bodyPr wrap="none" rtlCol="0">
            <a:prstTxWarp prst="textButton">
              <a:avLst/>
            </a:prstTxWarp>
            <a:spAutoFit/>
          </a:bodyPr>
          <a:lstStyle/>
          <a:p>
            <a:pPr algn="ctr"/>
            <a:r>
              <a:rPr lang="en-US" sz="3600" dirty="0" smtClean="0">
                <a:solidFill>
                  <a:srgbClr val="7030A0"/>
                </a:solidFill>
                <a:latin typeface="Arial Black" pitchFamily="34" charset="0"/>
              </a:rPr>
              <a:t>BIG </a:t>
            </a:r>
            <a:br>
              <a:rPr lang="en-US" sz="3600" dirty="0" smtClean="0">
                <a:solidFill>
                  <a:srgbClr val="7030A0"/>
                </a:solidFill>
                <a:latin typeface="Arial Black" pitchFamily="34" charset="0"/>
              </a:rPr>
            </a:br>
            <a:endParaRPr lang="en-US" sz="3600" dirty="0" smtClean="0">
              <a:solidFill>
                <a:srgbClr val="7030A0"/>
              </a:solidFill>
              <a:latin typeface="Arial Black" pitchFamily="34" charset="0"/>
            </a:endParaRPr>
          </a:p>
          <a:p>
            <a:pPr algn="ctr"/>
            <a:r>
              <a:rPr lang="en-US" sz="3600" dirty="0" smtClean="0">
                <a:solidFill>
                  <a:srgbClr val="7030A0"/>
                </a:solidFill>
                <a:latin typeface="Arial Black" pitchFamily="34" charset="0"/>
              </a:rPr>
              <a:t>Picture</a:t>
            </a:r>
            <a:endParaRPr lang="en-US" sz="3600" dirty="0">
              <a:solidFill>
                <a:srgbClr val="7030A0"/>
              </a:solidFill>
              <a:latin typeface="Arial Black" pitchFamily="34" charset="0"/>
            </a:endParaRPr>
          </a:p>
        </p:txBody>
      </p:sp>
      <p:pic>
        <p:nvPicPr>
          <p:cNvPr id="24" name="Picture 5"/>
          <p:cNvPicPr>
            <a:picLocks noChangeAspect="1" noChangeArrowheads="1"/>
          </p:cNvPicPr>
          <p:nvPr/>
        </p:nvPicPr>
        <p:blipFill>
          <a:blip r:embed="rId4" cstate="print"/>
          <a:srcRect/>
          <a:stretch>
            <a:fillRect/>
          </a:stretch>
        </p:blipFill>
        <p:spPr bwMode="auto">
          <a:xfrm>
            <a:off x="9962389" y="6008304"/>
            <a:ext cx="2178134" cy="844353"/>
          </a:xfrm>
          <a:prstGeom prst="rect">
            <a:avLst/>
          </a:prstGeom>
          <a:noFill/>
          <a:ln w="9525">
            <a:noFill/>
            <a:miter lim="800000"/>
            <a:headEnd/>
            <a:tailEnd/>
          </a:ln>
        </p:spPr>
      </p:pic>
      <p:sp>
        <p:nvSpPr>
          <p:cNvPr id="25" name="Right Arrow 24"/>
          <p:cNvSpPr/>
          <p:nvPr/>
        </p:nvSpPr>
        <p:spPr>
          <a:xfrm>
            <a:off x="1512916" y="224852"/>
            <a:ext cx="10679084" cy="163209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kern="0" dirty="0" smtClean="0">
                <a:solidFill>
                  <a:prstClr val="white"/>
                </a:solidFill>
              </a:rPr>
              <a:t>Alliance Management </a:t>
            </a:r>
            <a:r>
              <a:rPr lang="en-US" sz="3000" kern="0" spc="-100" dirty="0" smtClean="0">
                <a:solidFill>
                  <a:prstClr val="white"/>
                </a:solidFill>
                <a:sym typeface="Wingdings"/>
              </a:rPr>
              <a:t> </a:t>
            </a:r>
            <a:r>
              <a:rPr lang="en-US" sz="3000" kern="0" spc="-100" dirty="0" smtClean="0">
                <a:solidFill>
                  <a:prstClr val="white"/>
                </a:solidFill>
                <a:latin typeface="Arial Black" pitchFamily="34" charset="0"/>
                <a:sym typeface="Wingdings"/>
              </a:rPr>
              <a:t>Collaborative </a:t>
            </a:r>
            <a:r>
              <a:rPr lang="en-US" sz="3000" b="1" kern="0" spc="-100" dirty="0" smtClean="0">
                <a:solidFill>
                  <a:prstClr val="white"/>
                </a:solidFill>
                <a:latin typeface="Arial Black" pitchFamily="34" charset="0"/>
              </a:rPr>
              <a:t>Leadership</a:t>
            </a:r>
            <a:r>
              <a:rPr lang="en-US" sz="3000" b="1" kern="0" dirty="0" smtClean="0">
                <a:solidFill>
                  <a:prstClr val="white"/>
                </a:solidFill>
                <a:latin typeface="Arial Black" pitchFamily="34" charset="0"/>
              </a:rPr>
              <a:t> </a:t>
            </a:r>
            <a:r>
              <a:rPr lang="en-US" sz="3000" b="1" i="1" kern="0" dirty="0" smtClean="0">
                <a:solidFill>
                  <a:prstClr val="white"/>
                </a:solidFill>
                <a:latin typeface="Arial Black" pitchFamily="34" charset="0"/>
              </a:rPr>
              <a:t>Shift </a:t>
            </a:r>
            <a: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t>
            </a:r>
            <a:r>
              <a:rPr lang="en-US" sz="2800" b="1" cap="small" spc="-100"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Collaborative</a:t>
            </a:r>
            <a:r>
              <a:rPr lang="en-US" sz="28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Operating System</a:t>
            </a:r>
          </a:p>
          <a:p>
            <a:pPr algn="ctr">
              <a:lnSpc>
                <a:spcPct val="80000"/>
              </a:lnSpc>
              <a:spcBef>
                <a:spcPct val="0"/>
              </a:spcBef>
              <a:defRPr/>
            </a:pPr>
            <a:r>
              <a:rPr lang="en-US" sz="2400" b="1" i="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pitchFamily="2" charset="2"/>
              </a:rPr>
              <a:t></a:t>
            </a:r>
            <a:r>
              <a:rPr lang="en-US" sz="2400" b="1" i="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Better, Faster, More Valuable </a:t>
            </a:r>
            <a:r>
              <a:rPr lang="en-US" sz="2400" b="1" i="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pitchFamily="2" charset="2"/>
              </a:rPr>
              <a:t></a:t>
            </a:r>
            <a:endParaRPr lang="en-US" sz="2800" b="1" kern="0" dirty="0" smtClean="0">
              <a:solidFill>
                <a:srgbClr val="FFFF99"/>
              </a:solidFill>
            </a:endParaRPr>
          </a:p>
        </p:txBody>
      </p:sp>
      <p:sp>
        <p:nvSpPr>
          <p:cNvPr id="2" name="Title 3"/>
          <p:cNvSpPr txBox="1">
            <a:spLocks/>
          </p:cNvSpPr>
          <p:nvPr/>
        </p:nvSpPr>
        <p:spPr>
          <a:xfrm>
            <a:off x="1507067" y="6682"/>
            <a:ext cx="9990665"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Part 2 – </a:t>
            </a:r>
            <a:r>
              <a:rPr kumimoji="0" lang="en-US" sz="3200" b="1" i="1" u="none" strike="noStrike" kern="1200" cap="none" spc="0" normalizeH="0" baseline="0" noProof="0" dirty="0" smtClean="0">
                <a:ln>
                  <a:noFill/>
                </a:ln>
                <a:solidFill>
                  <a:srgbClr val="C00000"/>
                </a:solidFill>
                <a:effectLst/>
                <a:uLnTx/>
                <a:uFillTx/>
                <a:latin typeface="Engravers MT" pitchFamily="18" charset="0"/>
                <a:ea typeface="+mj-ea"/>
                <a:cs typeface="+mj-cs"/>
              </a:rPr>
              <a:t>G</a:t>
            </a:r>
            <a:r>
              <a:rPr kumimoji="0" lang="en-US" sz="2800" b="1" i="1" u="none" strike="noStrike" kern="1200" cap="none" spc="0" normalizeH="0" baseline="0" noProof="0" dirty="0" smtClean="0">
                <a:ln>
                  <a:noFill/>
                </a:ln>
                <a:solidFill>
                  <a:srgbClr val="C00000"/>
                </a:solidFill>
                <a:effectLst/>
                <a:uLnTx/>
                <a:uFillTx/>
                <a:latin typeface="Engravers MT" pitchFamily="18" charset="0"/>
                <a:ea typeface="+mj-ea"/>
                <a:cs typeface="+mj-cs"/>
              </a:rPr>
              <a:t>ame</a:t>
            </a:r>
            <a:r>
              <a:rPr kumimoji="0" lang="en-US" sz="2800" b="1" i="1" u="none" strike="noStrike" kern="1200" cap="none" spc="0" normalizeH="0" noProof="0" dirty="0" smtClean="0">
                <a:ln>
                  <a:noFill/>
                </a:ln>
                <a:solidFill>
                  <a:srgbClr val="C00000"/>
                </a:solidFill>
                <a:effectLst/>
                <a:uLnTx/>
                <a:uFillTx/>
                <a:latin typeface="Engravers MT" pitchFamily="18" charset="0"/>
                <a:ea typeface="+mj-ea"/>
                <a:cs typeface="+mj-cs"/>
              </a:rPr>
              <a:t> </a:t>
            </a:r>
            <a:r>
              <a:rPr kumimoji="0" lang="en-US" sz="3200" b="1" i="1" u="none" strike="noStrike" kern="1200" cap="none" spc="0" normalizeH="0" noProof="0" dirty="0" smtClean="0">
                <a:ln>
                  <a:noFill/>
                </a:ln>
                <a:solidFill>
                  <a:srgbClr val="C00000"/>
                </a:solidFill>
                <a:effectLst/>
                <a:uLnTx/>
                <a:uFillTx/>
                <a:latin typeface="Engravers MT" pitchFamily="18" charset="0"/>
                <a:ea typeface="+mj-ea"/>
                <a:cs typeface="+mj-cs"/>
              </a:rPr>
              <a:t>C</a:t>
            </a:r>
            <a:r>
              <a:rPr kumimoji="0" lang="en-US" sz="2800" b="1" i="1" u="none" strike="noStrike" kern="1200" cap="none" spc="0" normalizeH="0" noProof="0" dirty="0" smtClean="0">
                <a:ln>
                  <a:noFill/>
                </a:ln>
                <a:solidFill>
                  <a:srgbClr val="C00000"/>
                </a:solidFill>
                <a:effectLst/>
                <a:uLnTx/>
                <a:uFillTx/>
                <a:latin typeface="Engravers MT" pitchFamily="18" charset="0"/>
                <a:ea typeface="+mj-ea"/>
                <a:cs typeface="+mj-cs"/>
              </a:rPr>
              <a:t>hanging</a:t>
            </a:r>
            <a:r>
              <a:rPr kumimoji="0" lang="en-US" sz="3200" b="1" i="1" u="none" strike="noStrike" kern="1200" cap="none" spc="0" normalizeH="0" noProof="0" dirty="0" smtClean="0">
                <a:ln>
                  <a:noFill/>
                </a:ln>
                <a:solidFill>
                  <a:srgbClr val="C00000"/>
                </a:solidFill>
                <a:effectLst/>
                <a:uLnTx/>
                <a:uFillTx/>
                <a:latin typeface="Engravers MT" pitchFamily="18" charset="0"/>
                <a:ea typeface="+mj-ea"/>
                <a:cs typeface="+mj-cs"/>
              </a:rPr>
              <a:t> </a:t>
            </a:r>
            <a:r>
              <a:rPr kumimoji="0" lang="en-US" sz="2400" b="1" u="none" strike="noStrike" kern="1200" cap="none" spc="0" normalizeH="0" noProof="0" dirty="0" smtClean="0">
                <a:ln>
                  <a:noFill/>
                </a:ln>
                <a:solidFill>
                  <a:srgbClr val="C00000"/>
                </a:solidFill>
                <a:effectLst/>
                <a:uLnTx/>
                <a:uFillTx/>
                <a:latin typeface="Engravers MT" pitchFamily="18" charset="0"/>
                <a:ea typeface="+mj-ea"/>
                <a:cs typeface="+mj-cs"/>
              </a:rPr>
              <a:t>Strategy</a:t>
            </a:r>
            <a:r>
              <a:rPr kumimoji="0" lang="en-US" sz="3200" b="1" i="0" u="none" strike="noStrike" kern="1200" cap="none" spc="0" normalizeH="0" noProof="0" dirty="0" smtClean="0">
                <a:ln>
                  <a:noFill/>
                </a:ln>
                <a:solidFill>
                  <a:srgbClr val="C00000"/>
                </a:solidFill>
                <a:effectLst/>
                <a:uLnTx/>
                <a:uFillTx/>
                <a:latin typeface="Engravers MT" pitchFamily="18" charset="0"/>
                <a:ea typeface="+mj-ea"/>
                <a:cs typeface="+mj-cs"/>
              </a:rPr>
              <a:t> </a:t>
            </a:r>
            <a:endParaRPr kumimoji="0" lang="en-US" sz="3200" b="1" i="1" u="none" strike="noStrike" kern="1200" cap="none" spc="0" normalizeH="0" baseline="0" noProof="0" dirty="0">
              <a:ln>
                <a:noFill/>
              </a:ln>
              <a:solidFill>
                <a:srgbClr val="C00000"/>
              </a:solidFill>
              <a:effectLst/>
              <a:uLnTx/>
              <a:uFillTx/>
              <a:latin typeface="Engravers MT" pitchFamily="18" charset="0"/>
              <a:ea typeface="+mj-ea"/>
              <a:cs typeface="+mj-cs"/>
            </a:endParaRPr>
          </a:p>
        </p:txBody>
      </p:sp>
      <p:grpSp>
        <p:nvGrpSpPr>
          <p:cNvPr id="29" name="Group 28"/>
          <p:cNvGrpSpPr/>
          <p:nvPr/>
        </p:nvGrpSpPr>
        <p:grpSpPr>
          <a:xfrm>
            <a:off x="7794885" y="1454046"/>
            <a:ext cx="4386811" cy="3873650"/>
            <a:chOff x="7132276" y="997550"/>
            <a:chExt cx="4959828" cy="4391381"/>
          </a:xfrm>
        </p:grpSpPr>
        <p:sp>
          <p:nvSpPr>
            <p:cNvPr id="8" name="5-Point Star 7"/>
            <p:cNvSpPr/>
            <p:nvPr/>
          </p:nvSpPr>
          <p:spPr>
            <a:xfrm>
              <a:off x="7132276" y="997550"/>
              <a:ext cx="4959828" cy="4353322"/>
            </a:xfrm>
            <a:prstGeom prst="star5">
              <a:avLst/>
            </a:prstGeom>
            <a:scene3d>
              <a:camera prst="orthographicFront"/>
              <a:lightRig rig="morning" dir="t"/>
            </a:scene3d>
            <a:sp3d prstMaterial="plastic">
              <a:bevelT w="139700" h="133350" prst="angle"/>
              <a:bevelB w="889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Oval 10"/>
            <p:cNvSpPr/>
            <p:nvPr/>
          </p:nvSpPr>
          <p:spPr>
            <a:xfrm>
              <a:off x="8424058" y="2220415"/>
              <a:ext cx="2753634" cy="26585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2" name="Picture 2"/>
            <p:cNvPicPr>
              <a:picLocks noChangeAspect="1" noChangeArrowheads="1"/>
            </p:cNvPicPr>
            <p:nvPr/>
          </p:nvPicPr>
          <p:blipFill>
            <a:blip r:embed="rId5" cstate="print"/>
            <a:srcRect t="6010"/>
            <a:stretch>
              <a:fillRect/>
            </a:stretch>
          </p:blipFill>
          <p:spPr bwMode="auto">
            <a:xfrm>
              <a:off x="9184372" y="2881554"/>
              <a:ext cx="1119543" cy="1108474"/>
            </a:xfrm>
            <a:prstGeom prst="rect">
              <a:avLst/>
            </a:prstGeom>
            <a:noFill/>
            <a:ln w="9525">
              <a:noFill/>
              <a:miter lim="800000"/>
              <a:headEnd/>
              <a:tailEnd/>
            </a:ln>
          </p:spPr>
        </p:pic>
        <p:sp>
          <p:nvSpPr>
            <p:cNvPr id="13" name="TextBox 12"/>
            <p:cNvSpPr txBox="1"/>
            <p:nvPr/>
          </p:nvSpPr>
          <p:spPr>
            <a:xfrm>
              <a:off x="8919237" y="2723230"/>
              <a:ext cx="1598368" cy="1545272"/>
            </a:xfrm>
            <a:prstGeom prst="rect">
              <a:avLst/>
            </a:prstGeom>
            <a:noFill/>
          </p:spPr>
          <p:txBody>
            <a:bodyPr wrap="none" rtlCol="0">
              <a:prstTxWarp prst="textButton">
                <a:avLst/>
              </a:prstTxWarp>
              <a:spAutoFit/>
            </a:bodyPr>
            <a:lstStyle/>
            <a:p>
              <a:pPr algn="ctr"/>
              <a:r>
                <a:rPr lang="en-US" sz="2400" b="1" dirty="0" smtClean="0">
                  <a:solidFill>
                    <a:schemeClr val="accent5">
                      <a:lumMod val="50000"/>
                    </a:schemeClr>
                  </a:solidFill>
                </a:rPr>
                <a:t>Collaborative</a:t>
              </a:r>
            </a:p>
            <a:p>
              <a:pPr algn="ctr"/>
              <a:r>
                <a:rPr lang="en-US" sz="2400" b="1" dirty="0" smtClean="0">
                  <a:solidFill>
                    <a:schemeClr val="accent5">
                      <a:lumMod val="50000"/>
                    </a:schemeClr>
                  </a:solidFill>
                </a:rPr>
                <a:t/>
              </a:r>
              <a:br>
                <a:rPr lang="en-US" sz="2400" b="1" dirty="0" smtClean="0">
                  <a:solidFill>
                    <a:schemeClr val="accent5">
                      <a:lumMod val="50000"/>
                    </a:schemeClr>
                  </a:solidFill>
                </a:rPr>
              </a:br>
              <a:r>
                <a:rPr lang="en-US" sz="2400" b="1" dirty="0" smtClean="0">
                  <a:solidFill>
                    <a:schemeClr val="accent5">
                      <a:lumMod val="50000"/>
                    </a:schemeClr>
                  </a:solidFill>
                </a:rPr>
                <a:t>Operating Systems</a:t>
              </a:r>
              <a:endParaRPr lang="en-US" sz="2400" b="1" dirty="0">
                <a:solidFill>
                  <a:schemeClr val="accent5">
                    <a:lumMod val="50000"/>
                  </a:schemeClr>
                </a:solidFill>
              </a:endParaRPr>
            </a:p>
          </p:txBody>
        </p:sp>
        <p:sp>
          <p:nvSpPr>
            <p:cNvPr id="14" name="Donut 13"/>
            <p:cNvSpPr/>
            <p:nvPr/>
          </p:nvSpPr>
          <p:spPr>
            <a:xfrm>
              <a:off x="7684171" y="1439902"/>
              <a:ext cx="4061333" cy="3949029"/>
            </a:xfrm>
            <a:prstGeom prst="donut">
              <a:avLst>
                <a:gd name="adj" fmla="val 232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TextBox 14"/>
            <p:cNvSpPr txBox="1"/>
            <p:nvPr/>
          </p:nvSpPr>
          <p:spPr>
            <a:xfrm rot="17405426">
              <a:off x="7914518" y="2804829"/>
              <a:ext cx="1660630" cy="726957"/>
            </a:xfrm>
            <a:prstGeom prst="rect">
              <a:avLst/>
            </a:prstGeom>
            <a:noFill/>
          </p:spPr>
          <p:txBody>
            <a:bodyPr wrap="none" rtlCol="0">
              <a:prstTxWarp prst="textArchUp">
                <a:avLst/>
              </a:prstTxWarp>
              <a:spAutoFit/>
            </a:bodyPr>
            <a:lstStyle/>
            <a:p>
              <a:pPr algn="ctr"/>
              <a:r>
                <a:rPr lang="en-US" sz="2000" b="1" dirty="0" smtClean="0"/>
                <a:t>Collaborative </a:t>
              </a:r>
              <a:br>
                <a:rPr lang="en-US" sz="2000" b="1" dirty="0" smtClean="0"/>
              </a:br>
              <a:r>
                <a:rPr lang="en-US" sz="2000" b="1" dirty="0" smtClean="0"/>
                <a:t>Economics</a:t>
              </a:r>
              <a:endParaRPr lang="en-US" sz="2000" b="1" dirty="0"/>
            </a:p>
          </p:txBody>
        </p:sp>
        <p:sp>
          <p:nvSpPr>
            <p:cNvPr id="16" name="TextBox 15"/>
            <p:cNvSpPr txBox="1"/>
            <p:nvPr/>
          </p:nvSpPr>
          <p:spPr>
            <a:xfrm>
              <a:off x="8874825" y="2117297"/>
              <a:ext cx="1657865" cy="728169"/>
            </a:xfrm>
            <a:prstGeom prst="rect">
              <a:avLst/>
            </a:prstGeom>
            <a:noFill/>
          </p:spPr>
          <p:txBody>
            <a:bodyPr wrap="none" rtlCol="0">
              <a:prstTxWarp prst="textArchUp">
                <a:avLst/>
              </a:prstTxWarp>
              <a:spAutoFit/>
            </a:bodyPr>
            <a:lstStyle/>
            <a:p>
              <a:pPr algn="ctr"/>
              <a:r>
                <a:rPr lang="en-US" sz="2000" b="1" dirty="0" smtClean="0">
                  <a:solidFill>
                    <a:srgbClr val="7030A0"/>
                  </a:solidFill>
                </a:rPr>
                <a:t>Collaborative </a:t>
              </a:r>
              <a:br>
                <a:rPr lang="en-US" sz="2000" b="1" dirty="0" smtClean="0">
                  <a:solidFill>
                    <a:srgbClr val="7030A0"/>
                  </a:solidFill>
                </a:rPr>
              </a:br>
              <a:r>
                <a:rPr lang="en-US" sz="2000" b="1" dirty="0" smtClean="0">
                  <a:solidFill>
                    <a:srgbClr val="7030A0"/>
                  </a:solidFill>
                </a:rPr>
                <a:t>Leadership</a:t>
              </a:r>
              <a:endParaRPr lang="en-US" sz="2000" b="1" dirty="0">
                <a:solidFill>
                  <a:srgbClr val="7030A0"/>
                </a:solidFill>
              </a:endParaRPr>
            </a:p>
          </p:txBody>
        </p:sp>
        <p:sp>
          <p:nvSpPr>
            <p:cNvPr id="17" name="TextBox 16"/>
            <p:cNvSpPr txBox="1"/>
            <p:nvPr/>
          </p:nvSpPr>
          <p:spPr>
            <a:xfrm rot="4190512">
              <a:off x="9750980" y="2874533"/>
              <a:ext cx="1660630" cy="726956"/>
            </a:xfrm>
            <a:prstGeom prst="rect">
              <a:avLst/>
            </a:prstGeom>
            <a:noFill/>
          </p:spPr>
          <p:txBody>
            <a:bodyPr wrap="none" rtlCol="0">
              <a:prstTxWarp prst="textArchUp">
                <a:avLst/>
              </a:prstTxWarp>
              <a:spAutoFit/>
            </a:bodyPr>
            <a:lstStyle/>
            <a:p>
              <a:pPr algn="ctr">
                <a:lnSpc>
                  <a:spcPct val="80000"/>
                </a:lnSpc>
              </a:pPr>
              <a:r>
                <a:rPr lang="en-US" sz="2000" b="1" dirty="0" smtClean="0">
                  <a:solidFill>
                    <a:schemeClr val="accent6">
                      <a:lumMod val="75000"/>
                    </a:schemeClr>
                  </a:solidFill>
                </a:rPr>
                <a:t>Collaborative </a:t>
              </a:r>
              <a:br>
                <a:rPr lang="en-US" sz="2000" b="1" dirty="0" smtClean="0">
                  <a:solidFill>
                    <a:schemeClr val="accent6">
                      <a:lumMod val="75000"/>
                    </a:schemeClr>
                  </a:solidFill>
                </a:rPr>
              </a:br>
              <a:r>
                <a:rPr lang="en-US" sz="2000" b="1" dirty="0" smtClean="0">
                  <a:solidFill>
                    <a:schemeClr val="accent6">
                      <a:lumMod val="75000"/>
                    </a:schemeClr>
                  </a:solidFill>
                </a:rPr>
                <a:t>Teamwork</a:t>
              </a:r>
              <a:br>
                <a:rPr lang="en-US" sz="2000" b="1" dirty="0" smtClean="0">
                  <a:solidFill>
                    <a:schemeClr val="accent6">
                      <a:lumMod val="75000"/>
                    </a:schemeClr>
                  </a:solidFill>
                </a:rPr>
              </a:br>
              <a:r>
                <a:rPr lang="en-US" sz="2000" b="1" dirty="0" smtClean="0">
                  <a:solidFill>
                    <a:schemeClr val="accent6">
                      <a:lumMod val="75000"/>
                    </a:schemeClr>
                  </a:solidFill>
                </a:rPr>
                <a:t>&amp; Trust</a:t>
              </a:r>
              <a:endParaRPr lang="en-US" sz="2000" b="1" dirty="0">
                <a:solidFill>
                  <a:schemeClr val="accent6">
                    <a:lumMod val="75000"/>
                  </a:schemeClr>
                </a:solidFill>
              </a:endParaRPr>
            </a:p>
          </p:txBody>
        </p:sp>
        <p:sp>
          <p:nvSpPr>
            <p:cNvPr id="18" name="TextBox 17"/>
            <p:cNvSpPr txBox="1"/>
            <p:nvPr/>
          </p:nvSpPr>
          <p:spPr>
            <a:xfrm rot="2291812">
              <a:off x="8185188" y="3905293"/>
              <a:ext cx="1657865" cy="728169"/>
            </a:xfrm>
            <a:prstGeom prst="rect">
              <a:avLst/>
            </a:prstGeom>
            <a:noFill/>
          </p:spPr>
          <p:txBody>
            <a:bodyPr wrap="none" rtlCol="0">
              <a:prstTxWarp prst="textArchDown">
                <a:avLst/>
              </a:prstTxWarp>
              <a:spAutoFit/>
            </a:bodyPr>
            <a:lstStyle/>
            <a:p>
              <a:pPr algn="ctr"/>
              <a:r>
                <a:rPr lang="en-US" sz="2000" b="1" dirty="0" smtClean="0">
                  <a:solidFill>
                    <a:schemeClr val="accent1">
                      <a:lumMod val="75000"/>
                    </a:schemeClr>
                  </a:solidFill>
                </a:rPr>
                <a:t>Collaborative</a:t>
              </a:r>
              <a:br>
                <a:rPr lang="en-US" sz="2000" b="1" dirty="0" smtClean="0">
                  <a:solidFill>
                    <a:schemeClr val="accent1">
                      <a:lumMod val="75000"/>
                    </a:schemeClr>
                  </a:solidFill>
                </a:rPr>
              </a:br>
              <a:r>
                <a:rPr lang="en-US" sz="2000" b="1" dirty="0" smtClean="0">
                  <a:solidFill>
                    <a:schemeClr val="accent1">
                      <a:lumMod val="75000"/>
                    </a:schemeClr>
                  </a:solidFill>
                </a:rPr>
                <a:t>Strategy</a:t>
              </a:r>
              <a:endParaRPr lang="en-US" sz="2000" b="1" dirty="0">
                <a:solidFill>
                  <a:schemeClr val="accent1">
                    <a:lumMod val="75000"/>
                  </a:schemeClr>
                </a:solidFill>
              </a:endParaRPr>
            </a:p>
          </p:txBody>
        </p:sp>
        <p:sp>
          <p:nvSpPr>
            <p:cNvPr id="19" name="TextBox 18"/>
            <p:cNvSpPr txBox="1"/>
            <p:nvPr/>
          </p:nvSpPr>
          <p:spPr>
            <a:xfrm rot="19558944">
              <a:off x="9556183" y="3916988"/>
              <a:ext cx="1657865" cy="728169"/>
            </a:xfrm>
            <a:prstGeom prst="rect">
              <a:avLst/>
            </a:prstGeom>
            <a:noFill/>
          </p:spPr>
          <p:txBody>
            <a:bodyPr wrap="none" rtlCol="0">
              <a:prstTxWarp prst="textArchDown">
                <a:avLst/>
              </a:prstTxWarp>
              <a:spAutoFit/>
            </a:bodyPr>
            <a:lstStyle/>
            <a:p>
              <a:pPr algn="ctr"/>
              <a:r>
                <a:rPr lang="en-US" sz="2000" b="1" dirty="0" smtClean="0">
                  <a:solidFill>
                    <a:srgbClr val="C00000"/>
                  </a:solidFill>
                </a:rPr>
                <a:t>Collaborative</a:t>
              </a:r>
              <a:br>
                <a:rPr lang="en-US" sz="2000" b="1" dirty="0" smtClean="0">
                  <a:solidFill>
                    <a:srgbClr val="C00000"/>
                  </a:solidFill>
                </a:rPr>
              </a:br>
              <a:r>
                <a:rPr lang="en-US" sz="2000" b="1" dirty="0" smtClean="0">
                  <a:solidFill>
                    <a:srgbClr val="C00000"/>
                  </a:solidFill>
                </a:rPr>
                <a:t>Innovation</a:t>
              </a:r>
              <a:endParaRPr lang="en-US" sz="2000" b="1" dirty="0">
                <a:solidFill>
                  <a:srgbClr val="C00000"/>
                </a:solidFill>
              </a:endParaRPr>
            </a:p>
          </p:txBody>
        </p:sp>
      </p:grpSp>
      <p:sp>
        <p:nvSpPr>
          <p:cNvPr id="22" name="TextBox 21"/>
          <p:cNvSpPr txBox="1"/>
          <p:nvPr/>
        </p:nvSpPr>
        <p:spPr>
          <a:xfrm>
            <a:off x="986971" y="1647573"/>
            <a:ext cx="7887206" cy="4529445"/>
          </a:xfrm>
          <a:prstGeom prst="rect">
            <a:avLst/>
          </a:prstGeom>
          <a:noFill/>
        </p:spPr>
        <p:txBody>
          <a:bodyPr wrap="square" rtlCol="0">
            <a:spAutoFit/>
          </a:bodyPr>
          <a:lstStyle/>
          <a:p>
            <a:r>
              <a:rPr lang="en-US" sz="2800" b="1" dirty="0" smtClean="0"/>
              <a:t>      </a:t>
            </a:r>
            <a:r>
              <a:rPr lang="en-US" sz="2800" b="1" dirty="0" smtClean="0">
                <a:effectLst>
                  <a:glow rad="139700">
                    <a:srgbClr val="FFFFFF"/>
                  </a:glow>
                </a:effectLst>
              </a:rPr>
              <a:t>All too Often Alliance Professionals are</a:t>
            </a:r>
            <a:br>
              <a:rPr lang="en-US" sz="2800" b="1" dirty="0" smtClean="0">
                <a:effectLst>
                  <a:glow rad="139700">
                    <a:srgbClr val="FFFFFF"/>
                  </a:glow>
                </a:effectLst>
              </a:rPr>
            </a:br>
            <a:r>
              <a:rPr lang="en-US" sz="2800" b="1" dirty="0" smtClean="0">
                <a:effectLst>
                  <a:glow rad="139700">
                    <a:srgbClr val="FFFFFF"/>
                  </a:glow>
                </a:effectLst>
              </a:rPr>
              <a:t>      Pigeon-holed on Fringe of Corporate Structure</a:t>
            </a:r>
          </a:p>
          <a:p>
            <a:pPr lvl="4" indent="-233363">
              <a:buFont typeface="Arial" pitchFamily="34" charset="0"/>
              <a:buChar char="•"/>
            </a:pPr>
            <a:r>
              <a:rPr lang="en-US" sz="2000" dirty="0" smtClean="0">
                <a:effectLst>
                  <a:glow rad="139700">
                    <a:srgbClr val="FFFFFF"/>
                  </a:glow>
                </a:effectLst>
              </a:rPr>
              <a:t>Sub-optimized Talent</a:t>
            </a:r>
          </a:p>
          <a:p>
            <a:pPr lvl="4" indent="-233363">
              <a:buFont typeface="Arial" pitchFamily="34" charset="0"/>
              <a:buChar char="•"/>
            </a:pPr>
            <a:r>
              <a:rPr lang="en-US" sz="2000" dirty="0" smtClean="0">
                <a:effectLst>
                  <a:glow rad="139700">
                    <a:srgbClr val="FFFFFF"/>
                  </a:glow>
                </a:effectLst>
              </a:rPr>
              <a:t>Should be the </a:t>
            </a:r>
            <a:r>
              <a:rPr lang="en-US" sz="2000" i="1" dirty="0" smtClean="0">
                <a:effectLst>
                  <a:glow rad="139700">
                    <a:srgbClr val="FFFFFF"/>
                  </a:glow>
                </a:effectLst>
              </a:rPr>
              <a:t>Masters of Collaboration</a:t>
            </a:r>
          </a:p>
          <a:p>
            <a:pPr lvl="4" indent="-233363">
              <a:buFont typeface="Arial" pitchFamily="34" charset="0"/>
              <a:buChar char="•"/>
            </a:pPr>
            <a:r>
              <a:rPr lang="en-US" sz="2000" dirty="0" smtClean="0">
                <a:effectLst>
                  <a:glow rad="139700">
                    <a:srgbClr val="FFFFFF"/>
                  </a:glow>
                </a:effectLst>
              </a:rPr>
              <a:t>Bring New Levels of Value to Stakeholders</a:t>
            </a:r>
          </a:p>
          <a:p>
            <a:pPr marL="685800" lvl="1" indent="-228600">
              <a:lnSpc>
                <a:spcPct val="90000"/>
              </a:lnSpc>
              <a:spcBef>
                <a:spcPts val="1000"/>
              </a:spcBef>
              <a:defRPr/>
            </a:pPr>
            <a:r>
              <a:rPr lang="en-US" sz="2400" i="1" dirty="0" smtClean="0">
                <a:effectLst>
                  <a:glow rad="139700">
                    <a:srgbClr val="FFFFFF"/>
                  </a:glow>
                </a:effectLst>
                <a:sym typeface="Wingdings" pitchFamily="2" charset="2"/>
              </a:rPr>
              <a:t></a:t>
            </a:r>
            <a:r>
              <a:rPr lang="en-US" sz="2400" b="1" i="1" dirty="0" smtClean="0">
                <a:effectLst>
                  <a:glow rad="139700">
                    <a:srgbClr val="FFFFFF"/>
                  </a:glow>
                </a:effectLst>
              </a:rPr>
              <a:t>Migrate/Imbed in Centers of Power</a:t>
            </a:r>
          </a:p>
          <a:p>
            <a:pPr marL="922338" lvl="2" indent="-241300">
              <a:lnSpc>
                <a:spcPct val="90000"/>
              </a:lnSpc>
              <a:spcBef>
                <a:spcPts val="600"/>
              </a:spcBef>
              <a:buFont typeface="Arial" panose="020B0604020202020204" pitchFamily="34" charset="0"/>
              <a:buChar char="•"/>
            </a:pPr>
            <a:r>
              <a:rPr lang="en-US" sz="2000" b="1" dirty="0" smtClean="0">
                <a:effectLst>
                  <a:glow rad="139700">
                    <a:srgbClr val="FFFFFF"/>
                  </a:glow>
                </a:effectLst>
              </a:rPr>
              <a:t>Masters of Collaborative Systems Architecture</a:t>
            </a:r>
          </a:p>
          <a:p>
            <a:pPr marL="922338" lvl="2" indent="-241300">
              <a:lnSpc>
                <a:spcPct val="90000"/>
              </a:lnSpc>
              <a:spcBef>
                <a:spcPts val="600"/>
              </a:spcBef>
              <a:buFont typeface="Arial" panose="020B0604020202020204" pitchFamily="34" charset="0"/>
              <a:buChar char="•"/>
            </a:pPr>
            <a:r>
              <a:rPr lang="en-US" sz="2000" b="1" dirty="0" smtClean="0">
                <a:effectLst>
                  <a:glow rad="139700">
                    <a:srgbClr val="FFFFFF"/>
                  </a:glow>
                </a:effectLst>
              </a:rPr>
              <a:t>Where ever Complexity requires Trust &amp; Teamwork</a:t>
            </a:r>
            <a:r>
              <a:rPr lang="en-US" sz="2000" dirty="0" smtClean="0">
                <a:effectLst>
                  <a:glow rad="139700">
                    <a:srgbClr val="FFFFFF"/>
                  </a:glow>
                </a:effectLst>
              </a:rPr>
              <a:t> </a:t>
            </a:r>
            <a:br>
              <a:rPr lang="en-US" sz="2000" dirty="0" smtClean="0">
                <a:effectLst>
                  <a:glow rad="139700">
                    <a:srgbClr val="FFFFFF"/>
                  </a:glow>
                </a:effectLst>
              </a:rPr>
            </a:br>
            <a:r>
              <a:rPr lang="en-US" sz="1600" dirty="0" smtClean="0">
                <a:effectLst>
                  <a:glow rad="139700">
                    <a:srgbClr val="FFFFFF"/>
                  </a:glow>
                </a:effectLst>
              </a:rPr>
              <a:t>--Every Project, Department, Cross-Functional Team, Supply Chain </a:t>
            </a:r>
          </a:p>
          <a:p>
            <a:pPr marL="465138" lvl="1" indent="-241300">
              <a:lnSpc>
                <a:spcPct val="90000"/>
              </a:lnSpc>
              <a:spcBef>
                <a:spcPts val="600"/>
              </a:spcBef>
            </a:pPr>
            <a:r>
              <a:rPr lang="en-US" sz="1600" dirty="0" smtClean="0">
                <a:effectLst>
                  <a:glow rad="139700">
                    <a:srgbClr val="FFFFFF"/>
                  </a:glow>
                </a:effectLst>
                <a:sym typeface="Wingdings" pitchFamily="2" charset="2"/>
              </a:rPr>
              <a:t>	</a:t>
            </a:r>
            <a:r>
              <a:rPr lang="en-US" sz="2400" b="1" i="1" dirty="0" smtClean="0">
                <a:effectLst>
                  <a:glow rad="139700">
                    <a:srgbClr val="FFFFFF"/>
                  </a:glow>
                </a:effectLst>
                <a:sym typeface="Wingdings" pitchFamily="2" charset="2"/>
              </a:rPr>
              <a:t> Game Changer Strategy &amp; Architecture</a:t>
            </a:r>
            <a:br>
              <a:rPr lang="en-US" sz="2400" b="1" i="1" dirty="0" smtClean="0">
                <a:effectLst>
                  <a:glow rad="139700">
                    <a:srgbClr val="FFFFFF"/>
                  </a:glow>
                </a:effectLst>
                <a:sym typeface="Wingdings" pitchFamily="2" charset="2"/>
              </a:rPr>
            </a:br>
            <a:r>
              <a:rPr lang="en-US" sz="1600" dirty="0" smtClean="0">
                <a:effectLst>
                  <a:glow rad="139700">
                    <a:srgbClr val="FFFFFF"/>
                  </a:glow>
                </a:effectLst>
                <a:sym typeface="Wingdings" pitchFamily="2" charset="2"/>
              </a:rPr>
              <a:t>        with Mind MAAPS --</a:t>
            </a:r>
            <a:r>
              <a:rPr lang="en-US" sz="1600" b="1" i="1" dirty="0" smtClean="0">
                <a:effectLst>
                  <a:glow rad="139700">
                    <a:srgbClr val="FFFFFF"/>
                  </a:glow>
                </a:effectLst>
              </a:rPr>
              <a:t>M</a:t>
            </a:r>
            <a:r>
              <a:rPr lang="en-US" sz="1600" i="1" dirty="0" smtClean="0">
                <a:effectLst>
                  <a:glow rad="139700">
                    <a:srgbClr val="FFFFFF"/>
                  </a:glow>
                </a:effectLst>
              </a:rPr>
              <a:t>etrics, </a:t>
            </a:r>
            <a:r>
              <a:rPr lang="en-US" sz="1600" b="1" i="1" dirty="0" smtClean="0">
                <a:effectLst>
                  <a:glow rad="139700">
                    <a:srgbClr val="FFFFFF"/>
                  </a:glow>
                </a:effectLst>
              </a:rPr>
              <a:t>A</a:t>
            </a:r>
            <a:r>
              <a:rPr lang="en-US" sz="1600" i="1" dirty="0" smtClean="0">
                <a:effectLst>
                  <a:glow rad="139700">
                    <a:srgbClr val="FFFFFF"/>
                  </a:glow>
                </a:effectLst>
              </a:rPr>
              <a:t>rchitecture, </a:t>
            </a:r>
            <a:r>
              <a:rPr lang="en-US" sz="1600" b="1" i="1" dirty="0" smtClean="0">
                <a:effectLst>
                  <a:glow rad="139700">
                    <a:srgbClr val="FFFFFF"/>
                  </a:glow>
                </a:effectLst>
              </a:rPr>
              <a:t>A</a:t>
            </a:r>
            <a:r>
              <a:rPr lang="en-US" sz="1600" i="1" dirty="0" smtClean="0">
                <a:effectLst>
                  <a:glow rad="139700">
                    <a:srgbClr val="FFFFFF"/>
                  </a:glow>
                </a:effectLst>
              </a:rPr>
              <a:t>ctions, </a:t>
            </a:r>
            <a:r>
              <a:rPr lang="en-US" sz="1600" b="1" i="1" dirty="0" smtClean="0">
                <a:effectLst>
                  <a:glow rad="139700">
                    <a:srgbClr val="FFFFFF"/>
                  </a:glow>
                </a:effectLst>
              </a:rPr>
              <a:t>P</a:t>
            </a:r>
            <a:r>
              <a:rPr lang="en-US" sz="1600" i="1" dirty="0" smtClean="0">
                <a:effectLst>
                  <a:glow rad="139700">
                    <a:srgbClr val="FFFFFF"/>
                  </a:glow>
                </a:effectLst>
              </a:rPr>
              <a:t>ictures, </a:t>
            </a:r>
            <a:r>
              <a:rPr lang="en-US" sz="1600" b="1" i="1" dirty="0" smtClean="0">
                <a:effectLst>
                  <a:glow rad="139700">
                    <a:srgbClr val="FFFFFF"/>
                  </a:glow>
                </a:effectLst>
              </a:rPr>
              <a:t>S</a:t>
            </a:r>
            <a:r>
              <a:rPr lang="en-US" sz="1600" i="1" dirty="0" smtClean="0">
                <a:effectLst>
                  <a:glow rad="139700">
                    <a:srgbClr val="FFFFFF"/>
                  </a:glow>
                </a:effectLst>
              </a:rPr>
              <a:t>tories</a:t>
            </a:r>
          </a:p>
          <a:p>
            <a:pPr marL="465138" lvl="1" indent="-241300">
              <a:lnSpc>
                <a:spcPct val="90000"/>
              </a:lnSpc>
              <a:spcBef>
                <a:spcPts val="600"/>
              </a:spcBef>
            </a:pPr>
            <a:r>
              <a:rPr lang="en-US" sz="1600" dirty="0" smtClean="0">
                <a:sym typeface="Wingdings" pitchFamily="2" charset="2"/>
              </a:rPr>
              <a:t/>
            </a:r>
            <a:br>
              <a:rPr lang="en-US" sz="1600" dirty="0" smtClean="0">
                <a:sym typeface="Wingdings" pitchFamily="2" charset="2"/>
              </a:rPr>
            </a:br>
            <a:endParaRPr lang="en-US" sz="1600" dirty="0" smtClean="0"/>
          </a:p>
        </p:txBody>
      </p:sp>
      <p:grpSp>
        <p:nvGrpSpPr>
          <p:cNvPr id="26" name="Group 158"/>
          <p:cNvGrpSpPr/>
          <p:nvPr/>
        </p:nvGrpSpPr>
        <p:grpSpPr>
          <a:xfrm>
            <a:off x="2508800" y="5545891"/>
            <a:ext cx="8311911" cy="1278891"/>
            <a:chOff x="4267199" y="4016186"/>
            <a:chExt cx="7530458" cy="1580720"/>
          </a:xfrm>
        </p:grpSpPr>
        <p:sp>
          <p:nvSpPr>
            <p:cNvPr id="27" name="Plaque 26"/>
            <p:cNvSpPr/>
            <p:nvPr/>
          </p:nvSpPr>
          <p:spPr>
            <a:xfrm>
              <a:off x="4267199" y="4016186"/>
              <a:ext cx="7475602" cy="1580720"/>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392705" y="4105841"/>
              <a:ext cx="7404952" cy="1483617"/>
            </a:xfrm>
            <a:prstGeom prst="rect">
              <a:avLst/>
            </a:prstGeom>
            <a:noFill/>
          </p:spPr>
          <p:txBody>
            <a:bodyPr wrap="square" rtlCol="0">
              <a:spAutoFit/>
            </a:bodyPr>
            <a:lstStyle/>
            <a:p>
              <a:r>
                <a:rPr lang="en-US" b="1" dirty="0" smtClean="0"/>
                <a:t>Key Actions</a:t>
              </a:r>
              <a:r>
                <a:rPr lang="en-US" dirty="0" smtClean="0"/>
                <a:t>: 	Advocate &amp; Orchestrator of Collaborative Systems for:</a:t>
              </a:r>
              <a:br>
                <a:rPr lang="en-US" dirty="0" smtClean="0"/>
              </a:br>
              <a:r>
                <a:rPr lang="en-US" dirty="0" smtClean="0"/>
                <a:t>	 	-- Innovation -- Leadership – Teamwork – Competitive Advantage</a:t>
              </a:r>
            </a:p>
            <a:p>
              <a:r>
                <a:rPr lang="en-US" b="1" dirty="0" smtClean="0">
                  <a:solidFill>
                    <a:srgbClr val="C00000"/>
                  </a:solidFill>
                </a:rPr>
                <a:t>Key Messages</a:t>
              </a:r>
              <a:r>
                <a:rPr lang="en-US" dirty="0" smtClean="0">
                  <a:solidFill>
                    <a:srgbClr val="C00000"/>
                  </a:solidFill>
                </a:rPr>
                <a:t>: 	Collaboration is required for Value Creation 				Managing Complexity, Adapting to Change, Attracting Partners</a:t>
              </a:r>
              <a:endParaRPr lang="en-US" dirty="0">
                <a:solidFill>
                  <a:srgbClr val="C00000"/>
                </a:solidFill>
              </a:endParaRPr>
            </a:p>
          </p:txBody>
        </p:sp>
      </p:grpSp>
      <p:sp>
        <p:nvSpPr>
          <p:cNvPr id="31" name="Slide Number Placeholder 3"/>
          <p:cNvSpPr>
            <a:spLocks noGrp="1"/>
          </p:cNvSpPr>
          <p:nvPr>
            <p:ph type="sldNum" sz="quarter" idx="10"/>
          </p:nvPr>
        </p:nvSpPr>
        <p:spPr>
          <a:xfrm>
            <a:off x="10130115" y="637391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5</a:t>
            </a:fld>
            <a:endParaRPr lang="en-US" dirty="0">
              <a:solidFill>
                <a:srgbClr val="000000"/>
              </a:solidFill>
            </a:endParaRPr>
          </a:p>
        </p:txBody>
      </p:sp>
      <p:pic>
        <p:nvPicPr>
          <p:cNvPr id="11265" name="Picture 1"/>
          <p:cNvPicPr>
            <a:picLocks noChangeAspect="1" noChangeArrowheads="1"/>
          </p:cNvPicPr>
          <p:nvPr/>
        </p:nvPicPr>
        <p:blipFill>
          <a:blip r:embed="rId6" cstate="print"/>
          <a:srcRect/>
          <a:stretch>
            <a:fillRect/>
          </a:stretch>
        </p:blipFill>
        <p:spPr bwMode="auto">
          <a:xfrm>
            <a:off x="2" y="2"/>
            <a:ext cx="1431233" cy="1803210"/>
          </a:xfrm>
          <a:prstGeom prst="rect">
            <a:avLst/>
          </a:prstGeom>
          <a:noFill/>
          <a:ln w="9525">
            <a:noFill/>
            <a:miter lim="800000"/>
            <a:headEnd/>
            <a:tailEnd/>
          </a:ln>
        </p:spPr>
      </p:pic>
      <p:grpSp>
        <p:nvGrpSpPr>
          <p:cNvPr id="37" name="Group 36"/>
          <p:cNvGrpSpPr/>
          <p:nvPr/>
        </p:nvGrpSpPr>
        <p:grpSpPr>
          <a:xfrm>
            <a:off x="7411629" y="4724143"/>
            <a:ext cx="1383154" cy="646331"/>
            <a:chOff x="7411629" y="4724143"/>
            <a:chExt cx="1383154" cy="646331"/>
          </a:xfrm>
        </p:grpSpPr>
        <p:sp>
          <p:nvSpPr>
            <p:cNvPr id="30" name="TextBox 29"/>
            <p:cNvSpPr txBox="1"/>
            <p:nvPr/>
          </p:nvSpPr>
          <p:spPr>
            <a:xfrm>
              <a:off x="7411629" y="4724143"/>
              <a:ext cx="1383154" cy="646331"/>
            </a:xfrm>
            <a:prstGeom prst="rect">
              <a:avLst/>
            </a:prstGeom>
            <a:noFill/>
          </p:spPr>
          <p:txBody>
            <a:bodyPr wrap="square" rtlCol="0">
              <a:spAutoFit/>
            </a:bodyPr>
            <a:lstStyle/>
            <a:p>
              <a:pPr algn="r"/>
              <a:r>
                <a:rPr lang="en-US"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Strategic</a:t>
              </a:r>
              <a:br>
                <a:rPr lang="en-US"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Alliances  . </a:t>
              </a:r>
              <a:endParaRPr lang="en-US"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Oval 35"/>
            <p:cNvSpPr/>
            <p:nvPr/>
          </p:nvSpPr>
          <p:spPr>
            <a:xfrm>
              <a:off x="8561630" y="5151735"/>
              <a:ext cx="197637" cy="1923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pic>
        <p:nvPicPr>
          <p:cNvPr id="38" name="Picture 37" descr="synergy open.png"/>
          <p:cNvPicPr>
            <a:picLocks noChangeAspect="1"/>
          </p:cNvPicPr>
          <p:nvPr/>
        </p:nvPicPr>
        <p:blipFill>
          <a:blip r:embed="rId7" cstate="print"/>
          <a:stretch>
            <a:fillRect/>
          </a:stretch>
        </p:blipFill>
        <p:spPr>
          <a:xfrm>
            <a:off x="9552310" y="3109177"/>
            <a:ext cx="1121761" cy="1018120"/>
          </a:xfrm>
          <a:prstGeom prst="rect">
            <a:avLst/>
          </a:prstGeom>
        </p:spPr>
      </p:pic>
      <p:grpSp>
        <p:nvGrpSpPr>
          <p:cNvPr id="39" name="Group 38"/>
          <p:cNvGrpSpPr/>
          <p:nvPr/>
        </p:nvGrpSpPr>
        <p:grpSpPr>
          <a:xfrm>
            <a:off x="8185008" y="2684301"/>
            <a:ext cx="2863296" cy="2935813"/>
            <a:chOff x="8185008" y="2684301"/>
            <a:chExt cx="2863296" cy="2935813"/>
          </a:xfrm>
        </p:grpSpPr>
        <p:grpSp>
          <p:nvGrpSpPr>
            <p:cNvPr id="40" name="Group 35"/>
            <p:cNvGrpSpPr>
              <a:grpSpLocks/>
            </p:cNvGrpSpPr>
            <p:nvPr/>
          </p:nvGrpSpPr>
          <p:grpSpPr bwMode="auto">
            <a:xfrm rot="13244602">
              <a:off x="8185008" y="2684301"/>
              <a:ext cx="1867970" cy="2040952"/>
              <a:chOff x="2710" y="345"/>
              <a:chExt cx="923" cy="871"/>
            </a:xfrm>
          </p:grpSpPr>
          <p:sp>
            <p:nvSpPr>
              <p:cNvPr id="50" name="Freeform 8"/>
              <p:cNvSpPr>
                <a:spLocks/>
              </p:cNvSpPr>
              <p:nvPr/>
            </p:nvSpPr>
            <p:spPr bwMode="auto">
              <a:xfrm rot="5400000">
                <a:off x="2771" y="284"/>
                <a:ext cx="702" cy="823"/>
              </a:xfrm>
              <a:custGeom>
                <a:avLst/>
                <a:gdLst>
                  <a:gd name="T0" fmla="*/ 0 w 3027"/>
                  <a:gd name="T1" fmla="*/ 1 h 1215"/>
                  <a:gd name="T2" fmla="*/ 0 w 3027"/>
                  <a:gd name="T3" fmla="*/ 1 h 1215"/>
                  <a:gd name="T4" fmla="*/ 0 w 3027"/>
                  <a:gd name="T5" fmla="*/ 1 h 1215"/>
                  <a:gd name="T6" fmla="*/ 0 w 3027"/>
                  <a:gd name="T7" fmla="*/ 1 h 1215"/>
                  <a:gd name="T8" fmla="*/ 0 w 3027"/>
                  <a:gd name="T9" fmla="*/ 1 h 1215"/>
                  <a:gd name="T10" fmla="*/ 0 w 3027"/>
                  <a:gd name="T11" fmla="*/ 1 h 1215"/>
                  <a:gd name="T12" fmla="*/ 0 w 3027"/>
                  <a:gd name="T13" fmla="*/ 1 h 1215"/>
                  <a:gd name="T14" fmla="*/ 0 w 3027"/>
                  <a:gd name="T15" fmla="*/ 1 h 1215"/>
                  <a:gd name="T16" fmla="*/ 0 w 3027"/>
                  <a:gd name="T17" fmla="*/ 1 h 1215"/>
                  <a:gd name="T18" fmla="*/ 0 w 3027"/>
                  <a:gd name="T19" fmla="*/ 1 h 1215"/>
                  <a:gd name="T20" fmla="*/ 0 w 3027"/>
                  <a:gd name="T21" fmla="*/ 1 h 1215"/>
                  <a:gd name="T22" fmla="*/ 0 w 3027"/>
                  <a:gd name="T23" fmla="*/ 1 h 1215"/>
                  <a:gd name="T24" fmla="*/ 0 w 3027"/>
                  <a:gd name="T25" fmla="*/ 1 h 1215"/>
                  <a:gd name="T26" fmla="*/ 0 w 3027"/>
                  <a:gd name="T27" fmla="*/ 1 h 1215"/>
                  <a:gd name="T28" fmla="*/ 0 w 3027"/>
                  <a:gd name="T29" fmla="*/ 1 h 1215"/>
                  <a:gd name="T30" fmla="*/ 0 w 3027"/>
                  <a:gd name="T31" fmla="*/ 1 h 1215"/>
                  <a:gd name="T32" fmla="*/ 0 w 3027"/>
                  <a:gd name="T33" fmla="*/ 1 h 1215"/>
                  <a:gd name="T34" fmla="*/ 0 w 3027"/>
                  <a:gd name="T35" fmla="*/ 1 h 1215"/>
                  <a:gd name="T36" fmla="*/ 0 w 3027"/>
                  <a:gd name="T37" fmla="*/ 1 h 1215"/>
                  <a:gd name="T38" fmla="*/ 0 w 3027"/>
                  <a:gd name="T39" fmla="*/ 1 h 1215"/>
                  <a:gd name="T40" fmla="*/ 0 w 3027"/>
                  <a:gd name="T41" fmla="*/ 1 h 1215"/>
                  <a:gd name="T42" fmla="*/ 0 w 3027"/>
                  <a:gd name="T43" fmla="*/ 1 h 1215"/>
                  <a:gd name="T44" fmla="*/ 0 w 3027"/>
                  <a:gd name="T45" fmla="*/ 1 h 1215"/>
                  <a:gd name="T46" fmla="*/ 0 w 3027"/>
                  <a:gd name="T47" fmla="*/ 1 h 1215"/>
                  <a:gd name="T48" fmla="*/ 0 w 3027"/>
                  <a:gd name="T49" fmla="*/ 1 h 1215"/>
                  <a:gd name="T50" fmla="*/ 0 w 3027"/>
                  <a:gd name="T51" fmla="*/ 1 h 1215"/>
                  <a:gd name="T52" fmla="*/ 0 w 3027"/>
                  <a:gd name="T53" fmla="*/ 1 h 1215"/>
                  <a:gd name="T54" fmla="*/ 0 w 3027"/>
                  <a:gd name="T55" fmla="*/ 1 h 1215"/>
                  <a:gd name="T56" fmla="*/ 0 w 3027"/>
                  <a:gd name="T57" fmla="*/ 1 h 1215"/>
                  <a:gd name="T58" fmla="*/ 0 w 3027"/>
                  <a:gd name="T59" fmla="*/ 1 h 1215"/>
                  <a:gd name="T60" fmla="*/ 0 w 3027"/>
                  <a:gd name="T61" fmla="*/ 1 h 1215"/>
                  <a:gd name="T62" fmla="*/ 0 w 3027"/>
                  <a:gd name="T63" fmla="*/ 1 h 1215"/>
                  <a:gd name="T64" fmla="*/ 0 w 3027"/>
                  <a:gd name="T65" fmla="*/ 1 h 1215"/>
                  <a:gd name="T66" fmla="*/ 0 w 3027"/>
                  <a:gd name="T67" fmla="*/ 0 h 1215"/>
                  <a:gd name="T68" fmla="*/ 0 w 3027"/>
                  <a:gd name="T69" fmla="*/ 1 h 1215"/>
                  <a:gd name="T70" fmla="*/ 0 w 3027"/>
                  <a:gd name="T71" fmla="*/ 1 h 1215"/>
                  <a:gd name="T72" fmla="*/ 0 w 3027"/>
                  <a:gd name="T73" fmla="*/ 1 h 1215"/>
                  <a:gd name="T74" fmla="*/ 0 w 3027"/>
                  <a:gd name="T75" fmla="*/ 1 h 1215"/>
                  <a:gd name="T76" fmla="*/ 0 w 3027"/>
                  <a:gd name="T77" fmla="*/ 1 h 1215"/>
                  <a:gd name="T78" fmla="*/ 0 w 3027"/>
                  <a:gd name="T79" fmla="*/ 1 h 1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7"/>
                  <a:gd name="T121" fmla="*/ 0 h 1215"/>
                  <a:gd name="T122" fmla="*/ 3027 w 3027"/>
                  <a:gd name="T123" fmla="*/ 1215 h 12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7" h="1215">
                    <a:moveTo>
                      <a:pt x="0" y="1215"/>
                    </a:moveTo>
                    <a:lnTo>
                      <a:pt x="126" y="1215"/>
                    </a:lnTo>
                    <a:lnTo>
                      <a:pt x="235" y="1212"/>
                    </a:lnTo>
                    <a:lnTo>
                      <a:pt x="354" y="1207"/>
                    </a:lnTo>
                    <a:lnTo>
                      <a:pt x="474" y="1203"/>
                    </a:lnTo>
                    <a:lnTo>
                      <a:pt x="605" y="1194"/>
                    </a:lnTo>
                    <a:lnTo>
                      <a:pt x="731" y="1183"/>
                    </a:lnTo>
                    <a:lnTo>
                      <a:pt x="843" y="1174"/>
                    </a:lnTo>
                    <a:lnTo>
                      <a:pt x="969" y="1161"/>
                    </a:lnTo>
                    <a:lnTo>
                      <a:pt x="1082" y="1147"/>
                    </a:lnTo>
                    <a:lnTo>
                      <a:pt x="1186" y="1134"/>
                    </a:lnTo>
                    <a:lnTo>
                      <a:pt x="1308" y="1116"/>
                    </a:lnTo>
                    <a:lnTo>
                      <a:pt x="1452" y="1089"/>
                    </a:lnTo>
                    <a:lnTo>
                      <a:pt x="1579" y="1066"/>
                    </a:lnTo>
                    <a:lnTo>
                      <a:pt x="1719" y="1035"/>
                    </a:lnTo>
                    <a:lnTo>
                      <a:pt x="1863" y="999"/>
                    </a:lnTo>
                    <a:lnTo>
                      <a:pt x="1999" y="963"/>
                    </a:lnTo>
                    <a:lnTo>
                      <a:pt x="2107" y="927"/>
                    </a:lnTo>
                    <a:lnTo>
                      <a:pt x="2242" y="882"/>
                    </a:lnTo>
                    <a:lnTo>
                      <a:pt x="2354" y="837"/>
                    </a:lnTo>
                    <a:lnTo>
                      <a:pt x="2453" y="797"/>
                    </a:lnTo>
                    <a:lnTo>
                      <a:pt x="2535" y="752"/>
                    </a:lnTo>
                    <a:lnTo>
                      <a:pt x="2616" y="711"/>
                    </a:lnTo>
                    <a:lnTo>
                      <a:pt x="2679" y="671"/>
                    </a:lnTo>
                    <a:lnTo>
                      <a:pt x="2733" y="635"/>
                    </a:lnTo>
                    <a:lnTo>
                      <a:pt x="2792" y="589"/>
                    </a:lnTo>
                    <a:lnTo>
                      <a:pt x="2851" y="544"/>
                    </a:lnTo>
                    <a:lnTo>
                      <a:pt x="2896" y="499"/>
                    </a:lnTo>
                    <a:lnTo>
                      <a:pt x="2959" y="414"/>
                    </a:lnTo>
                    <a:lnTo>
                      <a:pt x="3000" y="341"/>
                    </a:lnTo>
                    <a:lnTo>
                      <a:pt x="3009" y="310"/>
                    </a:lnTo>
                    <a:lnTo>
                      <a:pt x="3027" y="248"/>
                    </a:lnTo>
                    <a:lnTo>
                      <a:pt x="3027" y="198"/>
                    </a:lnTo>
                    <a:lnTo>
                      <a:pt x="3027" y="0"/>
                    </a:lnTo>
                    <a:lnTo>
                      <a:pt x="2900" y="95"/>
                    </a:lnTo>
                    <a:lnTo>
                      <a:pt x="2296" y="531"/>
                    </a:lnTo>
                    <a:lnTo>
                      <a:pt x="1421" y="761"/>
                    </a:lnTo>
                    <a:lnTo>
                      <a:pt x="516" y="882"/>
                    </a:lnTo>
                    <a:lnTo>
                      <a:pt x="0" y="909"/>
                    </a:lnTo>
                    <a:lnTo>
                      <a:pt x="0" y="1215"/>
                    </a:lnTo>
                    <a:close/>
                  </a:path>
                </a:pathLst>
              </a:custGeom>
              <a:solidFill>
                <a:srgbClr val="800000"/>
              </a:solidFill>
              <a:ln w="9525">
                <a:noFill/>
                <a:round/>
                <a:headEnd/>
                <a:tailEnd/>
              </a:ln>
            </p:spPr>
            <p:txBody>
              <a:bodyPr/>
              <a:lstStyle/>
              <a:p>
                <a:endParaRPr lang="en-US"/>
              </a:p>
            </p:txBody>
          </p:sp>
          <p:sp>
            <p:nvSpPr>
              <p:cNvPr id="51" name="Rectangle 9"/>
              <p:cNvSpPr>
                <a:spLocks noChangeArrowheads="1"/>
              </p:cNvSpPr>
              <p:nvPr/>
            </p:nvSpPr>
            <p:spPr bwMode="auto">
              <a:xfrm rot="7041211">
                <a:off x="3230" y="902"/>
                <a:ext cx="389" cy="135"/>
              </a:xfrm>
              <a:prstGeom prst="rect">
                <a:avLst/>
              </a:prstGeom>
              <a:solidFill>
                <a:srgbClr val="800000"/>
              </a:solidFill>
              <a:ln w="9525">
                <a:noFill/>
                <a:miter lim="800000"/>
                <a:headEnd/>
                <a:tailEnd/>
              </a:ln>
            </p:spPr>
            <p:txBody>
              <a:bodyPr/>
              <a:lstStyle/>
              <a:p>
                <a:endParaRPr lang="en-US"/>
              </a:p>
            </p:txBody>
          </p:sp>
          <p:sp>
            <p:nvSpPr>
              <p:cNvPr id="53" name="Freeform 11"/>
              <p:cNvSpPr>
                <a:spLocks/>
              </p:cNvSpPr>
              <p:nvPr/>
            </p:nvSpPr>
            <p:spPr bwMode="auto">
              <a:xfrm rot="5400000">
                <a:off x="2863" y="379"/>
                <a:ext cx="701" cy="633"/>
              </a:xfrm>
              <a:custGeom>
                <a:avLst/>
                <a:gdLst>
                  <a:gd name="T0" fmla="*/ 0 w 3024"/>
                  <a:gd name="T1" fmla="*/ 1 h 935"/>
                  <a:gd name="T2" fmla="*/ 0 w 3024"/>
                  <a:gd name="T3" fmla="*/ 1 h 935"/>
                  <a:gd name="T4" fmla="*/ 0 w 3024"/>
                  <a:gd name="T5" fmla="*/ 1 h 935"/>
                  <a:gd name="T6" fmla="*/ 0 w 3024"/>
                  <a:gd name="T7" fmla="*/ 1 h 935"/>
                  <a:gd name="T8" fmla="*/ 0 w 3024"/>
                  <a:gd name="T9" fmla="*/ 1 h 935"/>
                  <a:gd name="T10" fmla="*/ 0 w 3024"/>
                  <a:gd name="T11" fmla="*/ 1 h 935"/>
                  <a:gd name="T12" fmla="*/ 0 w 3024"/>
                  <a:gd name="T13" fmla="*/ 1 h 935"/>
                  <a:gd name="T14" fmla="*/ 0 w 3024"/>
                  <a:gd name="T15" fmla="*/ 1 h 935"/>
                  <a:gd name="T16" fmla="*/ 0 w 3024"/>
                  <a:gd name="T17" fmla="*/ 1 h 935"/>
                  <a:gd name="T18" fmla="*/ 0 w 3024"/>
                  <a:gd name="T19" fmla="*/ 1 h 935"/>
                  <a:gd name="T20" fmla="*/ 0 w 3024"/>
                  <a:gd name="T21" fmla="*/ 1 h 935"/>
                  <a:gd name="T22" fmla="*/ 0 w 3024"/>
                  <a:gd name="T23" fmla="*/ 1 h 935"/>
                  <a:gd name="T24" fmla="*/ 0 w 3024"/>
                  <a:gd name="T25" fmla="*/ 1 h 935"/>
                  <a:gd name="T26" fmla="*/ 0 w 3024"/>
                  <a:gd name="T27" fmla="*/ 1 h 935"/>
                  <a:gd name="T28" fmla="*/ 0 w 3024"/>
                  <a:gd name="T29" fmla="*/ 1 h 935"/>
                  <a:gd name="T30" fmla="*/ 0 w 3024"/>
                  <a:gd name="T31" fmla="*/ 1 h 935"/>
                  <a:gd name="T32" fmla="*/ 0 w 3024"/>
                  <a:gd name="T33" fmla="*/ 1 h 935"/>
                  <a:gd name="T34" fmla="*/ 0 w 3024"/>
                  <a:gd name="T35" fmla="*/ 1 h 935"/>
                  <a:gd name="T36" fmla="*/ 0 w 3024"/>
                  <a:gd name="T37" fmla="*/ 1 h 935"/>
                  <a:gd name="T38" fmla="*/ 0 w 3024"/>
                  <a:gd name="T39" fmla="*/ 0 h 935"/>
                  <a:gd name="T40" fmla="*/ 0 w 3024"/>
                  <a:gd name="T41" fmla="*/ 1 h 935"/>
                  <a:gd name="T42" fmla="*/ 0 w 3024"/>
                  <a:gd name="T43" fmla="*/ 1 h 935"/>
                  <a:gd name="T44" fmla="*/ 0 w 3024"/>
                  <a:gd name="T45" fmla="*/ 1 h 935"/>
                  <a:gd name="T46" fmla="*/ 0 w 3024"/>
                  <a:gd name="T47" fmla="*/ 1 h 935"/>
                  <a:gd name="T48" fmla="*/ 0 w 3024"/>
                  <a:gd name="T49" fmla="*/ 1 h 935"/>
                  <a:gd name="T50" fmla="*/ 0 w 3024"/>
                  <a:gd name="T51" fmla="*/ 1 h 935"/>
                  <a:gd name="T52" fmla="*/ 0 w 3024"/>
                  <a:gd name="T53" fmla="*/ 1 h 935"/>
                  <a:gd name="T54" fmla="*/ 0 w 3024"/>
                  <a:gd name="T55" fmla="*/ 1 h 935"/>
                  <a:gd name="T56" fmla="*/ 0 w 3024"/>
                  <a:gd name="T57" fmla="*/ 1 h 935"/>
                  <a:gd name="T58" fmla="*/ 0 w 3024"/>
                  <a:gd name="T59" fmla="*/ 1 h 935"/>
                  <a:gd name="T60" fmla="*/ 0 w 3024"/>
                  <a:gd name="T61" fmla="*/ 1 h 935"/>
                  <a:gd name="T62" fmla="*/ 0 w 3024"/>
                  <a:gd name="T63" fmla="*/ 1 h 935"/>
                  <a:gd name="T64" fmla="*/ 0 w 3024"/>
                  <a:gd name="T65" fmla="*/ 1 h 935"/>
                  <a:gd name="T66" fmla="*/ 0 w 3024"/>
                  <a:gd name="T67" fmla="*/ 1 h 935"/>
                  <a:gd name="T68" fmla="*/ 0 w 3024"/>
                  <a:gd name="T69" fmla="*/ 1 h 935"/>
                  <a:gd name="T70" fmla="*/ 0 w 3024"/>
                  <a:gd name="T71" fmla="*/ 1 h 935"/>
                  <a:gd name="T72" fmla="*/ 0 w 3024"/>
                  <a:gd name="T73" fmla="*/ 1 h 935"/>
                  <a:gd name="T74" fmla="*/ 0 w 3024"/>
                  <a:gd name="T75" fmla="*/ 1 h 935"/>
                  <a:gd name="T76" fmla="*/ 0 w 3024"/>
                  <a:gd name="T77" fmla="*/ 1 h 935"/>
                  <a:gd name="T78" fmla="*/ 0 w 3024"/>
                  <a:gd name="T79" fmla="*/ 1 h 9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4"/>
                  <a:gd name="T121" fmla="*/ 0 h 935"/>
                  <a:gd name="T122" fmla="*/ 3024 w 3024"/>
                  <a:gd name="T123" fmla="*/ 935 h 9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4" h="935">
                    <a:moveTo>
                      <a:pt x="2" y="789"/>
                    </a:moveTo>
                    <a:lnTo>
                      <a:pt x="80" y="787"/>
                    </a:lnTo>
                    <a:lnTo>
                      <a:pt x="179" y="786"/>
                    </a:lnTo>
                    <a:lnTo>
                      <a:pt x="260" y="784"/>
                    </a:lnTo>
                    <a:lnTo>
                      <a:pt x="342" y="781"/>
                    </a:lnTo>
                    <a:lnTo>
                      <a:pt x="432" y="777"/>
                    </a:lnTo>
                    <a:lnTo>
                      <a:pt x="513" y="772"/>
                    </a:lnTo>
                    <a:lnTo>
                      <a:pt x="606" y="766"/>
                    </a:lnTo>
                    <a:lnTo>
                      <a:pt x="682" y="760"/>
                    </a:lnTo>
                    <a:lnTo>
                      <a:pt x="777" y="751"/>
                    </a:lnTo>
                    <a:lnTo>
                      <a:pt x="869" y="741"/>
                    </a:lnTo>
                    <a:lnTo>
                      <a:pt x="968" y="730"/>
                    </a:lnTo>
                    <a:lnTo>
                      <a:pt x="1051" y="718"/>
                    </a:lnTo>
                    <a:lnTo>
                      <a:pt x="1127" y="708"/>
                    </a:lnTo>
                    <a:lnTo>
                      <a:pt x="1215" y="695"/>
                    </a:lnTo>
                    <a:lnTo>
                      <a:pt x="1341" y="673"/>
                    </a:lnTo>
                    <a:lnTo>
                      <a:pt x="1457" y="649"/>
                    </a:lnTo>
                    <a:lnTo>
                      <a:pt x="1595" y="617"/>
                    </a:lnTo>
                    <a:lnTo>
                      <a:pt x="1686" y="593"/>
                    </a:lnTo>
                    <a:lnTo>
                      <a:pt x="1744" y="576"/>
                    </a:lnTo>
                    <a:lnTo>
                      <a:pt x="1857" y="542"/>
                    </a:lnTo>
                    <a:lnTo>
                      <a:pt x="1964" y="504"/>
                    </a:lnTo>
                    <a:lnTo>
                      <a:pt x="2042" y="474"/>
                    </a:lnTo>
                    <a:lnTo>
                      <a:pt x="2102" y="449"/>
                    </a:lnTo>
                    <a:lnTo>
                      <a:pt x="2169" y="417"/>
                    </a:lnTo>
                    <a:lnTo>
                      <a:pt x="2224" y="387"/>
                    </a:lnTo>
                    <a:lnTo>
                      <a:pt x="2271" y="360"/>
                    </a:lnTo>
                    <a:lnTo>
                      <a:pt x="2324" y="325"/>
                    </a:lnTo>
                    <a:lnTo>
                      <a:pt x="2371" y="292"/>
                    </a:lnTo>
                    <a:lnTo>
                      <a:pt x="2410" y="259"/>
                    </a:lnTo>
                    <a:lnTo>
                      <a:pt x="2444" y="229"/>
                    </a:lnTo>
                    <a:lnTo>
                      <a:pt x="2472" y="199"/>
                    </a:lnTo>
                    <a:lnTo>
                      <a:pt x="2493" y="172"/>
                    </a:lnTo>
                    <a:lnTo>
                      <a:pt x="2511" y="142"/>
                    </a:lnTo>
                    <a:lnTo>
                      <a:pt x="2526" y="115"/>
                    </a:lnTo>
                    <a:lnTo>
                      <a:pt x="2535" y="91"/>
                    </a:lnTo>
                    <a:lnTo>
                      <a:pt x="2545" y="59"/>
                    </a:lnTo>
                    <a:lnTo>
                      <a:pt x="2550" y="30"/>
                    </a:lnTo>
                    <a:lnTo>
                      <a:pt x="2551" y="0"/>
                    </a:lnTo>
                    <a:lnTo>
                      <a:pt x="3024" y="0"/>
                    </a:lnTo>
                    <a:lnTo>
                      <a:pt x="3019" y="48"/>
                    </a:lnTo>
                    <a:lnTo>
                      <a:pt x="3010" y="89"/>
                    </a:lnTo>
                    <a:lnTo>
                      <a:pt x="2998" y="124"/>
                    </a:lnTo>
                    <a:lnTo>
                      <a:pt x="2983" y="152"/>
                    </a:lnTo>
                    <a:lnTo>
                      <a:pt x="2967" y="182"/>
                    </a:lnTo>
                    <a:lnTo>
                      <a:pt x="2942" y="215"/>
                    </a:lnTo>
                    <a:lnTo>
                      <a:pt x="2921" y="241"/>
                    </a:lnTo>
                    <a:lnTo>
                      <a:pt x="2887" y="277"/>
                    </a:lnTo>
                    <a:lnTo>
                      <a:pt x="2852" y="309"/>
                    </a:lnTo>
                    <a:lnTo>
                      <a:pt x="2816" y="340"/>
                    </a:lnTo>
                    <a:lnTo>
                      <a:pt x="2774" y="372"/>
                    </a:lnTo>
                    <a:lnTo>
                      <a:pt x="2736" y="398"/>
                    </a:lnTo>
                    <a:lnTo>
                      <a:pt x="2675" y="435"/>
                    </a:lnTo>
                    <a:lnTo>
                      <a:pt x="2614" y="470"/>
                    </a:lnTo>
                    <a:lnTo>
                      <a:pt x="2524" y="513"/>
                    </a:lnTo>
                    <a:lnTo>
                      <a:pt x="2435" y="552"/>
                    </a:lnTo>
                    <a:lnTo>
                      <a:pt x="2345" y="588"/>
                    </a:lnTo>
                    <a:lnTo>
                      <a:pt x="2265" y="618"/>
                    </a:lnTo>
                    <a:lnTo>
                      <a:pt x="2151" y="656"/>
                    </a:lnTo>
                    <a:lnTo>
                      <a:pt x="2020" y="695"/>
                    </a:lnTo>
                    <a:lnTo>
                      <a:pt x="1889" y="727"/>
                    </a:lnTo>
                    <a:lnTo>
                      <a:pt x="1770" y="754"/>
                    </a:lnTo>
                    <a:lnTo>
                      <a:pt x="1689" y="772"/>
                    </a:lnTo>
                    <a:lnTo>
                      <a:pt x="1588" y="793"/>
                    </a:lnTo>
                    <a:lnTo>
                      <a:pt x="1514" y="807"/>
                    </a:lnTo>
                    <a:lnTo>
                      <a:pt x="1431" y="820"/>
                    </a:lnTo>
                    <a:lnTo>
                      <a:pt x="1347" y="834"/>
                    </a:lnTo>
                    <a:lnTo>
                      <a:pt x="1266" y="846"/>
                    </a:lnTo>
                    <a:lnTo>
                      <a:pt x="1158" y="861"/>
                    </a:lnTo>
                    <a:lnTo>
                      <a:pt x="1063" y="871"/>
                    </a:lnTo>
                    <a:lnTo>
                      <a:pt x="960" y="883"/>
                    </a:lnTo>
                    <a:lnTo>
                      <a:pt x="839" y="895"/>
                    </a:lnTo>
                    <a:lnTo>
                      <a:pt x="716" y="906"/>
                    </a:lnTo>
                    <a:lnTo>
                      <a:pt x="618" y="912"/>
                    </a:lnTo>
                    <a:lnTo>
                      <a:pt x="506" y="920"/>
                    </a:lnTo>
                    <a:lnTo>
                      <a:pt x="387" y="924"/>
                    </a:lnTo>
                    <a:lnTo>
                      <a:pt x="226" y="930"/>
                    </a:lnTo>
                    <a:lnTo>
                      <a:pt x="80" y="932"/>
                    </a:lnTo>
                    <a:lnTo>
                      <a:pt x="0" y="935"/>
                    </a:lnTo>
                    <a:lnTo>
                      <a:pt x="2" y="789"/>
                    </a:lnTo>
                    <a:close/>
                  </a:path>
                </a:pathLst>
              </a:custGeom>
              <a:solidFill>
                <a:srgbClr val="FF0000"/>
              </a:solidFill>
              <a:ln w="9525">
                <a:noFill/>
                <a:round/>
                <a:headEnd/>
                <a:tailEnd/>
              </a:ln>
              <a:scene3d>
                <a:camera prst="orthographicFront"/>
                <a:lightRig rig="threePt" dir="t"/>
              </a:scene3d>
              <a:sp3d>
                <a:bevelT/>
              </a:sp3d>
            </p:spPr>
            <p:txBody>
              <a:bodyPr/>
              <a:lstStyle/>
              <a:p>
                <a:endParaRPr lang="en-US"/>
              </a:p>
            </p:txBody>
          </p:sp>
          <p:sp>
            <p:nvSpPr>
              <p:cNvPr id="52" name="Freeform 10"/>
              <p:cNvSpPr>
                <a:spLocks/>
              </p:cNvSpPr>
              <p:nvPr/>
            </p:nvSpPr>
            <p:spPr bwMode="auto">
              <a:xfrm rot="7045193">
                <a:off x="3358" y="941"/>
                <a:ext cx="389" cy="161"/>
              </a:xfrm>
              <a:custGeom>
                <a:avLst/>
                <a:gdLst>
                  <a:gd name="T0" fmla="*/ 0 w 1027"/>
                  <a:gd name="T1" fmla="*/ 1 h 237"/>
                  <a:gd name="T2" fmla="*/ 0 w 1027"/>
                  <a:gd name="T3" fmla="*/ 1 h 237"/>
                  <a:gd name="T4" fmla="*/ 0 w 1027"/>
                  <a:gd name="T5" fmla="*/ 0 h 237"/>
                  <a:gd name="T6" fmla="*/ 0 w 1027"/>
                  <a:gd name="T7" fmla="*/ 1 h 237"/>
                  <a:gd name="T8" fmla="*/ 0 60000 65536"/>
                  <a:gd name="T9" fmla="*/ 0 60000 65536"/>
                  <a:gd name="T10" fmla="*/ 0 60000 65536"/>
                  <a:gd name="T11" fmla="*/ 0 60000 65536"/>
                  <a:gd name="T12" fmla="*/ 0 w 1027"/>
                  <a:gd name="T13" fmla="*/ 0 h 237"/>
                  <a:gd name="T14" fmla="*/ 1027 w 1027"/>
                  <a:gd name="T15" fmla="*/ 237 h 237"/>
                </a:gdLst>
                <a:ahLst/>
                <a:cxnLst>
                  <a:cxn ang="T8">
                    <a:pos x="T0" y="T1"/>
                  </a:cxn>
                  <a:cxn ang="T9">
                    <a:pos x="T2" y="T3"/>
                  </a:cxn>
                  <a:cxn ang="T10">
                    <a:pos x="T4" y="T5"/>
                  </a:cxn>
                  <a:cxn ang="T11">
                    <a:pos x="T6" y="T7"/>
                  </a:cxn>
                </a:cxnLst>
                <a:rect l="T12" t="T13" r="T14" b="T15"/>
                <a:pathLst>
                  <a:path w="1027" h="237">
                    <a:moveTo>
                      <a:pt x="0" y="237"/>
                    </a:moveTo>
                    <a:lnTo>
                      <a:pt x="1027" y="237"/>
                    </a:lnTo>
                    <a:lnTo>
                      <a:pt x="513" y="0"/>
                    </a:lnTo>
                    <a:lnTo>
                      <a:pt x="0" y="237"/>
                    </a:lnTo>
                    <a:close/>
                  </a:path>
                </a:pathLst>
              </a:custGeom>
              <a:solidFill>
                <a:srgbClr val="FF0000"/>
              </a:solidFill>
              <a:ln w="9525">
                <a:noFill/>
                <a:round/>
                <a:headEnd/>
                <a:tailEnd/>
              </a:ln>
              <a:scene3d>
                <a:camera prst="orthographicFront"/>
                <a:lightRig rig="threePt" dir="t"/>
              </a:scene3d>
              <a:sp3d>
                <a:bevelT/>
              </a:sp3d>
            </p:spPr>
            <p:txBody>
              <a:bodyPr/>
              <a:lstStyle/>
              <a:p>
                <a:endParaRPr lang="en-US"/>
              </a:p>
            </p:txBody>
          </p:sp>
        </p:grpSp>
        <p:grpSp>
          <p:nvGrpSpPr>
            <p:cNvPr id="41" name="Group 51"/>
            <p:cNvGrpSpPr/>
            <p:nvPr/>
          </p:nvGrpSpPr>
          <p:grpSpPr>
            <a:xfrm rot="2490281">
              <a:off x="9246250" y="3480672"/>
              <a:ext cx="1802054" cy="2139442"/>
              <a:chOff x="6582751" y="3513108"/>
              <a:chExt cx="1374906" cy="1360203"/>
            </a:xfrm>
          </p:grpSpPr>
          <p:sp>
            <p:nvSpPr>
              <p:cNvPr id="45" name="Freeform 4"/>
              <p:cNvSpPr>
                <a:spLocks/>
              </p:cNvSpPr>
              <p:nvPr/>
            </p:nvSpPr>
            <p:spPr bwMode="auto">
              <a:xfrm rot="16154321">
                <a:off x="6678795" y="3662842"/>
                <a:ext cx="1114425" cy="1306513"/>
              </a:xfrm>
              <a:custGeom>
                <a:avLst/>
                <a:gdLst>
                  <a:gd name="T0" fmla="*/ 0 w 3026"/>
                  <a:gd name="T1" fmla="*/ 0 h 1215"/>
                  <a:gd name="T2" fmla="*/ 2147483647 w 3026"/>
                  <a:gd name="T3" fmla="*/ 0 h 1215"/>
                  <a:gd name="T4" fmla="*/ 2147483647 w 3026"/>
                  <a:gd name="T5" fmla="*/ 2147483647 h 1215"/>
                  <a:gd name="T6" fmla="*/ 2147483647 w 3026"/>
                  <a:gd name="T7" fmla="*/ 2147483647 h 1215"/>
                  <a:gd name="T8" fmla="*/ 2147483647 w 3026"/>
                  <a:gd name="T9" fmla="*/ 2147483647 h 1215"/>
                  <a:gd name="T10" fmla="*/ 2147483647 w 3026"/>
                  <a:gd name="T11" fmla="*/ 2147483647 h 1215"/>
                  <a:gd name="T12" fmla="*/ 2147483647 w 3026"/>
                  <a:gd name="T13" fmla="*/ 2147483647 h 1215"/>
                  <a:gd name="T14" fmla="*/ 2147483647 w 3026"/>
                  <a:gd name="T15" fmla="*/ 2147483647 h 1215"/>
                  <a:gd name="T16" fmla="*/ 2147483647 w 3026"/>
                  <a:gd name="T17" fmla="*/ 2147483647 h 1215"/>
                  <a:gd name="T18" fmla="*/ 2147483647 w 3026"/>
                  <a:gd name="T19" fmla="*/ 2147483647 h 1215"/>
                  <a:gd name="T20" fmla="*/ 2147483647 w 3026"/>
                  <a:gd name="T21" fmla="*/ 2147483647 h 1215"/>
                  <a:gd name="T22" fmla="*/ 2147483647 w 3026"/>
                  <a:gd name="T23" fmla="*/ 2147483647 h 1215"/>
                  <a:gd name="T24" fmla="*/ 2147483647 w 3026"/>
                  <a:gd name="T25" fmla="*/ 2147483647 h 1215"/>
                  <a:gd name="T26" fmla="*/ 2147483647 w 3026"/>
                  <a:gd name="T27" fmla="*/ 2147483647 h 1215"/>
                  <a:gd name="T28" fmla="*/ 2147483647 w 3026"/>
                  <a:gd name="T29" fmla="*/ 2147483647 h 1215"/>
                  <a:gd name="T30" fmla="*/ 2147483647 w 3026"/>
                  <a:gd name="T31" fmla="*/ 2147483647 h 1215"/>
                  <a:gd name="T32" fmla="*/ 2147483647 w 3026"/>
                  <a:gd name="T33" fmla="*/ 2147483647 h 1215"/>
                  <a:gd name="T34" fmla="*/ 2147483647 w 3026"/>
                  <a:gd name="T35" fmla="*/ 2147483647 h 1215"/>
                  <a:gd name="T36" fmla="*/ 2147483647 w 3026"/>
                  <a:gd name="T37" fmla="*/ 2147483647 h 1215"/>
                  <a:gd name="T38" fmla="*/ 2147483647 w 3026"/>
                  <a:gd name="T39" fmla="*/ 2147483647 h 1215"/>
                  <a:gd name="T40" fmla="*/ 2147483647 w 3026"/>
                  <a:gd name="T41" fmla="*/ 2147483647 h 1215"/>
                  <a:gd name="T42" fmla="*/ 2147483647 w 3026"/>
                  <a:gd name="T43" fmla="*/ 2147483647 h 1215"/>
                  <a:gd name="T44" fmla="*/ 2147483647 w 3026"/>
                  <a:gd name="T45" fmla="*/ 2147483647 h 1215"/>
                  <a:gd name="T46" fmla="*/ 2147483647 w 3026"/>
                  <a:gd name="T47" fmla="*/ 2147483647 h 1215"/>
                  <a:gd name="T48" fmla="*/ 2147483647 w 3026"/>
                  <a:gd name="T49" fmla="*/ 2147483647 h 1215"/>
                  <a:gd name="T50" fmla="*/ 2147483647 w 3026"/>
                  <a:gd name="T51" fmla="*/ 2147483647 h 1215"/>
                  <a:gd name="T52" fmla="*/ 2147483647 w 3026"/>
                  <a:gd name="T53" fmla="*/ 2147483647 h 1215"/>
                  <a:gd name="T54" fmla="*/ 2147483647 w 3026"/>
                  <a:gd name="T55" fmla="*/ 2147483647 h 1215"/>
                  <a:gd name="T56" fmla="*/ 2147483647 w 3026"/>
                  <a:gd name="T57" fmla="*/ 2147483647 h 1215"/>
                  <a:gd name="T58" fmla="*/ 2147483647 w 3026"/>
                  <a:gd name="T59" fmla="*/ 2147483647 h 1215"/>
                  <a:gd name="T60" fmla="*/ 2147483647 w 3026"/>
                  <a:gd name="T61" fmla="*/ 2147483647 h 1215"/>
                  <a:gd name="T62" fmla="*/ 2147483647 w 3026"/>
                  <a:gd name="T63" fmla="*/ 2147483647 h 1215"/>
                  <a:gd name="T64" fmla="*/ 2147483647 w 3026"/>
                  <a:gd name="T65" fmla="*/ 2147483647 h 1215"/>
                  <a:gd name="T66" fmla="*/ 2147483647 w 3026"/>
                  <a:gd name="T67" fmla="*/ 2147483647 h 1215"/>
                  <a:gd name="T68" fmla="*/ 2147483647 w 3026"/>
                  <a:gd name="T69" fmla="*/ 2147483647 h 1215"/>
                  <a:gd name="T70" fmla="*/ 2147483647 w 3026"/>
                  <a:gd name="T71" fmla="*/ 2147483647 h 1215"/>
                  <a:gd name="T72" fmla="*/ 2147483647 w 3026"/>
                  <a:gd name="T73" fmla="*/ 2147483647 h 1215"/>
                  <a:gd name="T74" fmla="*/ 2147483647 w 3026"/>
                  <a:gd name="T75" fmla="*/ 2147483647 h 1215"/>
                  <a:gd name="T76" fmla="*/ 0 w 3026"/>
                  <a:gd name="T77" fmla="*/ 2147483647 h 1215"/>
                  <a:gd name="T78" fmla="*/ 0 w 3026"/>
                  <a:gd name="T79" fmla="*/ 0 h 1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6"/>
                  <a:gd name="T121" fmla="*/ 0 h 1215"/>
                  <a:gd name="T122" fmla="*/ 3026 w 3026"/>
                  <a:gd name="T123" fmla="*/ 1215 h 12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6" h="1215">
                    <a:moveTo>
                      <a:pt x="0" y="0"/>
                    </a:moveTo>
                    <a:lnTo>
                      <a:pt x="126" y="0"/>
                    </a:lnTo>
                    <a:lnTo>
                      <a:pt x="234" y="3"/>
                    </a:lnTo>
                    <a:lnTo>
                      <a:pt x="353" y="8"/>
                    </a:lnTo>
                    <a:lnTo>
                      <a:pt x="473" y="12"/>
                    </a:lnTo>
                    <a:lnTo>
                      <a:pt x="604" y="21"/>
                    </a:lnTo>
                    <a:lnTo>
                      <a:pt x="731" y="32"/>
                    </a:lnTo>
                    <a:lnTo>
                      <a:pt x="843" y="41"/>
                    </a:lnTo>
                    <a:lnTo>
                      <a:pt x="969" y="54"/>
                    </a:lnTo>
                    <a:lnTo>
                      <a:pt x="1082" y="68"/>
                    </a:lnTo>
                    <a:lnTo>
                      <a:pt x="1186" y="81"/>
                    </a:lnTo>
                    <a:lnTo>
                      <a:pt x="1307" y="99"/>
                    </a:lnTo>
                    <a:lnTo>
                      <a:pt x="1452" y="126"/>
                    </a:lnTo>
                    <a:lnTo>
                      <a:pt x="1578" y="149"/>
                    </a:lnTo>
                    <a:lnTo>
                      <a:pt x="1718" y="180"/>
                    </a:lnTo>
                    <a:lnTo>
                      <a:pt x="1863" y="216"/>
                    </a:lnTo>
                    <a:lnTo>
                      <a:pt x="1998" y="252"/>
                    </a:lnTo>
                    <a:lnTo>
                      <a:pt x="2106" y="288"/>
                    </a:lnTo>
                    <a:lnTo>
                      <a:pt x="2242" y="333"/>
                    </a:lnTo>
                    <a:lnTo>
                      <a:pt x="2354" y="378"/>
                    </a:lnTo>
                    <a:lnTo>
                      <a:pt x="2453" y="418"/>
                    </a:lnTo>
                    <a:lnTo>
                      <a:pt x="2534" y="463"/>
                    </a:lnTo>
                    <a:lnTo>
                      <a:pt x="2615" y="504"/>
                    </a:lnTo>
                    <a:lnTo>
                      <a:pt x="2679" y="544"/>
                    </a:lnTo>
                    <a:lnTo>
                      <a:pt x="2733" y="580"/>
                    </a:lnTo>
                    <a:lnTo>
                      <a:pt x="2792" y="626"/>
                    </a:lnTo>
                    <a:lnTo>
                      <a:pt x="2850" y="671"/>
                    </a:lnTo>
                    <a:lnTo>
                      <a:pt x="2895" y="716"/>
                    </a:lnTo>
                    <a:lnTo>
                      <a:pt x="2959" y="801"/>
                    </a:lnTo>
                    <a:lnTo>
                      <a:pt x="2999" y="874"/>
                    </a:lnTo>
                    <a:lnTo>
                      <a:pt x="3008" y="905"/>
                    </a:lnTo>
                    <a:lnTo>
                      <a:pt x="3026" y="967"/>
                    </a:lnTo>
                    <a:lnTo>
                      <a:pt x="3026" y="1017"/>
                    </a:lnTo>
                    <a:lnTo>
                      <a:pt x="3026" y="1215"/>
                    </a:lnTo>
                    <a:lnTo>
                      <a:pt x="2900" y="1120"/>
                    </a:lnTo>
                    <a:lnTo>
                      <a:pt x="2295" y="684"/>
                    </a:lnTo>
                    <a:lnTo>
                      <a:pt x="1420" y="454"/>
                    </a:lnTo>
                    <a:lnTo>
                      <a:pt x="516" y="333"/>
                    </a:lnTo>
                    <a:lnTo>
                      <a:pt x="0" y="306"/>
                    </a:lnTo>
                    <a:lnTo>
                      <a:pt x="0" y="0"/>
                    </a:lnTo>
                    <a:close/>
                  </a:path>
                </a:pathLst>
              </a:custGeom>
              <a:solidFill>
                <a:srgbClr val="800000"/>
              </a:solidFill>
              <a:ln w="9525">
                <a:noFill/>
                <a:round/>
                <a:headEnd/>
                <a:tailEnd/>
              </a:ln>
            </p:spPr>
            <p:txBody>
              <a:bodyPr/>
              <a:lstStyle/>
              <a:p>
                <a:endParaRPr lang="en-US"/>
              </a:p>
            </p:txBody>
          </p:sp>
          <p:grpSp>
            <p:nvGrpSpPr>
              <p:cNvPr id="46" name="Group 34"/>
              <p:cNvGrpSpPr>
                <a:grpSpLocks/>
              </p:cNvGrpSpPr>
              <p:nvPr/>
            </p:nvGrpSpPr>
            <p:grpSpPr bwMode="auto">
              <a:xfrm rot="10754321">
                <a:off x="6805132" y="3513108"/>
                <a:ext cx="1152525" cy="1355726"/>
                <a:chOff x="1997" y="345"/>
                <a:chExt cx="726" cy="854"/>
              </a:xfrm>
            </p:grpSpPr>
            <p:sp>
              <p:nvSpPr>
                <p:cNvPr id="47" name="Rectangle 5"/>
                <p:cNvSpPr>
                  <a:spLocks noChangeArrowheads="1"/>
                </p:cNvSpPr>
                <p:nvPr/>
              </p:nvSpPr>
              <p:spPr bwMode="auto">
                <a:xfrm rot="4381190">
                  <a:off x="2018" y="898"/>
                  <a:ext cx="389" cy="132"/>
                </a:xfrm>
                <a:prstGeom prst="rect">
                  <a:avLst/>
                </a:prstGeom>
                <a:solidFill>
                  <a:srgbClr val="800000"/>
                </a:solidFill>
                <a:ln w="9525">
                  <a:noFill/>
                  <a:miter lim="800000"/>
                  <a:headEnd/>
                  <a:tailEnd/>
                </a:ln>
              </p:spPr>
              <p:txBody>
                <a:bodyPr/>
                <a:lstStyle/>
                <a:p>
                  <a:endParaRPr lang="en-US"/>
                </a:p>
              </p:txBody>
            </p:sp>
            <p:sp>
              <p:nvSpPr>
                <p:cNvPr id="49" name="Freeform 7"/>
                <p:cNvSpPr>
                  <a:spLocks/>
                </p:cNvSpPr>
                <p:nvPr/>
              </p:nvSpPr>
              <p:spPr bwMode="auto">
                <a:xfrm rot="5400000">
                  <a:off x="2055" y="379"/>
                  <a:ext cx="701" cy="634"/>
                </a:xfrm>
                <a:custGeom>
                  <a:avLst/>
                  <a:gdLst>
                    <a:gd name="T0" fmla="*/ 0 w 3023"/>
                    <a:gd name="T1" fmla="*/ 1 h 935"/>
                    <a:gd name="T2" fmla="*/ 0 w 3023"/>
                    <a:gd name="T3" fmla="*/ 1 h 935"/>
                    <a:gd name="T4" fmla="*/ 0 w 3023"/>
                    <a:gd name="T5" fmla="*/ 1 h 935"/>
                    <a:gd name="T6" fmla="*/ 0 w 3023"/>
                    <a:gd name="T7" fmla="*/ 1 h 935"/>
                    <a:gd name="T8" fmla="*/ 0 w 3023"/>
                    <a:gd name="T9" fmla="*/ 1 h 935"/>
                    <a:gd name="T10" fmla="*/ 0 w 3023"/>
                    <a:gd name="T11" fmla="*/ 1 h 935"/>
                    <a:gd name="T12" fmla="*/ 0 w 3023"/>
                    <a:gd name="T13" fmla="*/ 1 h 935"/>
                    <a:gd name="T14" fmla="*/ 0 w 3023"/>
                    <a:gd name="T15" fmla="*/ 1 h 935"/>
                    <a:gd name="T16" fmla="*/ 0 w 3023"/>
                    <a:gd name="T17" fmla="*/ 1 h 935"/>
                    <a:gd name="T18" fmla="*/ 0 w 3023"/>
                    <a:gd name="T19" fmla="*/ 1 h 935"/>
                    <a:gd name="T20" fmla="*/ 0 w 3023"/>
                    <a:gd name="T21" fmla="*/ 1 h 935"/>
                    <a:gd name="T22" fmla="*/ 0 w 3023"/>
                    <a:gd name="T23" fmla="*/ 1 h 935"/>
                    <a:gd name="T24" fmla="*/ 0 w 3023"/>
                    <a:gd name="T25" fmla="*/ 1 h 935"/>
                    <a:gd name="T26" fmla="*/ 0 w 3023"/>
                    <a:gd name="T27" fmla="*/ 1 h 935"/>
                    <a:gd name="T28" fmla="*/ 0 w 3023"/>
                    <a:gd name="T29" fmla="*/ 1 h 935"/>
                    <a:gd name="T30" fmla="*/ 0 w 3023"/>
                    <a:gd name="T31" fmla="*/ 1 h 935"/>
                    <a:gd name="T32" fmla="*/ 0 w 3023"/>
                    <a:gd name="T33" fmla="*/ 1 h 935"/>
                    <a:gd name="T34" fmla="*/ 0 w 3023"/>
                    <a:gd name="T35" fmla="*/ 1 h 935"/>
                    <a:gd name="T36" fmla="*/ 0 w 3023"/>
                    <a:gd name="T37" fmla="*/ 1 h 935"/>
                    <a:gd name="T38" fmla="*/ 0 w 3023"/>
                    <a:gd name="T39" fmla="*/ 1 h 935"/>
                    <a:gd name="T40" fmla="*/ 0 w 3023"/>
                    <a:gd name="T41" fmla="*/ 1 h 935"/>
                    <a:gd name="T42" fmla="*/ 0 w 3023"/>
                    <a:gd name="T43" fmla="*/ 1 h 935"/>
                    <a:gd name="T44" fmla="*/ 0 w 3023"/>
                    <a:gd name="T45" fmla="*/ 1 h 935"/>
                    <a:gd name="T46" fmla="*/ 0 w 3023"/>
                    <a:gd name="T47" fmla="*/ 1 h 935"/>
                    <a:gd name="T48" fmla="*/ 0 w 3023"/>
                    <a:gd name="T49" fmla="*/ 1 h 935"/>
                    <a:gd name="T50" fmla="*/ 0 w 3023"/>
                    <a:gd name="T51" fmla="*/ 1 h 935"/>
                    <a:gd name="T52" fmla="*/ 0 w 3023"/>
                    <a:gd name="T53" fmla="*/ 1 h 935"/>
                    <a:gd name="T54" fmla="*/ 0 w 3023"/>
                    <a:gd name="T55" fmla="*/ 1 h 935"/>
                    <a:gd name="T56" fmla="*/ 0 w 3023"/>
                    <a:gd name="T57" fmla="*/ 1 h 935"/>
                    <a:gd name="T58" fmla="*/ 0 w 3023"/>
                    <a:gd name="T59" fmla="*/ 1 h 935"/>
                    <a:gd name="T60" fmla="*/ 0 w 3023"/>
                    <a:gd name="T61" fmla="*/ 1 h 935"/>
                    <a:gd name="T62" fmla="*/ 0 w 3023"/>
                    <a:gd name="T63" fmla="*/ 1 h 935"/>
                    <a:gd name="T64" fmla="*/ 0 w 3023"/>
                    <a:gd name="T65" fmla="*/ 1 h 935"/>
                    <a:gd name="T66" fmla="*/ 0 w 3023"/>
                    <a:gd name="T67" fmla="*/ 1 h 935"/>
                    <a:gd name="T68" fmla="*/ 0 w 3023"/>
                    <a:gd name="T69" fmla="*/ 1 h 935"/>
                    <a:gd name="T70" fmla="*/ 0 w 3023"/>
                    <a:gd name="T71" fmla="*/ 1 h 935"/>
                    <a:gd name="T72" fmla="*/ 0 w 3023"/>
                    <a:gd name="T73" fmla="*/ 1 h 935"/>
                    <a:gd name="T74" fmla="*/ 0 w 3023"/>
                    <a:gd name="T75" fmla="*/ 1 h 935"/>
                    <a:gd name="T76" fmla="*/ 0 w 3023"/>
                    <a:gd name="T77" fmla="*/ 1 h 935"/>
                    <a:gd name="T78" fmla="*/ 0 w 3023"/>
                    <a:gd name="T79" fmla="*/ 1 h 9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3"/>
                    <a:gd name="T121" fmla="*/ 0 h 935"/>
                    <a:gd name="T122" fmla="*/ 3023 w 3023"/>
                    <a:gd name="T123" fmla="*/ 935 h 9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3" h="935">
                      <a:moveTo>
                        <a:pt x="0" y="148"/>
                      </a:moveTo>
                      <a:lnTo>
                        <a:pt x="79" y="148"/>
                      </a:lnTo>
                      <a:lnTo>
                        <a:pt x="179" y="149"/>
                      </a:lnTo>
                      <a:lnTo>
                        <a:pt x="260" y="151"/>
                      </a:lnTo>
                      <a:lnTo>
                        <a:pt x="341" y="154"/>
                      </a:lnTo>
                      <a:lnTo>
                        <a:pt x="431" y="158"/>
                      </a:lnTo>
                      <a:lnTo>
                        <a:pt x="513" y="163"/>
                      </a:lnTo>
                      <a:lnTo>
                        <a:pt x="606" y="169"/>
                      </a:lnTo>
                      <a:lnTo>
                        <a:pt x="681" y="175"/>
                      </a:lnTo>
                      <a:lnTo>
                        <a:pt x="776" y="184"/>
                      </a:lnTo>
                      <a:lnTo>
                        <a:pt x="868" y="194"/>
                      </a:lnTo>
                      <a:lnTo>
                        <a:pt x="967" y="205"/>
                      </a:lnTo>
                      <a:lnTo>
                        <a:pt x="1050" y="217"/>
                      </a:lnTo>
                      <a:lnTo>
                        <a:pt x="1127" y="227"/>
                      </a:lnTo>
                      <a:lnTo>
                        <a:pt x="1214" y="240"/>
                      </a:lnTo>
                      <a:lnTo>
                        <a:pt x="1341" y="262"/>
                      </a:lnTo>
                      <a:lnTo>
                        <a:pt x="1456" y="286"/>
                      </a:lnTo>
                      <a:lnTo>
                        <a:pt x="1595" y="318"/>
                      </a:lnTo>
                      <a:lnTo>
                        <a:pt x="1685" y="342"/>
                      </a:lnTo>
                      <a:lnTo>
                        <a:pt x="1744" y="359"/>
                      </a:lnTo>
                      <a:lnTo>
                        <a:pt x="1857" y="393"/>
                      </a:lnTo>
                      <a:lnTo>
                        <a:pt x="1963" y="431"/>
                      </a:lnTo>
                      <a:lnTo>
                        <a:pt x="2042" y="461"/>
                      </a:lnTo>
                      <a:lnTo>
                        <a:pt x="2102" y="486"/>
                      </a:lnTo>
                      <a:lnTo>
                        <a:pt x="2168" y="518"/>
                      </a:lnTo>
                      <a:lnTo>
                        <a:pt x="2224" y="548"/>
                      </a:lnTo>
                      <a:lnTo>
                        <a:pt x="2271" y="575"/>
                      </a:lnTo>
                      <a:lnTo>
                        <a:pt x="2324" y="610"/>
                      </a:lnTo>
                      <a:lnTo>
                        <a:pt x="2370" y="643"/>
                      </a:lnTo>
                      <a:lnTo>
                        <a:pt x="2409" y="676"/>
                      </a:lnTo>
                      <a:lnTo>
                        <a:pt x="2444" y="706"/>
                      </a:lnTo>
                      <a:lnTo>
                        <a:pt x="2471" y="736"/>
                      </a:lnTo>
                      <a:lnTo>
                        <a:pt x="2492" y="763"/>
                      </a:lnTo>
                      <a:lnTo>
                        <a:pt x="2510" y="793"/>
                      </a:lnTo>
                      <a:lnTo>
                        <a:pt x="2525" y="820"/>
                      </a:lnTo>
                      <a:lnTo>
                        <a:pt x="2534" y="844"/>
                      </a:lnTo>
                      <a:lnTo>
                        <a:pt x="2545" y="876"/>
                      </a:lnTo>
                      <a:lnTo>
                        <a:pt x="2549" y="905"/>
                      </a:lnTo>
                      <a:lnTo>
                        <a:pt x="2551" y="935"/>
                      </a:lnTo>
                      <a:lnTo>
                        <a:pt x="3023" y="935"/>
                      </a:lnTo>
                      <a:lnTo>
                        <a:pt x="3019" y="887"/>
                      </a:lnTo>
                      <a:lnTo>
                        <a:pt x="3010" y="846"/>
                      </a:lnTo>
                      <a:lnTo>
                        <a:pt x="2998" y="811"/>
                      </a:lnTo>
                      <a:lnTo>
                        <a:pt x="2983" y="783"/>
                      </a:lnTo>
                      <a:lnTo>
                        <a:pt x="2966" y="753"/>
                      </a:lnTo>
                      <a:lnTo>
                        <a:pt x="2942" y="720"/>
                      </a:lnTo>
                      <a:lnTo>
                        <a:pt x="2921" y="694"/>
                      </a:lnTo>
                      <a:lnTo>
                        <a:pt x="2886" y="658"/>
                      </a:lnTo>
                      <a:lnTo>
                        <a:pt x="2852" y="626"/>
                      </a:lnTo>
                      <a:lnTo>
                        <a:pt x="2816" y="595"/>
                      </a:lnTo>
                      <a:lnTo>
                        <a:pt x="2773" y="563"/>
                      </a:lnTo>
                      <a:lnTo>
                        <a:pt x="2736" y="537"/>
                      </a:lnTo>
                      <a:lnTo>
                        <a:pt x="2674" y="500"/>
                      </a:lnTo>
                      <a:lnTo>
                        <a:pt x="2614" y="465"/>
                      </a:lnTo>
                      <a:lnTo>
                        <a:pt x="2524" y="422"/>
                      </a:lnTo>
                      <a:lnTo>
                        <a:pt x="2435" y="383"/>
                      </a:lnTo>
                      <a:lnTo>
                        <a:pt x="2345" y="347"/>
                      </a:lnTo>
                      <a:lnTo>
                        <a:pt x="2264" y="317"/>
                      </a:lnTo>
                      <a:lnTo>
                        <a:pt x="2150" y="279"/>
                      </a:lnTo>
                      <a:lnTo>
                        <a:pt x="2019" y="240"/>
                      </a:lnTo>
                      <a:lnTo>
                        <a:pt x="1888" y="208"/>
                      </a:lnTo>
                      <a:lnTo>
                        <a:pt x="1769" y="181"/>
                      </a:lnTo>
                      <a:lnTo>
                        <a:pt x="1688" y="163"/>
                      </a:lnTo>
                      <a:lnTo>
                        <a:pt x="1587" y="142"/>
                      </a:lnTo>
                      <a:lnTo>
                        <a:pt x="1514" y="128"/>
                      </a:lnTo>
                      <a:lnTo>
                        <a:pt x="1431" y="115"/>
                      </a:lnTo>
                      <a:lnTo>
                        <a:pt x="1347" y="101"/>
                      </a:lnTo>
                      <a:lnTo>
                        <a:pt x="1265" y="89"/>
                      </a:lnTo>
                      <a:lnTo>
                        <a:pt x="1157" y="74"/>
                      </a:lnTo>
                      <a:lnTo>
                        <a:pt x="1062" y="64"/>
                      </a:lnTo>
                      <a:lnTo>
                        <a:pt x="960" y="52"/>
                      </a:lnTo>
                      <a:lnTo>
                        <a:pt x="838" y="40"/>
                      </a:lnTo>
                      <a:lnTo>
                        <a:pt x="716" y="29"/>
                      </a:lnTo>
                      <a:lnTo>
                        <a:pt x="618" y="23"/>
                      </a:lnTo>
                      <a:lnTo>
                        <a:pt x="505" y="15"/>
                      </a:lnTo>
                      <a:lnTo>
                        <a:pt x="386" y="11"/>
                      </a:lnTo>
                      <a:lnTo>
                        <a:pt x="225" y="5"/>
                      </a:lnTo>
                      <a:lnTo>
                        <a:pt x="79" y="3"/>
                      </a:lnTo>
                      <a:lnTo>
                        <a:pt x="0" y="0"/>
                      </a:lnTo>
                      <a:lnTo>
                        <a:pt x="0" y="148"/>
                      </a:lnTo>
                      <a:close/>
                    </a:path>
                  </a:pathLst>
                </a:custGeom>
                <a:solidFill>
                  <a:srgbClr val="FF0000"/>
                </a:solidFill>
                <a:ln w="9525">
                  <a:noFill/>
                  <a:round/>
                  <a:headEnd/>
                  <a:tailEnd/>
                </a:ln>
                <a:scene3d>
                  <a:camera prst="orthographicFront"/>
                  <a:lightRig rig="threePt" dir="t"/>
                </a:scene3d>
                <a:sp3d>
                  <a:bevelT/>
                </a:sp3d>
              </p:spPr>
              <p:txBody>
                <a:bodyPr/>
                <a:lstStyle/>
                <a:p>
                  <a:endParaRPr lang="en-US"/>
                </a:p>
              </p:txBody>
            </p:sp>
            <p:sp>
              <p:nvSpPr>
                <p:cNvPr id="48" name="Freeform 6"/>
                <p:cNvSpPr>
                  <a:spLocks/>
                </p:cNvSpPr>
                <p:nvPr/>
              </p:nvSpPr>
              <p:spPr bwMode="auto">
                <a:xfrm rot="4348466">
                  <a:off x="1883" y="924"/>
                  <a:ext cx="389" cy="161"/>
                </a:xfrm>
                <a:custGeom>
                  <a:avLst/>
                  <a:gdLst>
                    <a:gd name="T0" fmla="*/ 0 w 1028"/>
                    <a:gd name="T1" fmla="*/ 0 h 237"/>
                    <a:gd name="T2" fmla="*/ 0 w 1028"/>
                    <a:gd name="T3" fmla="*/ 0 h 237"/>
                    <a:gd name="T4" fmla="*/ 0 w 1028"/>
                    <a:gd name="T5" fmla="*/ 1 h 237"/>
                    <a:gd name="T6" fmla="*/ 0 w 1028"/>
                    <a:gd name="T7" fmla="*/ 0 h 237"/>
                    <a:gd name="T8" fmla="*/ 0 60000 65536"/>
                    <a:gd name="T9" fmla="*/ 0 60000 65536"/>
                    <a:gd name="T10" fmla="*/ 0 60000 65536"/>
                    <a:gd name="T11" fmla="*/ 0 60000 65536"/>
                    <a:gd name="T12" fmla="*/ 0 w 1028"/>
                    <a:gd name="T13" fmla="*/ 0 h 237"/>
                    <a:gd name="T14" fmla="*/ 1028 w 1028"/>
                    <a:gd name="T15" fmla="*/ 237 h 237"/>
                  </a:gdLst>
                  <a:ahLst/>
                  <a:cxnLst>
                    <a:cxn ang="T8">
                      <a:pos x="T0" y="T1"/>
                    </a:cxn>
                    <a:cxn ang="T9">
                      <a:pos x="T2" y="T3"/>
                    </a:cxn>
                    <a:cxn ang="T10">
                      <a:pos x="T4" y="T5"/>
                    </a:cxn>
                    <a:cxn ang="T11">
                      <a:pos x="T6" y="T7"/>
                    </a:cxn>
                  </a:cxnLst>
                  <a:rect l="T12" t="T13" r="T14" b="T15"/>
                  <a:pathLst>
                    <a:path w="1028" h="237">
                      <a:moveTo>
                        <a:pt x="0" y="0"/>
                      </a:moveTo>
                      <a:lnTo>
                        <a:pt x="1028" y="0"/>
                      </a:lnTo>
                      <a:lnTo>
                        <a:pt x="514" y="237"/>
                      </a:lnTo>
                      <a:lnTo>
                        <a:pt x="0" y="0"/>
                      </a:lnTo>
                      <a:close/>
                    </a:path>
                  </a:pathLst>
                </a:custGeom>
                <a:solidFill>
                  <a:srgbClr val="FF0000"/>
                </a:solidFill>
                <a:ln w="9525">
                  <a:noFill/>
                  <a:round/>
                  <a:headEnd/>
                  <a:tailEnd/>
                </a:ln>
                <a:scene3d>
                  <a:camera prst="orthographicFront"/>
                  <a:lightRig rig="threePt" dir="t"/>
                </a:scene3d>
                <a:sp3d>
                  <a:bevelT/>
                </a:sp3d>
              </p:spPr>
              <p:txBody>
                <a:bodyPr/>
                <a:lstStyle/>
                <a:p>
                  <a:endParaRPr lang="en-US"/>
                </a:p>
              </p:txBody>
            </p:sp>
          </p:grpSp>
        </p:grpSp>
        <p:grpSp>
          <p:nvGrpSpPr>
            <p:cNvPr id="42" name="Group 52"/>
            <p:cNvGrpSpPr/>
            <p:nvPr/>
          </p:nvGrpSpPr>
          <p:grpSpPr>
            <a:xfrm rot="2490281">
              <a:off x="8870586" y="3310284"/>
              <a:ext cx="1253555" cy="1810419"/>
              <a:chOff x="5665673" y="3449618"/>
              <a:chExt cx="1253555" cy="1434963"/>
            </a:xfrm>
          </p:grpSpPr>
          <p:sp>
            <p:nvSpPr>
              <p:cNvPr id="43" name="Freeform 13"/>
              <p:cNvSpPr>
                <a:spLocks/>
              </p:cNvSpPr>
              <p:nvPr/>
            </p:nvSpPr>
            <p:spPr bwMode="auto">
              <a:xfrm rot="16154321">
                <a:off x="6244317" y="3107502"/>
                <a:ext cx="92075" cy="1249363"/>
              </a:xfrm>
              <a:custGeom>
                <a:avLst/>
                <a:gdLst>
                  <a:gd name="T0" fmla="*/ 2147483647 w 143"/>
                  <a:gd name="T1" fmla="*/ 0 h 1080"/>
                  <a:gd name="T2" fmla="*/ 2147483647 w 143"/>
                  <a:gd name="T3" fmla="*/ 2147483647 h 1080"/>
                  <a:gd name="T4" fmla="*/ 0 w 143"/>
                  <a:gd name="T5" fmla="*/ 2147483647 h 1080"/>
                  <a:gd name="T6" fmla="*/ 0 w 143"/>
                  <a:gd name="T7" fmla="*/ 2147483647 h 1080"/>
                  <a:gd name="T8" fmla="*/ 2147483647 w 143"/>
                  <a:gd name="T9" fmla="*/ 0 h 1080"/>
                  <a:gd name="T10" fmla="*/ 0 60000 65536"/>
                  <a:gd name="T11" fmla="*/ 0 60000 65536"/>
                  <a:gd name="T12" fmla="*/ 0 60000 65536"/>
                  <a:gd name="T13" fmla="*/ 0 60000 65536"/>
                  <a:gd name="T14" fmla="*/ 0 60000 65536"/>
                  <a:gd name="T15" fmla="*/ 0 w 143"/>
                  <a:gd name="T16" fmla="*/ 0 h 1080"/>
                  <a:gd name="T17" fmla="*/ 143 w 143"/>
                  <a:gd name="T18" fmla="*/ 1080 h 1080"/>
                </a:gdLst>
                <a:ahLst/>
                <a:cxnLst>
                  <a:cxn ang="T10">
                    <a:pos x="T0" y="T1"/>
                  </a:cxn>
                  <a:cxn ang="T11">
                    <a:pos x="T2" y="T3"/>
                  </a:cxn>
                  <a:cxn ang="T12">
                    <a:pos x="T4" y="T5"/>
                  </a:cxn>
                  <a:cxn ang="T13">
                    <a:pos x="T6" y="T7"/>
                  </a:cxn>
                  <a:cxn ang="T14">
                    <a:pos x="T8" y="T9"/>
                  </a:cxn>
                </a:cxnLst>
                <a:rect l="T15" t="T16" r="T17" b="T18"/>
                <a:pathLst>
                  <a:path w="143" h="1080">
                    <a:moveTo>
                      <a:pt x="143" y="0"/>
                    </a:moveTo>
                    <a:lnTo>
                      <a:pt x="143" y="1080"/>
                    </a:lnTo>
                    <a:lnTo>
                      <a:pt x="0" y="792"/>
                    </a:lnTo>
                    <a:lnTo>
                      <a:pt x="0" y="287"/>
                    </a:lnTo>
                    <a:lnTo>
                      <a:pt x="143" y="0"/>
                    </a:lnTo>
                    <a:close/>
                  </a:path>
                </a:pathLst>
              </a:custGeom>
              <a:solidFill>
                <a:srgbClr val="800000"/>
              </a:solidFill>
              <a:ln w="9525">
                <a:noFill/>
                <a:round/>
                <a:headEnd/>
                <a:tailEnd/>
              </a:ln>
            </p:spPr>
            <p:txBody>
              <a:bodyPr/>
              <a:lstStyle/>
              <a:p>
                <a:endParaRPr lang="en-US"/>
              </a:p>
            </p:txBody>
          </p:sp>
          <p:sp>
            <p:nvSpPr>
              <p:cNvPr id="44" name="Freeform 14"/>
              <p:cNvSpPr>
                <a:spLocks/>
              </p:cNvSpPr>
              <p:nvPr/>
            </p:nvSpPr>
            <p:spPr bwMode="auto">
              <a:xfrm rot="10754321">
                <a:off x="5669866" y="3449618"/>
                <a:ext cx="1249362" cy="1434963"/>
              </a:xfrm>
              <a:custGeom>
                <a:avLst/>
                <a:gdLst>
                  <a:gd name="T0" fmla="*/ 2147483647 w 787"/>
                  <a:gd name="T1" fmla="*/ 2147483647 h 906"/>
                  <a:gd name="T2" fmla="*/ 2147483647 w 787"/>
                  <a:gd name="T3" fmla="*/ 2147483647 h 906"/>
                  <a:gd name="T4" fmla="*/ 2147483647 w 787"/>
                  <a:gd name="T5" fmla="*/ 2147483647 h 906"/>
                  <a:gd name="T6" fmla="*/ 0 w 787"/>
                  <a:gd name="T7" fmla="*/ 2147483647 h 906"/>
                  <a:gd name="T8" fmla="*/ 2147483647 w 787"/>
                  <a:gd name="T9" fmla="*/ 2147483647 h 906"/>
                  <a:gd name="T10" fmla="*/ 2147483647 w 787"/>
                  <a:gd name="T11" fmla="*/ 0 h 906"/>
                  <a:gd name="T12" fmla="*/ 2147483647 w 787"/>
                  <a:gd name="T13" fmla="*/ 0 h 906"/>
                  <a:gd name="T14" fmla="*/ 2147483647 w 787"/>
                  <a:gd name="T15" fmla="*/ 2147483647 h 906"/>
                  <a:gd name="T16" fmla="*/ 0 60000 65536"/>
                  <a:gd name="T17" fmla="*/ 0 60000 65536"/>
                  <a:gd name="T18" fmla="*/ 0 60000 65536"/>
                  <a:gd name="T19" fmla="*/ 0 60000 65536"/>
                  <a:gd name="T20" fmla="*/ 0 60000 65536"/>
                  <a:gd name="T21" fmla="*/ 0 60000 65536"/>
                  <a:gd name="T22" fmla="*/ 0 60000 65536"/>
                  <a:gd name="T23" fmla="*/ 0 60000 65536"/>
                  <a:gd name="T24" fmla="*/ 0 w 787"/>
                  <a:gd name="T25" fmla="*/ 0 h 906"/>
                  <a:gd name="T26" fmla="*/ 787 w 787"/>
                  <a:gd name="T27" fmla="*/ 906 h 9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7" h="906">
                    <a:moveTo>
                      <a:pt x="525" y="747"/>
                    </a:moveTo>
                    <a:lnTo>
                      <a:pt x="787" y="747"/>
                    </a:lnTo>
                    <a:lnTo>
                      <a:pt x="383" y="906"/>
                    </a:lnTo>
                    <a:lnTo>
                      <a:pt x="0" y="747"/>
                    </a:lnTo>
                    <a:lnTo>
                      <a:pt x="262" y="747"/>
                    </a:lnTo>
                    <a:lnTo>
                      <a:pt x="263" y="0"/>
                    </a:lnTo>
                    <a:lnTo>
                      <a:pt x="520" y="0"/>
                    </a:lnTo>
                    <a:lnTo>
                      <a:pt x="525" y="747"/>
                    </a:lnTo>
                    <a:close/>
                  </a:path>
                </a:pathLst>
              </a:custGeom>
              <a:solidFill>
                <a:srgbClr val="FF0000"/>
              </a:solidFill>
              <a:ln w="9525">
                <a:noFill/>
                <a:round/>
                <a:headEnd/>
                <a:tailEnd/>
              </a:ln>
              <a:scene3d>
                <a:camera prst="orthographicFront"/>
                <a:lightRig rig="threePt" dir="t"/>
              </a:scene3d>
              <a:sp3d>
                <a:bevelT/>
              </a:sp3d>
            </p:spPr>
            <p:txBody>
              <a:bodyPr/>
              <a:lstStyle/>
              <a:p>
                <a:endParaRPr lang="en-US"/>
              </a:p>
            </p:txBody>
          </p:sp>
        </p:grpSp>
      </p:grpSp>
      <p:grpSp>
        <p:nvGrpSpPr>
          <p:cNvPr id="57" name="Group 56"/>
          <p:cNvGrpSpPr/>
          <p:nvPr/>
        </p:nvGrpSpPr>
        <p:grpSpPr>
          <a:xfrm>
            <a:off x="119089" y="3032177"/>
            <a:ext cx="1447384" cy="1335664"/>
            <a:chOff x="253999" y="3301997"/>
            <a:chExt cx="1447384" cy="1335664"/>
          </a:xfrm>
        </p:grpSpPr>
        <p:grpSp>
          <p:nvGrpSpPr>
            <p:cNvPr id="35" name="Group 34"/>
            <p:cNvGrpSpPr/>
            <p:nvPr/>
          </p:nvGrpSpPr>
          <p:grpSpPr>
            <a:xfrm>
              <a:off x="253999" y="3301997"/>
              <a:ext cx="1447384" cy="805546"/>
              <a:chOff x="253999" y="3301997"/>
              <a:chExt cx="1447384" cy="805546"/>
            </a:xfrm>
          </p:grpSpPr>
          <p:pic>
            <p:nvPicPr>
              <p:cNvPr id="33" name="Picture 2" descr="Image result for association of strategic alliance professionals"/>
              <p:cNvPicPr>
                <a:picLocks noChangeAspect="1" noChangeArrowheads="1"/>
              </p:cNvPicPr>
              <p:nvPr/>
            </p:nvPicPr>
            <p:blipFill>
              <a:blip r:embed="rId8" cstate="print"/>
              <a:srcRect b="35423"/>
              <a:stretch>
                <a:fillRect/>
              </a:stretch>
            </p:blipFill>
            <p:spPr bwMode="auto">
              <a:xfrm>
                <a:off x="286409" y="3341112"/>
                <a:ext cx="1376753" cy="766431"/>
              </a:xfrm>
              <a:prstGeom prst="rect">
                <a:avLst/>
              </a:prstGeom>
              <a:noFill/>
            </p:spPr>
          </p:pic>
          <p:sp>
            <p:nvSpPr>
              <p:cNvPr id="34" name="TextBox 33"/>
              <p:cNvSpPr txBox="1"/>
              <p:nvPr/>
            </p:nvSpPr>
            <p:spPr>
              <a:xfrm>
                <a:off x="253999" y="3301997"/>
                <a:ext cx="1447384" cy="646331"/>
              </a:xfrm>
              <a:prstGeom prst="rect">
                <a:avLst/>
              </a:prstGeom>
              <a:noFill/>
            </p:spPr>
            <p:txBody>
              <a:bodyPr wrap="none" rtlCol="0">
                <a:prstTxWarp prst="textArchUp">
                  <a:avLst/>
                </a:prstTxWarp>
                <a:spAutoFit/>
              </a:bodyPr>
              <a:lstStyle/>
              <a:p>
                <a:pPr algn="ctr">
                  <a:lnSpc>
                    <a:spcPct val="80000"/>
                  </a:lnSpc>
                </a:pPr>
                <a:r>
                  <a:rPr lang="en-US" b="1" dirty="0" smtClean="0">
                    <a:solidFill>
                      <a:srgbClr val="C00000"/>
                    </a:solidFill>
                  </a:rPr>
                  <a:t>Collaboration</a:t>
                </a:r>
                <a:br>
                  <a:rPr lang="en-US" b="1" dirty="0" smtClean="0">
                    <a:solidFill>
                      <a:srgbClr val="C00000"/>
                    </a:solidFill>
                  </a:rPr>
                </a:br>
                <a:r>
                  <a:rPr lang="en-US" b="1" dirty="0" smtClean="0">
                    <a:solidFill>
                      <a:srgbClr val="C00000"/>
                    </a:solidFill>
                  </a:rPr>
                  <a:t>Central</a:t>
                </a:r>
                <a:endParaRPr lang="en-US" b="1" dirty="0">
                  <a:solidFill>
                    <a:srgbClr val="C00000"/>
                  </a:solidFill>
                </a:endParaRPr>
              </a:p>
            </p:txBody>
          </p:sp>
        </p:grpSp>
        <p:sp>
          <p:nvSpPr>
            <p:cNvPr id="55" name="TextBox 54"/>
            <p:cNvSpPr txBox="1"/>
            <p:nvPr/>
          </p:nvSpPr>
          <p:spPr>
            <a:xfrm>
              <a:off x="314015" y="3991330"/>
              <a:ext cx="1308370" cy="646331"/>
            </a:xfrm>
            <a:prstGeom prst="rect">
              <a:avLst/>
            </a:prstGeom>
            <a:noFill/>
          </p:spPr>
          <p:txBody>
            <a:bodyPr wrap="none" rtlCol="0">
              <a:spAutoFit/>
            </a:bodyPr>
            <a:lstStyle/>
            <a:p>
              <a:pPr algn="ctr">
                <a:lnSpc>
                  <a:spcPct val="90000"/>
                </a:lnSpc>
              </a:pPr>
              <a:r>
                <a:rPr lang="en-US" sz="1000" b="1" dirty="0" smtClean="0">
                  <a:solidFill>
                    <a:schemeClr val="bg2">
                      <a:lumMod val="75000"/>
                    </a:schemeClr>
                  </a:solidFill>
                </a:rPr>
                <a:t>ASSOCIATION OF</a:t>
              </a:r>
              <a:br>
                <a:rPr lang="en-US" sz="1000" b="1" dirty="0" smtClean="0">
                  <a:solidFill>
                    <a:schemeClr val="bg2">
                      <a:lumMod val="75000"/>
                    </a:schemeClr>
                  </a:solidFill>
                </a:rPr>
              </a:br>
              <a:r>
                <a:rPr lang="en-US" sz="1000" b="1" dirty="0" smtClean="0">
                  <a:solidFill>
                    <a:schemeClr val="bg2">
                      <a:lumMod val="75000"/>
                    </a:schemeClr>
                  </a:solidFill>
                </a:rPr>
                <a:t>STRATEGIC ALLIANCE</a:t>
              </a:r>
              <a:br>
                <a:rPr lang="en-US" sz="1000" b="1" dirty="0" smtClean="0">
                  <a:solidFill>
                    <a:schemeClr val="bg2">
                      <a:lumMod val="75000"/>
                    </a:schemeClr>
                  </a:solidFill>
                </a:rPr>
              </a:br>
              <a:r>
                <a:rPr lang="en-US" sz="1000" b="1" dirty="0" smtClean="0">
                  <a:solidFill>
                    <a:schemeClr val="bg2">
                      <a:lumMod val="75000"/>
                    </a:schemeClr>
                  </a:solidFill>
                </a:rPr>
                <a:t>&amp; PARTNERING</a:t>
              </a:r>
              <a:br>
                <a:rPr lang="en-US" sz="1000" b="1" dirty="0" smtClean="0">
                  <a:solidFill>
                    <a:schemeClr val="bg2">
                      <a:lumMod val="75000"/>
                    </a:schemeClr>
                  </a:solidFill>
                </a:rPr>
              </a:br>
              <a:r>
                <a:rPr lang="en-US" sz="1000" b="1" dirty="0" smtClean="0">
                  <a:solidFill>
                    <a:schemeClr val="bg2">
                      <a:lumMod val="75000"/>
                    </a:schemeClr>
                  </a:solidFill>
                </a:rPr>
                <a:t>PROFESSIONALS</a:t>
              </a:r>
              <a:endParaRPr lang="en-US" sz="1000" b="1" dirty="0">
                <a:solidFill>
                  <a:schemeClr val="bg2">
                    <a:lumMod val="75000"/>
                  </a:schemeClr>
                </a:solidFill>
              </a:endParaRPr>
            </a:p>
          </p:txBody>
        </p:sp>
        <p:sp>
          <p:nvSpPr>
            <p:cNvPr id="56" name="TextBox 55"/>
            <p:cNvSpPr txBox="1"/>
            <p:nvPr/>
          </p:nvSpPr>
          <p:spPr>
            <a:xfrm>
              <a:off x="1291768" y="3795480"/>
              <a:ext cx="243978" cy="200055"/>
            </a:xfrm>
            <a:prstGeom prst="rect">
              <a:avLst/>
            </a:prstGeom>
            <a:noFill/>
          </p:spPr>
          <p:txBody>
            <a:bodyPr wrap="none" rtlCol="0">
              <a:spAutoFit/>
            </a:bodyPr>
            <a:lstStyle/>
            <a:p>
              <a:r>
                <a:rPr lang="en-US" sz="700" dirty="0" smtClean="0">
                  <a:solidFill>
                    <a:srgbClr val="C00000"/>
                  </a:solidFill>
                  <a:latin typeface="Arial Black" pitchFamily="34" charset="0"/>
                </a:rPr>
                <a:t>2</a:t>
              </a:r>
              <a:endParaRPr lang="en-US" sz="2400" dirty="0">
                <a:solidFill>
                  <a:srgbClr val="C00000"/>
                </a:solidFill>
                <a:latin typeface="Arial Black"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2000"/>
                                        <p:tgtEl>
                                          <p:spTgt spid="25">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Effect transition="in" filter="wipe(left)">
                                      <p:cBhvr>
                                        <p:cTn id="11" dur="2000"/>
                                        <p:tgtEl>
                                          <p:spTgt spid="25">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2000"/>
                                        <p:tgtEl>
                                          <p:spTgt spid="23"/>
                                        </p:tgtEl>
                                      </p:cBhvr>
                                    </p:animEffect>
                                  </p:childTnLst>
                                </p:cTn>
                              </p:par>
                            </p:childTnLst>
                          </p:cTn>
                        </p:par>
                        <p:par>
                          <p:cTn id="15" fill="hold">
                            <p:stCondLst>
                              <p:cond delay="4000"/>
                            </p:stCondLst>
                            <p:childTnLst>
                              <p:par>
                                <p:cTn id="16" presetID="6" presetClass="entr" presetSubtype="32"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circle(out)">
                                      <p:cBhvr>
                                        <p:cTn id="18" dur="2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circle(in)">
                                      <p:cBhvr>
                                        <p:cTn id="23" dur="20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out)">
                                      <p:cBhvr>
                                        <p:cTn id="28" dur="2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blinds(horizontal)">
                                      <p:cBhvr>
                                        <p:cTn id="33" dur="500"/>
                                        <p:tgtEl>
                                          <p:spTgt spid="22">
                                            <p:txEl>
                                              <p:pRg st="0" end="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linds(horizontal)">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animEffect transition="in" filter="blinds(horizontal)">
                                      <p:cBhvr>
                                        <p:cTn id="41" dur="500"/>
                                        <p:tgtEl>
                                          <p:spTgt spid="22">
                                            <p:txEl>
                                              <p:pRg st="1" end="1"/>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2">
                                            <p:txEl>
                                              <p:pRg st="2" end="2"/>
                                            </p:txEl>
                                          </p:spTgt>
                                        </p:tgtEl>
                                        <p:attrNameLst>
                                          <p:attrName>style.visibility</p:attrName>
                                        </p:attrNameLst>
                                      </p:cBhvr>
                                      <p:to>
                                        <p:strVal val="visible"/>
                                      </p:to>
                                    </p:set>
                                    <p:animEffect transition="in" filter="blinds(horizontal)">
                                      <p:cBhvr>
                                        <p:cTn id="44" dur="500"/>
                                        <p:tgtEl>
                                          <p:spTgt spid="22">
                                            <p:txEl>
                                              <p:pRg st="2" end="2"/>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22">
                                            <p:txEl>
                                              <p:pRg st="3" end="3"/>
                                            </p:txEl>
                                          </p:spTgt>
                                        </p:tgtEl>
                                        <p:attrNameLst>
                                          <p:attrName>style.visibility</p:attrName>
                                        </p:attrNameLst>
                                      </p:cBhvr>
                                      <p:to>
                                        <p:strVal val="visible"/>
                                      </p:to>
                                    </p:set>
                                    <p:animEffect transition="in" filter="blinds(horizontal)">
                                      <p:cBhvr>
                                        <p:cTn id="47" dur="500"/>
                                        <p:tgtEl>
                                          <p:spTgt spid="2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2">
                                            <p:txEl>
                                              <p:pRg st="4" end="4"/>
                                            </p:txEl>
                                          </p:spTgt>
                                        </p:tgtEl>
                                        <p:attrNameLst>
                                          <p:attrName>style.visibility</p:attrName>
                                        </p:attrNameLst>
                                      </p:cBhvr>
                                      <p:to>
                                        <p:strVal val="visible"/>
                                      </p:to>
                                    </p:set>
                                    <p:animEffect transition="in" filter="blinds(horizontal)">
                                      <p:cBhvr>
                                        <p:cTn id="52" dur="500"/>
                                        <p:tgtEl>
                                          <p:spTgt spid="2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20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par>
                                <p:cTn id="58" presetID="3" presetClass="entr" presetSubtype="10" fill="hold" nodeType="withEffect">
                                  <p:stCondLst>
                                    <p:cond delay="0"/>
                                  </p:stCondLst>
                                  <p:childTnLst>
                                    <p:set>
                                      <p:cBhvr>
                                        <p:cTn id="59" dur="1" fill="hold">
                                          <p:stCondLst>
                                            <p:cond delay="0"/>
                                          </p:stCondLst>
                                        </p:cTn>
                                        <p:tgtEl>
                                          <p:spTgt spid="22">
                                            <p:txEl>
                                              <p:pRg st="5" end="5"/>
                                            </p:txEl>
                                          </p:spTgt>
                                        </p:tgtEl>
                                        <p:attrNameLst>
                                          <p:attrName>style.visibility</p:attrName>
                                        </p:attrNameLst>
                                      </p:cBhvr>
                                      <p:to>
                                        <p:strVal val="visible"/>
                                      </p:to>
                                    </p:set>
                                    <p:animEffect transition="in" filter="blinds(horizontal)">
                                      <p:cBhvr>
                                        <p:cTn id="60" dur="500"/>
                                        <p:tgtEl>
                                          <p:spTgt spid="22">
                                            <p:txEl>
                                              <p:pRg st="5" end="5"/>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22">
                                            <p:txEl>
                                              <p:pRg st="6" end="6"/>
                                            </p:txEl>
                                          </p:spTgt>
                                        </p:tgtEl>
                                        <p:attrNameLst>
                                          <p:attrName>style.visibility</p:attrName>
                                        </p:attrNameLst>
                                      </p:cBhvr>
                                      <p:to>
                                        <p:strVal val="visible"/>
                                      </p:to>
                                    </p:set>
                                    <p:animEffect transition="in" filter="blinds(horizontal)">
                                      <p:cBhvr>
                                        <p:cTn id="63" dur="500"/>
                                        <p:tgtEl>
                                          <p:spTgt spid="22">
                                            <p:txEl>
                                              <p:pRg st="6" end="6"/>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22">
                                            <p:txEl>
                                              <p:pRg st="7" end="7"/>
                                            </p:txEl>
                                          </p:spTgt>
                                        </p:tgtEl>
                                        <p:attrNameLst>
                                          <p:attrName>style.visibility</p:attrName>
                                        </p:attrNameLst>
                                      </p:cBhvr>
                                      <p:to>
                                        <p:strVal val="visible"/>
                                      </p:to>
                                    </p:set>
                                    <p:animEffect transition="in" filter="blinds(horizontal)">
                                      <p:cBhvr>
                                        <p:cTn id="66" dur="500"/>
                                        <p:tgtEl>
                                          <p:spTgt spid="22">
                                            <p:txEl>
                                              <p:pRg st="7" end="7"/>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22">
                                            <p:txEl>
                                              <p:pRg st="8" end="8"/>
                                            </p:txEl>
                                          </p:spTgt>
                                        </p:tgtEl>
                                        <p:attrNameLst>
                                          <p:attrName>style.visibility</p:attrName>
                                        </p:attrNameLst>
                                      </p:cBhvr>
                                      <p:to>
                                        <p:strVal val="visible"/>
                                      </p:to>
                                    </p:set>
                                    <p:animEffect transition="in" filter="blinds(horizontal)">
                                      <p:cBhvr>
                                        <p:cTn id="69" dur="500"/>
                                        <p:tgtEl>
                                          <p:spTgt spid="22">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5"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checkerboard(down)">
                                      <p:cBhvr>
                                        <p:cTn id="7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a:stretch>
            <a:fillRect/>
          </a:stretch>
        </p:blipFill>
        <p:spPr bwMode="auto">
          <a:xfrm>
            <a:off x="9962389" y="6008304"/>
            <a:ext cx="2178134" cy="844353"/>
          </a:xfrm>
          <a:prstGeom prst="rect">
            <a:avLst/>
          </a:prstGeom>
          <a:noFill/>
          <a:ln w="9525">
            <a:noFill/>
            <a:miter lim="800000"/>
            <a:headEnd/>
            <a:tailEnd/>
          </a:ln>
        </p:spPr>
      </p:pic>
      <p:sp>
        <p:nvSpPr>
          <p:cNvPr id="14" name="Slide Number Placeholder 3"/>
          <p:cNvSpPr>
            <a:spLocks noGrp="1"/>
          </p:cNvSpPr>
          <p:nvPr>
            <p:ph type="sldNum" sz="quarter" idx="10"/>
          </p:nvPr>
        </p:nvSpPr>
        <p:spPr>
          <a:xfrm>
            <a:off x="10130115" y="637391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6</a:t>
            </a:fld>
            <a:endParaRPr lang="en-US" dirty="0">
              <a:solidFill>
                <a:srgbClr val="000000"/>
              </a:solidFill>
            </a:endParaRPr>
          </a:p>
        </p:txBody>
      </p:sp>
      <p:grpSp>
        <p:nvGrpSpPr>
          <p:cNvPr id="19" name="Group 18"/>
          <p:cNvGrpSpPr/>
          <p:nvPr/>
        </p:nvGrpSpPr>
        <p:grpSpPr>
          <a:xfrm>
            <a:off x="1238250" y="786008"/>
            <a:ext cx="9412968" cy="5748142"/>
            <a:chOff x="0" y="1186058"/>
            <a:chExt cx="9412968" cy="5748142"/>
          </a:xfrm>
        </p:grpSpPr>
        <p:grpSp>
          <p:nvGrpSpPr>
            <p:cNvPr id="18" name="Group 17"/>
            <p:cNvGrpSpPr/>
            <p:nvPr/>
          </p:nvGrpSpPr>
          <p:grpSpPr>
            <a:xfrm>
              <a:off x="200703" y="1269401"/>
              <a:ext cx="9212265" cy="5664799"/>
              <a:chOff x="315003" y="2450501"/>
              <a:chExt cx="9212265" cy="5664799"/>
            </a:xfrm>
          </p:grpSpPr>
          <p:grpSp>
            <p:nvGrpSpPr>
              <p:cNvPr id="3" name="Group 2"/>
              <p:cNvGrpSpPr/>
              <p:nvPr/>
            </p:nvGrpSpPr>
            <p:grpSpPr>
              <a:xfrm>
                <a:off x="315003" y="2450501"/>
                <a:ext cx="9212265" cy="5664799"/>
                <a:chOff x="1287460" y="1524000"/>
                <a:chExt cx="9212265" cy="5664799"/>
              </a:xfrm>
            </p:grpSpPr>
            <p:pic>
              <p:nvPicPr>
                <p:cNvPr id="1026" name="Picture 2" descr="Image result for surfers on big waves"/>
                <p:cNvPicPr>
                  <a:picLocks noChangeAspect="1" noChangeArrowheads="1"/>
                </p:cNvPicPr>
                <p:nvPr/>
              </p:nvPicPr>
              <p:blipFill>
                <a:blip r:embed="rId4" cstate="print"/>
                <a:srcRect b="1437"/>
                <a:stretch>
                  <a:fillRect/>
                </a:stretch>
              </p:blipFill>
              <p:spPr bwMode="auto">
                <a:xfrm>
                  <a:off x="1298575" y="2203855"/>
                  <a:ext cx="9201150" cy="4984944"/>
                </a:xfrm>
                <a:prstGeom prst="rect">
                  <a:avLst/>
                </a:prstGeom>
                <a:noFill/>
              </p:spPr>
            </p:pic>
            <p:pic>
              <p:nvPicPr>
                <p:cNvPr id="2" name="Picture 1"/>
                <p:cNvPicPr>
                  <a:picLocks noChangeAspect="1"/>
                </p:cNvPicPr>
                <p:nvPr/>
              </p:nvPicPr>
              <p:blipFill>
                <a:blip r:embed="rId5" cstate="print"/>
                <a:stretch>
                  <a:fillRect/>
                </a:stretch>
              </p:blipFill>
              <p:spPr>
                <a:xfrm>
                  <a:off x="1287460" y="1524000"/>
                  <a:ext cx="9212265" cy="814910"/>
                </a:xfrm>
                <a:prstGeom prst="rect">
                  <a:avLst/>
                </a:prstGeom>
              </p:spPr>
            </p:pic>
          </p:grpSp>
          <p:pic>
            <p:nvPicPr>
              <p:cNvPr id="1029" name="Picture 5"/>
              <p:cNvPicPr>
                <a:picLocks noChangeAspect="1" noChangeArrowheads="1"/>
              </p:cNvPicPr>
              <p:nvPr/>
            </p:nvPicPr>
            <p:blipFill>
              <a:blip r:embed="rId6" cstate="print"/>
              <a:srcRect l="29483" r="12362"/>
              <a:stretch>
                <a:fillRect/>
              </a:stretch>
            </p:blipFill>
            <p:spPr bwMode="auto">
              <a:xfrm>
                <a:off x="5979890" y="2458372"/>
                <a:ext cx="1553024" cy="1123770"/>
              </a:xfrm>
              <a:prstGeom prst="rect">
                <a:avLst/>
              </a:prstGeom>
              <a:noFill/>
              <a:ln w="9525">
                <a:noFill/>
                <a:miter lim="800000"/>
                <a:headEnd/>
                <a:tailEnd/>
              </a:ln>
            </p:spPr>
          </p:pic>
        </p:grpSp>
        <p:sp>
          <p:nvSpPr>
            <p:cNvPr id="15" name="Rectangle 14"/>
            <p:cNvSpPr/>
            <p:nvPr/>
          </p:nvSpPr>
          <p:spPr>
            <a:xfrm>
              <a:off x="0" y="1186058"/>
              <a:ext cx="9326880" cy="1200329"/>
            </a:xfrm>
            <a:prstGeom prst="rect">
              <a:avLst/>
            </a:prstGeom>
            <a:solidFill>
              <a:srgbClr val="FFFFFF">
                <a:alpha val="50196"/>
              </a:srgbClr>
            </a:solidFill>
          </p:spPr>
          <p:txBody>
            <a:bodyPr wrap="square">
              <a:spAutoFit/>
            </a:bodyPr>
            <a:lstStyle/>
            <a:p>
              <a:pPr algn="ctr"/>
              <a:r>
                <a:rPr lang="en-US" sz="3600" b="1" i="1" dirty="0" smtClean="0">
                  <a:ln>
                    <a:solidFill>
                      <a:srgbClr val="FFFF99"/>
                    </a:solidFill>
                  </a:ln>
                  <a:solidFill>
                    <a:srgbClr val="C00000"/>
                  </a:solidFill>
                  <a:effectLst>
                    <a:glow rad="228600">
                      <a:schemeClr val="bg1">
                        <a:alpha val="40000"/>
                      </a:schemeClr>
                    </a:glow>
                  </a:effectLst>
                </a:rPr>
                <a:t>The key to success in business, and to life really, </a:t>
              </a:r>
              <a:br>
                <a:rPr lang="en-US" sz="3600" b="1" i="1" dirty="0" smtClean="0">
                  <a:ln>
                    <a:solidFill>
                      <a:srgbClr val="FFFF99"/>
                    </a:solidFill>
                  </a:ln>
                  <a:solidFill>
                    <a:srgbClr val="C00000"/>
                  </a:solidFill>
                  <a:effectLst>
                    <a:glow rad="228600">
                      <a:schemeClr val="bg1">
                        <a:alpha val="40000"/>
                      </a:schemeClr>
                    </a:glow>
                  </a:effectLst>
                </a:rPr>
              </a:br>
              <a:r>
                <a:rPr lang="en-US" sz="3600" b="1" i="1" dirty="0" smtClean="0">
                  <a:ln>
                    <a:solidFill>
                      <a:srgbClr val="FFFF99"/>
                    </a:solidFill>
                  </a:ln>
                  <a:solidFill>
                    <a:srgbClr val="C00000"/>
                  </a:solidFill>
                  <a:effectLst>
                    <a:glow rad="228600">
                      <a:schemeClr val="bg1">
                        <a:alpha val="40000"/>
                      </a:schemeClr>
                    </a:glow>
                  </a:effectLst>
                </a:rPr>
                <a:t>is creating aligned interests with smart people</a:t>
              </a:r>
              <a:r>
                <a:rPr lang="en-US" sz="2400" i="1" dirty="0" smtClean="0">
                  <a:solidFill>
                    <a:srgbClr val="FF0000"/>
                  </a:solidFill>
                  <a:effectLst>
                    <a:glow rad="228600">
                      <a:schemeClr val="bg1">
                        <a:alpha val="40000"/>
                      </a:schemeClr>
                    </a:glow>
                  </a:effectLst>
                </a:rPr>
                <a:t>. </a:t>
              </a:r>
              <a:endParaRPr lang="en-US" dirty="0">
                <a:solidFill>
                  <a:srgbClr val="FF0000"/>
                </a:solidFill>
                <a:effectLst>
                  <a:glow rad="228600">
                    <a:schemeClr val="bg1">
                      <a:alpha val="40000"/>
                    </a:schemeClr>
                  </a:glow>
                </a:effectLst>
              </a:endParaRPr>
            </a:p>
          </p:txBody>
        </p:sp>
      </p:grpSp>
      <p:grpSp>
        <p:nvGrpSpPr>
          <p:cNvPr id="16" name="Group 15"/>
          <p:cNvGrpSpPr/>
          <p:nvPr/>
        </p:nvGrpSpPr>
        <p:grpSpPr>
          <a:xfrm>
            <a:off x="9620250" y="1059871"/>
            <a:ext cx="2605000" cy="3985891"/>
            <a:chOff x="9620250" y="1059871"/>
            <a:chExt cx="2605000" cy="3985891"/>
          </a:xfrm>
        </p:grpSpPr>
        <p:pic>
          <p:nvPicPr>
            <p:cNvPr id="2050" name="Picture 2" descr="Image result for Patriots Logo"/>
            <p:cNvPicPr>
              <a:picLocks noChangeAspect="1" noChangeArrowheads="1"/>
            </p:cNvPicPr>
            <p:nvPr/>
          </p:nvPicPr>
          <p:blipFill>
            <a:blip r:embed="rId7" cstate="print"/>
            <a:srcRect/>
            <a:stretch>
              <a:fillRect/>
            </a:stretch>
          </p:blipFill>
          <p:spPr bwMode="auto">
            <a:xfrm>
              <a:off x="9620250" y="1059871"/>
              <a:ext cx="2605000" cy="1130879"/>
            </a:xfrm>
            <a:prstGeom prst="rect">
              <a:avLst/>
            </a:prstGeom>
            <a:noFill/>
          </p:spPr>
        </p:pic>
        <p:grpSp>
          <p:nvGrpSpPr>
            <p:cNvPr id="12" name="Group 11"/>
            <p:cNvGrpSpPr/>
            <p:nvPr/>
          </p:nvGrpSpPr>
          <p:grpSpPr>
            <a:xfrm>
              <a:off x="10469880" y="2183440"/>
              <a:ext cx="1722120" cy="2862322"/>
              <a:chOff x="10469880" y="2150190"/>
              <a:chExt cx="1722120" cy="2862322"/>
            </a:xfrm>
          </p:grpSpPr>
          <p:sp>
            <p:nvSpPr>
              <p:cNvPr id="17" name="TextBox 16"/>
              <p:cNvSpPr txBox="1"/>
              <p:nvPr/>
            </p:nvSpPr>
            <p:spPr>
              <a:xfrm>
                <a:off x="10469880" y="2150190"/>
                <a:ext cx="1645920" cy="2862322"/>
              </a:xfrm>
              <a:prstGeom prst="rect">
                <a:avLst/>
              </a:prstGeom>
              <a:noFill/>
            </p:spPr>
            <p:txBody>
              <a:bodyPr wrap="square" rtlCol="0">
                <a:spAutoFit/>
              </a:bodyPr>
              <a:lstStyle/>
              <a:p>
                <a:pPr algn="r"/>
                <a:r>
                  <a:rPr lang="en-US" dirty="0" smtClean="0"/>
                  <a:t>-- Robert Kraft, </a:t>
                </a:r>
                <a:r>
                  <a:rPr lang="en-US" i="1" dirty="0" smtClean="0"/>
                  <a:t>owner of the New England </a:t>
                </a:r>
              </a:p>
              <a:p>
                <a:pPr algn="r"/>
                <a:endParaRPr lang="en-US" i="1" dirty="0" smtClean="0"/>
              </a:p>
              <a:p>
                <a:pPr algn="r"/>
                <a:endParaRPr lang="en-US" i="1" dirty="0" smtClean="0"/>
              </a:p>
              <a:p>
                <a:pPr algn="r"/>
                <a:r>
                  <a:rPr lang="en-US" i="1" dirty="0" smtClean="0"/>
                  <a:t>the most successful sports dynasty in history.</a:t>
                </a:r>
              </a:p>
              <a:p>
                <a:pPr algn="r"/>
                <a:endParaRPr lang="en-US" i="1" dirty="0"/>
              </a:p>
            </p:txBody>
          </p:sp>
          <p:pic>
            <p:nvPicPr>
              <p:cNvPr id="2052" name="Picture 4" descr="Image result for Patriots Logo"/>
              <p:cNvPicPr>
                <a:picLocks noChangeAspect="1" noChangeArrowheads="1"/>
              </p:cNvPicPr>
              <p:nvPr/>
            </p:nvPicPr>
            <p:blipFill>
              <a:blip r:embed="rId8" cstate="print"/>
              <a:srcRect/>
              <a:stretch>
                <a:fillRect/>
              </a:stretch>
            </p:blipFill>
            <p:spPr bwMode="auto">
              <a:xfrm>
                <a:off x="10474036" y="2925030"/>
                <a:ext cx="1717964" cy="690338"/>
              </a:xfrm>
              <a:prstGeom prst="rect">
                <a:avLst/>
              </a:prstGeom>
              <a:noFill/>
            </p:spPr>
          </p:pic>
        </p:grpSp>
      </p:grpSp>
      <p:sp>
        <p:nvSpPr>
          <p:cNvPr id="20" name="Title 3"/>
          <p:cNvSpPr txBox="1">
            <a:spLocks/>
          </p:cNvSpPr>
          <p:nvPr/>
        </p:nvSpPr>
        <p:spPr>
          <a:xfrm>
            <a:off x="1507067" y="6682"/>
            <a:ext cx="9990665"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Part 2 – </a:t>
            </a:r>
            <a:r>
              <a:rPr kumimoji="0" lang="en-US" sz="3200" b="1" i="1" u="none" strike="noStrike" kern="1200" cap="none" spc="0" normalizeH="0" baseline="0" noProof="0" dirty="0" smtClean="0">
                <a:ln>
                  <a:noFill/>
                </a:ln>
                <a:solidFill>
                  <a:srgbClr val="C00000"/>
                </a:solidFill>
                <a:effectLst/>
                <a:uLnTx/>
                <a:uFillTx/>
                <a:latin typeface="Engravers MT" pitchFamily="18" charset="0"/>
                <a:ea typeface="+mj-ea"/>
                <a:cs typeface="+mj-cs"/>
              </a:rPr>
              <a:t>G</a:t>
            </a:r>
            <a:r>
              <a:rPr kumimoji="0" lang="en-US" sz="2800" b="1" i="1" u="none" strike="noStrike" kern="1200" cap="none" spc="0" normalizeH="0" baseline="0" noProof="0" dirty="0" smtClean="0">
                <a:ln>
                  <a:noFill/>
                </a:ln>
                <a:solidFill>
                  <a:srgbClr val="C00000"/>
                </a:solidFill>
                <a:effectLst/>
                <a:uLnTx/>
                <a:uFillTx/>
                <a:latin typeface="Engravers MT" pitchFamily="18" charset="0"/>
                <a:ea typeface="+mj-ea"/>
                <a:cs typeface="+mj-cs"/>
              </a:rPr>
              <a:t>ame</a:t>
            </a:r>
            <a:r>
              <a:rPr kumimoji="0" lang="en-US" sz="2800" b="1" i="1" u="none" strike="noStrike" kern="1200" cap="none" spc="0" normalizeH="0" noProof="0" dirty="0" smtClean="0">
                <a:ln>
                  <a:noFill/>
                </a:ln>
                <a:solidFill>
                  <a:srgbClr val="C00000"/>
                </a:solidFill>
                <a:effectLst/>
                <a:uLnTx/>
                <a:uFillTx/>
                <a:latin typeface="Engravers MT" pitchFamily="18" charset="0"/>
                <a:ea typeface="+mj-ea"/>
                <a:cs typeface="+mj-cs"/>
              </a:rPr>
              <a:t> </a:t>
            </a:r>
            <a:r>
              <a:rPr kumimoji="0" lang="en-US" sz="3200" b="1" i="1" u="none" strike="noStrike" kern="1200" cap="none" spc="0" normalizeH="0" noProof="0" dirty="0" smtClean="0">
                <a:ln>
                  <a:noFill/>
                </a:ln>
                <a:solidFill>
                  <a:srgbClr val="C00000"/>
                </a:solidFill>
                <a:effectLst/>
                <a:uLnTx/>
                <a:uFillTx/>
                <a:latin typeface="Engravers MT" pitchFamily="18" charset="0"/>
                <a:ea typeface="+mj-ea"/>
                <a:cs typeface="+mj-cs"/>
              </a:rPr>
              <a:t>C</a:t>
            </a:r>
            <a:r>
              <a:rPr kumimoji="0" lang="en-US" sz="2800" b="1" i="1" u="none" strike="noStrike" kern="1200" cap="none" spc="0" normalizeH="0" noProof="0" dirty="0" smtClean="0">
                <a:ln>
                  <a:noFill/>
                </a:ln>
                <a:solidFill>
                  <a:srgbClr val="C00000"/>
                </a:solidFill>
                <a:effectLst/>
                <a:uLnTx/>
                <a:uFillTx/>
                <a:latin typeface="Engravers MT" pitchFamily="18" charset="0"/>
                <a:ea typeface="+mj-ea"/>
                <a:cs typeface="+mj-cs"/>
              </a:rPr>
              <a:t>hanging</a:t>
            </a:r>
            <a:r>
              <a:rPr kumimoji="0" lang="en-US" sz="3200" b="1" i="1" u="none" strike="noStrike" kern="1200" cap="none" spc="0" normalizeH="0" noProof="0" dirty="0" smtClean="0">
                <a:ln>
                  <a:noFill/>
                </a:ln>
                <a:solidFill>
                  <a:srgbClr val="C00000"/>
                </a:solidFill>
                <a:effectLst/>
                <a:uLnTx/>
                <a:uFillTx/>
                <a:latin typeface="Engravers MT" pitchFamily="18" charset="0"/>
                <a:ea typeface="+mj-ea"/>
                <a:cs typeface="+mj-cs"/>
              </a:rPr>
              <a:t> </a:t>
            </a:r>
            <a:r>
              <a:rPr kumimoji="0" lang="en-US" sz="2400" b="1" u="none" strike="noStrike" kern="1200" cap="none" spc="0" normalizeH="0" noProof="0" dirty="0" smtClean="0">
                <a:ln>
                  <a:noFill/>
                </a:ln>
                <a:solidFill>
                  <a:srgbClr val="C00000"/>
                </a:solidFill>
                <a:effectLst/>
                <a:uLnTx/>
                <a:uFillTx/>
                <a:latin typeface="Engravers MT" pitchFamily="18" charset="0"/>
                <a:ea typeface="+mj-ea"/>
                <a:cs typeface="+mj-cs"/>
              </a:rPr>
              <a:t>Strategy</a:t>
            </a:r>
            <a:r>
              <a:rPr kumimoji="0" lang="en-US" sz="3200" b="1" i="0" u="none" strike="noStrike" kern="1200" cap="none" spc="0" normalizeH="0" noProof="0" dirty="0" smtClean="0">
                <a:ln>
                  <a:noFill/>
                </a:ln>
                <a:solidFill>
                  <a:srgbClr val="C00000"/>
                </a:solidFill>
                <a:effectLst/>
                <a:uLnTx/>
                <a:uFillTx/>
                <a:latin typeface="Engravers MT" pitchFamily="18" charset="0"/>
                <a:ea typeface="+mj-ea"/>
                <a:cs typeface="+mj-cs"/>
              </a:rPr>
              <a:t> </a:t>
            </a:r>
            <a:endParaRPr kumimoji="0" lang="en-US" sz="3200" b="1" i="1" u="none" strike="noStrike" kern="1200" cap="none" spc="0" normalizeH="0" baseline="0" noProof="0" dirty="0">
              <a:ln>
                <a:noFill/>
              </a:ln>
              <a:solidFill>
                <a:srgbClr val="C00000"/>
              </a:solidFill>
              <a:effectLst/>
              <a:uLnTx/>
              <a:uFillTx/>
              <a:latin typeface="Engravers MT" pitchFamily="18" charset="0"/>
              <a:ea typeface="+mj-ea"/>
              <a:cs typeface="+mj-cs"/>
            </a:endParaRPr>
          </a:p>
        </p:txBody>
      </p:sp>
      <p:sp>
        <p:nvSpPr>
          <p:cNvPr id="13" name="Title 3"/>
          <p:cNvSpPr txBox="1">
            <a:spLocks/>
          </p:cNvSpPr>
          <p:nvPr/>
        </p:nvSpPr>
        <p:spPr>
          <a:xfrm>
            <a:off x="-18288" y="63523"/>
            <a:ext cx="12192000" cy="734499"/>
          </a:xfrm>
          <a:prstGeom prst="rect">
            <a:avLst/>
          </a:prstGeom>
          <a:gradFill flip="none" rotWithShape="1">
            <a:gsLst>
              <a:gs pos="0">
                <a:srgbClr val="9A0000"/>
              </a:gs>
              <a:gs pos="50000">
                <a:schemeClr val="accent2">
                  <a:lumMod val="75000"/>
                </a:schemeClr>
              </a:gs>
              <a:gs pos="100000">
                <a:srgbClr val="9A0000"/>
              </a:gs>
            </a:gsLst>
            <a:lin ang="0" scaled="1"/>
            <a:tileRect/>
          </a:gradFill>
        </p:spPr>
        <p:txBody>
          <a:bodyPr anchor="ctr">
            <a:scene3d>
              <a:camera prst="orthographicFront"/>
              <a:lightRig rig="morning" dir="t">
                <a:rot lat="0" lon="0" rev="8400000"/>
              </a:lightRig>
            </a:scene3d>
            <a:sp3d extrusionH="57150" prstMaterial="dkEdge">
              <a:bevelT w="63500" h="63500" prst="angle"/>
              <a:bevelB w="63500"/>
            </a:sp3d>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Engravers MT" pitchFamily="18" charset="0"/>
                <a:ea typeface="+mj-ea"/>
                <a:cs typeface="+mj-cs"/>
              </a:rPr>
              <a:t>T</a:t>
            </a: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Engravers MT" pitchFamily="18" charset="0"/>
                <a:ea typeface="+mj-ea"/>
                <a:cs typeface="+mj-cs"/>
              </a:rPr>
              <a:t>he</a:t>
            </a: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Engravers MT" pitchFamily="18" charset="0"/>
                <a:ea typeface="+mj-ea"/>
                <a:cs typeface="+mj-cs"/>
              </a:rPr>
              <a:t> Power </a:t>
            </a: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Engravers MT" pitchFamily="18" charset="0"/>
                <a:ea typeface="+mj-ea"/>
                <a:cs typeface="+mj-cs"/>
              </a:rPr>
              <a:t>of</a:t>
            </a: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Engravers MT" pitchFamily="18" charset="0"/>
                <a:ea typeface="+mj-ea"/>
                <a:cs typeface="+mj-cs"/>
              </a:rPr>
              <a:t> Alignments</a:t>
            </a:r>
            <a:endParaRPr lang="en-US" sz="2000" b="1" dirty="0">
              <a:solidFill>
                <a:srgbClr val="FFFF00"/>
              </a:solidFill>
              <a:effectLst>
                <a:outerShdw blurRad="38100" dist="38100" dir="2700000" algn="tl">
                  <a:srgbClr val="000000">
                    <a:alpha val="43137"/>
                  </a:srgbClr>
                </a:outerShdw>
              </a:effectLst>
              <a:latin typeface="Engravers MT" pitchFamily="18" charset="0"/>
              <a:ea typeface="+mj-ea"/>
              <a:cs typeface="+mj-cs"/>
            </a:endParaRPr>
          </a:p>
        </p:txBody>
      </p:sp>
      <p:pic>
        <p:nvPicPr>
          <p:cNvPr id="7170" name="Picture 2" descr="Image result for superbowl li"/>
          <p:cNvPicPr>
            <a:picLocks noChangeAspect="1" noChangeArrowheads="1"/>
          </p:cNvPicPr>
          <p:nvPr/>
        </p:nvPicPr>
        <p:blipFill>
          <a:blip r:embed="rId9" cstate="print"/>
          <a:srcRect/>
          <a:stretch>
            <a:fillRect/>
          </a:stretch>
        </p:blipFill>
        <p:spPr bwMode="auto">
          <a:xfrm>
            <a:off x="9171432" y="5031816"/>
            <a:ext cx="1399032" cy="143400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3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2000"/>
                                        <p:tgtEl>
                                          <p:spTgt spid="16"/>
                                        </p:tgtEl>
                                      </p:cBhvr>
                                    </p:animEffect>
                                  </p:childTnLst>
                                </p:cTn>
                              </p:par>
                              <p:par>
                                <p:cTn id="13" presetID="16" presetClass="entr" presetSubtype="37"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arn(outVertical)">
                                      <p:cBhvr>
                                        <p:cTn id="15" dur="1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
          <p:cNvPicPr>
            <a:picLocks noChangeAspect="1" noChangeArrowheads="1"/>
          </p:cNvPicPr>
          <p:nvPr/>
        </p:nvPicPr>
        <p:blipFill>
          <a:blip r:embed="rId3" cstate="print"/>
          <a:srcRect l="63944" b="10825"/>
          <a:stretch>
            <a:fillRect/>
          </a:stretch>
        </p:blipFill>
        <p:spPr bwMode="auto">
          <a:xfrm>
            <a:off x="11355185" y="6008304"/>
            <a:ext cx="785338" cy="752955"/>
          </a:xfrm>
          <a:prstGeom prst="rect">
            <a:avLst/>
          </a:prstGeom>
          <a:noFill/>
          <a:ln w="9525">
            <a:noFill/>
            <a:miter lim="800000"/>
            <a:headEnd/>
            <a:tailEnd/>
          </a:ln>
        </p:spPr>
      </p:pic>
      <p:grpSp>
        <p:nvGrpSpPr>
          <p:cNvPr id="159" name="Group 158"/>
          <p:cNvGrpSpPr/>
          <p:nvPr/>
        </p:nvGrpSpPr>
        <p:grpSpPr>
          <a:xfrm>
            <a:off x="4680406" y="5563385"/>
            <a:ext cx="6849687" cy="1154389"/>
            <a:chOff x="4267200" y="4016186"/>
            <a:chExt cx="7530457" cy="1595697"/>
          </a:xfrm>
        </p:grpSpPr>
        <p:sp>
          <p:nvSpPr>
            <p:cNvPr id="160" name="Plaque 159"/>
            <p:cNvSpPr/>
            <p:nvPr/>
          </p:nvSpPr>
          <p:spPr>
            <a:xfrm>
              <a:off x="4267200" y="4016186"/>
              <a:ext cx="7306311" cy="1580720"/>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4392705" y="4105841"/>
              <a:ext cx="7404952" cy="1506042"/>
            </a:xfrm>
            <a:prstGeom prst="rect">
              <a:avLst/>
            </a:prstGeom>
            <a:noFill/>
          </p:spPr>
          <p:txBody>
            <a:bodyPr wrap="square" rtlCol="0">
              <a:spAutoFit/>
            </a:bodyPr>
            <a:lstStyle/>
            <a:p>
              <a:pPr>
                <a:lnSpc>
                  <a:spcPct val="90000"/>
                </a:lnSpc>
              </a:pPr>
              <a:r>
                <a:rPr lang="en-US" b="1" dirty="0" smtClean="0"/>
                <a:t>Key Actions</a:t>
              </a:r>
              <a:r>
                <a:rPr lang="en-US" dirty="0" smtClean="0"/>
                <a:t>: 	Use the Four Alignments to Design Excellence</a:t>
              </a:r>
              <a:br>
                <a:rPr lang="en-US" dirty="0" smtClean="0"/>
              </a:br>
              <a:r>
                <a:rPr lang="en-US" dirty="0" smtClean="0"/>
                <a:t>		Create Internal Alignments &amp; External Alliances</a:t>
              </a:r>
            </a:p>
            <a:p>
              <a:pPr>
                <a:lnSpc>
                  <a:spcPct val="90000"/>
                </a:lnSpc>
              </a:pPr>
              <a:r>
                <a:rPr lang="en-US" b="1" dirty="0" smtClean="0">
                  <a:solidFill>
                    <a:srgbClr val="C00000"/>
                  </a:solidFill>
                </a:rPr>
                <a:t>Key Messages</a:t>
              </a:r>
              <a:r>
                <a:rPr lang="en-US" dirty="0" smtClean="0">
                  <a:solidFill>
                    <a:srgbClr val="C00000"/>
                  </a:solidFill>
                </a:rPr>
                <a:t>: 	Alliances are “External Teams” built on Trust </a:t>
              </a:r>
              <a:br>
                <a:rPr lang="en-US" dirty="0" smtClean="0">
                  <a:solidFill>
                    <a:srgbClr val="C00000"/>
                  </a:solidFill>
                </a:rPr>
              </a:br>
              <a:r>
                <a:rPr lang="en-US" dirty="0" smtClean="0">
                  <a:solidFill>
                    <a:srgbClr val="C00000"/>
                  </a:solidFill>
                </a:rPr>
                <a:t>		Use Alliance Practices to reduce Internal Silos </a:t>
              </a:r>
              <a:endParaRPr lang="en-US" dirty="0">
                <a:solidFill>
                  <a:srgbClr val="C00000"/>
                </a:solidFill>
              </a:endParaRPr>
            </a:p>
          </p:txBody>
        </p:sp>
      </p:grpSp>
      <p:sp>
        <p:nvSpPr>
          <p:cNvPr id="38" name="Rectangle 3"/>
          <p:cNvSpPr txBox="1">
            <a:spLocks noChangeArrowheads="1"/>
          </p:cNvSpPr>
          <p:nvPr/>
        </p:nvSpPr>
        <p:spPr bwMode="auto">
          <a:xfrm>
            <a:off x="54712" y="1590970"/>
            <a:ext cx="8142803" cy="4067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prst="angle"/>
            </a:sp3d>
          </a:bodyPr>
          <a:lstStyle/>
          <a:p>
            <a:pPr marL="457200" marR="0" lvl="0" indent="-290513" defTabSz="914400" rtl="0" eaLnBrk="0" fontAlgn="base" latinLnBrk="0" hangingPunct="0">
              <a:lnSpc>
                <a:spcPct val="90000"/>
              </a:lnSpc>
              <a:spcBef>
                <a:spcPct val="20000"/>
              </a:spcBef>
              <a:spcAft>
                <a:spcPct val="0"/>
              </a:spcAft>
              <a:buClr>
                <a:srgbClr val="134679"/>
              </a:buClr>
              <a:buSzPct val="75000"/>
              <a:buFont typeface="Arial Black" pitchFamily="34" charset="0"/>
              <a:buAutoNum type="arabicPeriod"/>
              <a:tabLst/>
              <a:defRPr/>
            </a:pPr>
            <a:r>
              <a:rPr kumimoji="0" lang="en-US" sz="2400" b="1" i="0" u="none" strike="noStrike" kern="0" cap="none" spc="0" normalizeH="0" baseline="0" noProof="0" dirty="0" smtClean="0">
                <a:ln>
                  <a:noFill/>
                </a:ln>
                <a:solidFill>
                  <a:srgbClr val="4F81BD">
                    <a:lumMod val="75000"/>
                  </a:srgbClr>
                </a:solidFill>
                <a:effectLst/>
                <a:uLnTx/>
                <a:uFillTx/>
                <a:sym typeface="Wingdings"/>
              </a:rPr>
              <a:t> </a:t>
            </a:r>
            <a:r>
              <a:rPr kumimoji="0" lang="en-US" sz="2000" b="1" i="0" u="none" strike="noStrike" kern="0" cap="none" spc="0" normalizeH="0" baseline="0" noProof="0" dirty="0" smtClean="0">
                <a:ln>
                  <a:noFill/>
                </a:ln>
                <a:solidFill>
                  <a:srgbClr val="4F81BD">
                    <a:lumMod val="75000"/>
                  </a:srgbClr>
                </a:solidFill>
                <a:effectLst/>
                <a:uLnTx/>
                <a:uFillTx/>
                <a:latin typeface="Arial Black" pitchFamily="34" charset="0"/>
                <a:sym typeface="Wingdings"/>
              </a:rPr>
              <a:t> </a:t>
            </a:r>
            <a:r>
              <a:rPr kumimoji="0" lang="en-US" sz="2000" b="1" i="0" u="none" strike="noStrike" kern="0" cap="none" spc="0" normalizeH="0" baseline="0" noProof="0" dirty="0" smtClean="0">
                <a:ln>
                  <a:noFill/>
                </a:ln>
                <a:solidFill>
                  <a:srgbClr val="4F81BD">
                    <a:lumMod val="75000"/>
                  </a:srgbClr>
                </a:solidFill>
                <a:effectLst/>
                <a:uLnTx/>
                <a:uFillTx/>
                <a:latin typeface="Arial Black" pitchFamily="34" charset="0"/>
              </a:rPr>
              <a:t>Strategic Alignment</a:t>
            </a:r>
            <a:r>
              <a:rPr kumimoji="0" lang="en-US" sz="1800" b="0" i="0" u="none" strike="noStrike" kern="0" cap="none" spc="0" normalizeH="0" baseline="0" noProof="0" dirty="0" smtClean="0">
                <a:ln>
                  <a:noFill/>
                </a:ln>
                <a:solidFill>
                  <a:sysClr val="windowText" lastClr="000000"/>
                </a:solidFill>
                <a:effectLst/>
                <a:uLnTx/>
                <a:uFillTx/>
              </a:rPr>
              <a:t>:</a:t>
            </a:r>
          </a:p>
          <a:p>
            <a:pPr lvl="2" eaLnBrk="0" fontAlgn="base" hangingPunct="0">
              <a:lnSpc>
                <a:spcPct val="90000"/>
              </a:lnSpc>
              <a:spcBef>
                <a:spcPct val="20000"/>
              </a:spcBef>
              <a:spcAft>
                <a:spcPct val="0"/>
              </a:spcAft>
              <a:buClr>
                <a:srgbClr val="134679"/>
              </a:buClr>
              <a:buSzPct val="75000"/>
              <a:defRPr/>
            </a:pPr>
            <a:r>
              <a:rPr kumimoji="0" lang="en-US" b="0" i="0" u="none" strike="noStrike" kern="0" cap="none" spc="0" normalizeH="0" baseline="0" noProof="0" dirty="0" smtClean="0">
                <a:ln>
                  <a:noFill/>
                </a:ln>
                <a:solidFill>
                  <a:sysClr val="windowText" lastClr="000000"/>
                </a:solidFill>
                <a:effectLst/>
                <a:uLnTx/>
                <a:uFillTx/>
              </a:rPr>
              <a:t>Co-Create an Inspirational </a:t>
            </a:r>
            <a:r>
              <a:rPr kumimoji="0" lang="en-US" b="1" i="0" u="none" strike="noStrike" kern="0" cap="none" spc="0" normalizeH="0" baseline="0" noProof="0" dirty="0" smtClean="0">
                <a:ln>
                  <a:noFill/>
                </a:ln>
                <a:solidFill>
                  <a:sysClr val="windowText" lastClr="000000"/>
                </a:solidFill>
                <a:effectLst/>
                <a:uLnTx/>
                <a:uFillTx/>
              </a:rPr>
              <a:t>Common Vision</a:t>
            </a:r>
            <a:r>
              <a:rPr kumimoji="0" lang="en-US" b="0" i="0" u="none" strike="noStrike" kern="0" cap="none" spc="0" normalizeH="0" baseline="0" noProof="0" dirty="0" smtClean="0">
                <a:ln>
                  <a:noFill/>
                </a:ln>
                <a:solidFill>
                  <a:sysClr val="windowText" lastClr="000000"/>
                </a:solidFill>
                <a:effectLst/>
                <a:uLnTx/>
                <a:uFillTx/>
              </a:rPr>
              <a:t>, then chart an Innovative Strategy that generates a Significant Competitive</a:t>
            </a:r>
            <a:r>
              <a:rPr kumimoji="0" lang="en-US" b="0" i="0" u="none" strike="noStrike" kern="0" cap="none" spc="0" normalizeH="0" noProof="0" dirty="0" smtClean="0">
                <a:ln>
                  <a:noFill/>
                </a:ln>
                <a:solidFill>
                  <a:sysClr val="windowText" lastClr="000000"/>
                </a:solidFill>
                <a:effectLst/>
                <a:uLnTx/>
                <a:uFillTx/>
              </a:rPr>
              <a:t> </a:t>
            </a:r>
            <a:r>
              <a:rPr kumimoji="0" lang="en-US" b="0" i="0" u="none" strike="noStrike" kern="0" cap="none" spc="0" normalizeH="0" baseline="0" noProof="0" dirty="0" smtClean="0">
                <a:ln>
                  <a:noFill/>
                </a:ln>
                <a:solidFill>
                  <a:sysClr val="windowText" lastClr="000000"/>
                </a:solidFill>
                <a:effectLst/>
                <a:uLnTx/>
                <a:uFillTx/>
              </a:rPr>
              <a:t>Advantage and Value Delivery or Improvement over the Competition.</a:t>
            </a:r>
          </a:p>
          <a:p>
            <a:pPr marL="457200" marR="0" lvl="0" indent="-290513" defTabSz="914400" eaLnBrk="0" fontAlgn="base" latinLnBrk="0" hangingPunct="0">
              <a:lnSpc>
                <a:spcPct val="90000"/>
              </a:lnSpc>
              <a:spcBef>
                <a:spcPct val="20000"/>
              </a:spcBef>
              <a:spcAft>
                <a:spcPct val="0"/>
              </a:spcAft>
              <a:buClr>
                <a:srgbClr val="134679"/>
              </a:buClr>
              <a:buSzPct val="75000"/>
              <a:buFont typeface="Arial Black" pitchFamily="34" charset="0"/>
              <a:buAutoNum type="arabicPeriod"/>
              <a:tabLst/>
              <a:defRPr/>
            </a:pPr>
            <a:r>
              <a:rPr kumimoji="0" lang="en-US" sz="2400" b="1" i="0" u="none" strike="noStrike" kern="0" cap="none" spc="0" normalizeH="0" baseline="0" noProof="0" dirty="0" smtClean="0">
                <a:ln>
                  <a:noFill/>
                </a:ln>
                <a:solidFill>
                  <a:srgbClr val="00B050"/>
                </a:solidFill>
                <a:effectLst/>
                <a:uLnTx/>
                <a:uFillTx/>
                <a:sym typeface="Wingdings"/>
              </a:rPr>
              <a:t>  </a:t>
            </a:r>
            <a:r>
              <a:rPr kumimoji="0" lang="en-US" sz="2000" b="1" i="0" u="none" strike="noStrike" kern="0" cap="none" spc="0" normalizeH="0" baseline="0" noProof="0" dirty="0" smtClean="0">
                <a:ln>
                  <a:noFill/>
                </a:ln>
                <a:solidFill>
                  <a:srgbClr val="00B050"/>
                </a:solidFill>
                <a:effectLst/>
                <a:uLnTx/>
                <a:uFillTx/>
                <a:latin typeface="Arial Black" pitchFamily="34" charset="0"/>
                <a:sym typeface="Wingdings"/>
              </a:rPr>
              <a:t>Cultural/</a:t>
            </a:r>
            <a:r>
              <a:rPr lang="en-US" sz="2000" b="1" kern="0" dirty="0" smtClean="0">
                <a:solidFill>
                  <a:srgbClr val="00B050"/>
                </a:solidFill>
                <a:latin typeface="Arial Black" pitchFamily="34" charset="0"/>
                <a:sym typeface="Wingdings"/>
              </a:rPr>
              <a:t>Leadership </a:t>
            </a:r>
            <a:r>
              <a:rPr kumimoji="0" lang="en-US" sz="2000" b="1" i="0" u="none" strike="noStrike" kern="0" cap="none" spc="0" normalizeH="0" baseline="0" noProof="0" dirty="0" smtClean="0">
                <a:ln>
                  <a:noFill/>
                </a:ln>
                <a:solidFill>
                  <a:srgbClr val="00B050"/>
                </a:solidFill>
                <a:effectLst/>
                <a:uLnTx/>
                <a:uFillTx/>
                <a:latin typeface="Arial Black" pitchFamily="34" charset="0"/>
                <a:sym typeface="Wingdings"/>
              </a:rPr>
              <a:t>Alignment</a:t>
            </a:r>
            <a:r>
              <a:rPr kumimoji="0" lang="en-US" sz="2000" b="0" i="0" u="none" strike="noStrike" kern="0" cap="none" spc="0" normalizeH="0" baseline="0" noProof="0" dirty="0" smtClean="0">
                <a:ln>
                  <a:noFill/>
                </a:ln>
                <a:solidFill>
                  <a:sysClr val="windowText" lastClr="000000"/>
                </a:solidFill>
                <a:effectLst/>
                <a:uLnTx/>
                <a:uFillTx/>
                <a:latin typeface="Arial Black" pitchFamily="34" charset="0"/>
              </a:rPr>
              <a:t>: </a:t>
            </a:r>
          </a:p>
          <a:p>
            <a:pPr lvl="2" eaLnBrk="0" fontAlgn="base" hangingPunct="0">
              <a:lnSpc>
                <a:spcPct val="90000"/>
              </a:lnSpc>
              <a:spcBef>
                <a:spcPct val="20000"/>
              </a:spcBef>
              <a:spcAft>
                <a:spcPct val="0"/>
              </a:spcAft>
              <a:buClr>
                <a:srgbClr val="134679"/>
              </a:buClr>
              <a:buSzPct val="75000"/>
              <a:defRPr/>
            </a:pPr>
            <a:r>
              <a:rPr kumimoji="0" lang="en-US" b="0" i="0" u="none" strike="noStrike" kern="0" cap="none" spc="0" normalizeH="0" baseline="0" noProof="0" dirty="0" smtClean="0">
                <a:ln>
                  <a:noFill/>
                </a:ln>
                <a:solidFill>
                  <a:sysClr val="windowText" lastClr="000000"/>
                </a:solidFill>
                <a:effectLst/>
                <a:uLnTx/>
                <a:uFillTx/>
              </a:rPr>
              <a:t>Leaders build </a:t>
            </a:r>
            <a:r>
              <a:rPr kumimoji="0" lang="en-US" b="1" i="0" u="none" strike="noStrike" kern="0" cap="none" spc="0" normalizeH="0" baseline="0" noProof="0" dirty="0" smtClean="0">
                <a:ln>
                  <a:noFill/>
                </a:ln>
                <a:solidFill>
                  <a:sysClr val="windowText" lastClr="000000"/>
                </a:solidFill>
                <a:effectLst/>
                <a:uLnTx/>
                <a:uFillTx/>
              </a:rPr>
              <a:t>Culture of Trust &amp; Teamwork</a:t>
            </a:r>
            <a:r>
              <a:rPr kumimoji="0" lang="en-US" b="1" i="0" u="none" strike="noStrike" kern="0" cap="none" spc="0" normalizeH="0" noProof="0" dirty="0" smtClean="0">
                <a:ln>
                  <a:noFill/>
                </a:ln>
                <a:solidFill>
                  <a:sysClr val="windowText" lastClr="000000"/>
                </a:solidFill>
                <a:effectLst/>
                <a:uLnTx/>
                <a:uFillTx/>
              </a:rPr>
              <a:t>  </a:t>
            </a:r>
            <a:r>
              <a:rPr kumimoji="0" lang="en-US" b="1" i="0" u="none" strike="noStrike" kern="0" cap="none" spc="0" normalizeH="0" baseline="0" noProof="0" dirty="0" smtClean="0">
                <a:ln>
                  <a:noFill/>
                </a:ln>
                <a:solidFill>
                  <a:sysClr val="windowText" lastClr="000000"/>
                </a:solidFill>
                <a:effectLst/>
                <a:uLnTx/>
                <a:uFillTx/>
              </a:rPr>
              <a:t>&amp; Governance  </a:t>
            </a:r>
            <a:r>
              <a:rPr kumimoji="0" lang="en-US" b="0" i="0" u="none" strike="noStrike" kern="0" cap="none" spc="0" normalizeH="0" baseline="0" noProof="0" dirty="0" smtClean="0">
                <a:ln>
                  <a:noFill/>
                </a:ln>
                <a:solidFill>
                  <a:sysClr val="windowText" lastClr="000000"/>
                </a:solidFill>
                <a:effectLst/>
                <a:uLnTx/>
                <a:uFillTx/>
              </a:rPr>
              <a:t>that Unleashes &amp; Focuses Human Energy on High Performance &amp; Achieving Strategy.</a:t>
            </a:r>
          </a:p>
          <a:p>
            <a:pPr marL="457200" marR="0" lvl="0" indent="-290513" defTabSz="914400" eaLnBrk="0" fontAlgn="base" latinLnBrk="0" hangingPunct="0">
              <a:lnSpc>
                <a:spcPct val="90000"/>
              </a:lnSpc>
              <a:spcBef>
                <a:spcPct val="20000"/>
              </a:spcBef>
              <a:spcAft>
                <a:spcPct val="0"/>
              </a:spcAft>
              <a:buClr>
                <a:srgbClr val="134679"/>
              </a:buClr>
              <a:buSzPct val="75000"/>
              <a:buFont typeface="Arial Black" pitchFamily="34" charset="0"/>
              <a:buAutoNum type="arabicPeriod"/>
              <a:tabLst/>
              <a:defRPr/>
            </a:pPr>
            <a:r>
              <a:rPr kumimoji="0" lang="en-US" sz="2400" b="1" i="0" u="none" strike="noStrike" kern="0" cap="none" spc="0" normalizeH="0" baseline="0" noProof="0" dirty="0" smtClean="0">
                <a:ln>
                  <a:noFill/>
                </a:ln>
                <a:solidFill>
                  <a:srgbClr val="FF0000"/>
                </a:solidFill>
                <a:effectLst/>
                <a:uLnTx/>
                <a:uFillTx/>
                <a:sym typeface="Wingdings"/>
              </a:rPr>
              <a:t>  </a:t>
            </a:r>
            <a:r>
              <a:rPr kumimoji="0" lang="en-US" sz="2000" b="1" i="0" u="none" strike="noStrike" kern="0" cap="none" spc="0" normalizeH="0" baseline="0" noProof="0" dirty="0" smtClean="0">
                <a:ln>
                  <a:noFill/>
                </a:ln>
                <a:solidFill>
                  <a:srgbClr val="FF0000"/>
                </a:solidFill>
                <a:effectLst/>
                <a:uLnTx/>
                <a:uFillTx/>
                <a:latin typeface="Arial Black" pitchFamily="34" charset="0"/>
                <a:sym typeface="Wingdings"/>
              </a:rPr>
              <a:t>Operational  Alignment</a:t>
            </a:r>
            <a:r>
              <a:rPr kumimoji="0" lang="en-US" sz="2000" b="0" i="0" u="none" strike="noStrike" kern="0" cap="none" spc="0" normalizeH="0" baseline="0" noProof="0" dirty="0" smtClean="0">
                <a:ln>
                  <a:noFill/>
                </a:ln>
                <a:solidFill>
                  <a:sysClr val="windowText" lastClr="000000"/>
                </a:solidFill>
                <a:effectLst/>
                <a:uLnTx/>
                <a:uFillTx/>
                <a:latin typeface="Arial Black" pitchFamily="34" charset="0"/>
              </a:rPr>
              <a:t>:</a:t>
            </a:r>
          </a:p>
          <a:p>
            <a:pPr lvl="2" eaLnBrk="0" fontAlgn="base" hangingPunct="0">
              <a:lnSpc>
                <a:spcPct val="90000"/>
              </a:lnSpc>
              <a:spcBef>
                <a:spcPct val="20000"/>
              </a:spcBef>
              <a:spcAft>
                <a:spcPct val="0"/>
              </a:spcAft>
              <a:buClr>
                <a:srgbClr val="134679"/>
              </a:buClr>
              <a:buSzPct val="75000"/>
              <a:defRPr/>
            </a:pPr>
            <a:r>
              <a:rPr kumimoji="0" lang="en-US" b="0" i="0" u="none" strike="noStrike" kern="0" cap="none" spc="0" normalizeH="0" baseline="0" noProof="0" dirty="0" smtClean="0">
                <a:ln>
                  <a:noFill/>
                </a:ln>
                <a:solidFill>
                  <a:sysClr val="windowText" lastClr="000000"/>
                </a:solidFill>
                <a:effectLst/>
                <a:uLnTx/>
                <a:uFillTx/>
              </a:rPr>
              <a:t>Build Coherent </a:t>
            </a:r>
            <a:r>
              <a:rPr kumimoji="0" lang="en-US" b="1" i="0" u="none" strike="noStrike" kern="0" cap="none" spc="0" normalizeH="0" baseline="0" noProof="0" dirty="0" smtClean="0">
                <a:ln>
                  <a:noFill/>
                </a:ln>
                <a:solidFill>
                  <a:sysClr val="windowText" lastClr="000000"/>
                </a:solidFill>
                <a:effectLst/>
                <a:uLnTx/>
                <a:uFillTx/>
              </a:rPr>
              <a:t>Organizational Teams</a:t>
            </a:r>
            <a:r>
              <a:rPr kumimoji="0" lang="en-US" b="0" i="0" u="none" strike="noStrike" kern="0" cap="none" spc="0" normalizeH="0" baseline="0" noProof="0" dirty="0" smtClean="0">
                <a:ln>
                  <a:noFill/>
                </a:ln>
                <a:solidFill>
                  <a:sysClr val="windowText" lastClr="000000"/>
                </a:solidFill>
                <a:effectLst/>
                <a:uLnTx/>
                <a:uFillTx/>
              </a:rPr>
              <a:t>, with Accountability, Measures of Success, Best </a:t>
            </a:r>
            <a:r>
              <a:rPr kumimoji="0" lang="en-US" b="0" i="0" u="none" strike="noStrike" kern="0" cap="none" spc="0" normalizeH="0" noProof="0" dirty="0" smtClean="0">
                <a:ln>
                  <a:noFill/>
                </a:ln>
                <a:solidFill>
                  <a:sysClr val="windowText" lastClr="000000"/>
                </a:solidFill>
                <a:effectLst/>
                <a:uLnTx/>
                <a:uFillTx/>
              </a:rPr>
              <a:t>Processes/Practices </a:t>
            </a:r>
            <a:r>
              <a:rPr kumimoji="0" lang="en-US" b="0" i="0" u="none" strike="noStrike" kern="0" cap="none" spc="0" normalizeH="0" baseline="0" noProof="0" dirty="0" smtClean="0">
                <a:ln>
                  <a:noFill/>
                </a:ln>
                <a:solidFill>
                  <a:sysClr val="windowText" lastClr="000000"/>
                </a:solidFill>
                <a:effectLst/>
                <a:uLnTx/>
                <a:uFillTx/>
              </a:rPr>
              <a:t>&amp; Rewards  that produce great results.</a:t>
            </a:r>
          </a:p>
          <a:p>
            <a:pPr marL="457200" marR="0" lvl="0" indent="-290513" defTabSz="914400" eaLnBrk="0" fontAlgn="base" latinLnBrk="0" hangingPunct="0">
              <a:lnSpc>
                <a:spcPct val="90000"/>
              </a:lnSpc>
              <a:spcBef>
                <a:spcPct val="20000"/>
              </a:spcBef>
              <a:spcAft>
                <a:spcPct val="0"/>
              </a:spcAft>
              <a:buClr>
                <a:srgbClr val="134679"/>
              </a:buClr>
              <a:buSzPct val="75000"/>
              <a:buFont typeface="Arial Black" pitchFamily="34" charset="0"/>
              <a:buAutoNum type="arabicPeriod"/>
              <a:tabLst/>
              <a:defRPr/>
            </a:pPr>
            <a:r>
              <a:rPr kumimoji="0" lang="en-US" sz="2400" b="1" i="0" u="none" strike="noStrike" kern="0" cap="none" spc="0" normalizeH="0" baseline="0" noProof="0" dirty="0" smtClean="0">
                <a:ln>
                  <a:noFill/>
                </a:ln>
                <a:solidFill>
                  <a:sysClr val="window" lastClr="FFFFFF">
                    <a:lumMod val="50000"/>
                  </a:sysClr>
                </a:solidFill>
                <a:effectLst/>
                <a:uLnTx/>
                <a:uFillTx/>
                <a:sym typeface="Wingdings"/>
              </a:rPr>
              <a:t>  </a:t>
            </a:r>
            <a:r>
              <a:rPr kumimoji="0" lang="en-US" sz="2000" b="1" i="0" u="none" strike="noStrike" kern="0" cap="none" spc="0" normalizeH="0" baseline="0" noProof="0" dirty="0" smtClean="0">
                <a:ln>
                  <a:noFill/>
                </a:ln>
                <a:solidFill>
                  <a:sysClr val="window" lastClr="FFFFFF">
                    <a:lumMod val="50000"/>
                  </a:sysClr>
                </a:solidFill>
                <a:effectLst/>
                <a:uLnTx/>
                <a:uFillTx/>
                <a:latin typeface="Arial Black" pitchFamily="34" charset="0"/>
                <a:sym typeface="Wingdings"/>
              </a:rPr>
              <a:t>Dynamic </a:t>
            </a:r>
            <a:r>
              <a:rPr kumimoji="0" lang="en-US" sz="2000" b="1" i="0" u="none" strike="noStrike" kern="0" cap="none" spc="0" normalizeH="0" baseline="0" noProof="0" dirty="0" err="1" smtClean="0">
                <a:ln>
                  <a:noFill/>
                </a:ln>
                <a:solidFill>
                  <a:sysClr val="window" lastClr="FFFFFF">
                    <a:lumMod val="50000"/>
                  </a:sysClr>
                </a:solidFill>
                <a:effectLst/>
                <a:uLnTx/>
                <a:uFillTx/>
                <a:latin typeface="Arial Black" pitchFamily="34" charset="0"/>
                <a:sym typeface="Wingdings"/>
              </a:rPr>
              <a:t>ReAlignment</a:t>
            </a:r>
            <a:r>
              <a:rPr kumimoji="0" lang="en-US" sz="2000" b="0" i="0" u="none" strike="noStrike" kern="0" cap="none" spc="0" normalizeH="0" baseline="0" noProof="0" dirty="0" smtClean="0">
                <a:ln>
                  <a:noFill/>
                </a:ln>
                <a:solidFill>
                  <a:sysClr val="windowText" lastClr="000000"/>
                </a:solidFill>
                <a:effectLst/>
                <a:uLnTx/>
                <a:uFillTx/>
                <a:latin typeface="Arial Black" pitchFamily="34" charset="0"/>
              </a:rPr>
              <a:t>:</a:t>
            </a:r>
          </a:p>
          <a:p>
            <a:pPr marL="914400" lvl="1" eaLnBrk="0" fontAlgn="base" hangingPunct="0">
              <a:lnSpc>
                <a:spcPct val="90000"/>
              </a:lnSpc>
              <a:spcBef>
                <a:spcPct val="20000"/>
              </a:spcBef>
              <a:spcAft>
                <a:spcPct val="0"/>
              </a:spcAft>
              <a:buClr>
                <a:srgbClr val="134679"/>
              </a:buClr>
              <a:buSzPct val="75000"/>
              <a:defRPr/>
            </a:pPr>
            <a:r>
              <a:rPr kumimoji="0" lang="en-US" b="1" i="0" u="none" strike="noStrike" kern="0" cap="none" spc="0" normalizeH="0" baseline="0" noProof="0" dirty="0" smtClean="0">
                <a:ln>
                  <a:noFill/>
                </a:ln>
                <a:solidFill>
                  <a:sysClr val="windowText" lastClr="000000"/>
                </a:solidFill>
                <a:effectLst/>
                <a:uLnTx/>
                <a:uFillTx/>
              </a:rPr>
              <a:t>Innovate/Adapt &amp; Reconfigure/Restructure</a:t>
            </a:r>
            <a:r>
              <a:rPr kumimoji="0" lang="en-US" b="0" i="0" u="none" strike="noStrike" kern="0" cap="none" spc="0" normalizeH="0" baseline="0" noProof="0" dirty="0" smtClean="0">
                <a:ln>
                  <a:noFill/>
                </a:ln>
                <a:solidFill>
                  <a:sysClr val="windowText" lastClr="000000"/>
                </a:solidFill>
                <a:effectLst/>
                <a:uLnTx/>
                <a:uFillTx/>
              </a:rPr>
              <a:t> as results are achieved</a:t>
            </a:r>
            <a:br>
              <a:rPr kumimoji="0" lang="en-US" b="0" i="0" u="none" strike="noStrike" kern="0" cap="none" spc="0" normalizeH="0" baseline="0" noProof="0" dirty="0" smtClean="0">
                <a:ln>
                  <a:noFill/>
                </a:ln>
                <a:solidFill>
                  <a:sysClr val="windowText" lastClr="000000"/>
                </a:solidFill>
                <a:effectLst/>
                <a:uLnTx/>
                <a:uFillTx/>
              </a:rPr>
            </a:br>
            <a:r>
              <a:rPr kumimoji="0" lang="en-US" b="0" i="0" u="none" strike="noStrike" kern="0" cap="none" spc="0" normalizeH="0" baseline="0" noProof="0" dirty="0" smtClean="0">
                <a:ln>
                  <a:noFill/>
                </a:ln>
                <a:solidFill>
                  <a:sysClr val="windowText" lastClr="000000"/>
                </a:solidFill>
                <a:effectLst/>
                <a:uLnTx/>
                <a:uFillTx/>
              </a:rPr>
              <a:t>and conditions</a:t>
            </a:r>
            <a:r>
              <a:rPr lang="en-US" kern="0" dirty="0" smtClean="0">
                <a:solidFill>
                  <a:sysClr val="windowText" lastClr="000000"/>
                </a:solidFill>
              </a:rPr>
              <a:t>/situations </a:t>
            </a:r>
            <a:r>
              <a:rPr kumimoji="0" lang="en-US" b="0" i="0" u="none" strike="noStrike" kern="0" cap="none" spc="0" normalizeH="0" baseline="0" noProof="0" dirty="0" smtClean="0">
                <a:ln>
                  <a:noFill/>
                </a:ln>
                <a:solidFill>
                  <a:sysClr val="windowText" lastClr="000000"/>
                </a:solidFill>
                <a:effectLst/>
                <a:uLnTx/>
                <a:uFillTx/>
              </a:rPr>
              <a:t>change </a:t>
            </a:r>
            <a:br>
              <a:rPr kumimoji="0" lang="en-US" b="0" i="0" u="none" strike="noStrike" kern="0" cap="none" spc="0" normalizeH="0" baseline="0" noProof="0" dirty="0" smtClean="0">
                <a:ln>
                  <a:noFill/>
                </a:ln>
                <a:solidFill>
                  <a:sysClr val="windowText" lastClr="000000"/>
                </a:solidFill>
                <a:effectLst/>
                <a:uLnTx/>
                <a:uFillTx/>
              </a:rPr>
            </a:br>
            <a:endParaRPr kumimoji="0" lang="en-US" b="0" i="0" u="none" strike="noStrike" kern="0" cap="none" spc="0" normalizeH="0" baseline="0" noProof="0" dirty="0" smtClean="0">
              <a:ln>
                <a:noFill/>
              </a:ln>
              <a:solidFill>
                <a:sysClr val="windowText" lastClr="000000"/>
              </a:solidFill>
              <a:effectLst/>
              <a:uLnTx/>
              <a:uFillTx/>
            </a:endParaRPr>
          </a:p>
        </p:txBody>
      </p:sp>
      <p:sp>
        <p:nvSpPr>
          <p:cNvPr id="51" name="TextBox 50"/>
          <p:cNvSpPr txBox="1"/>
          <p:nvPr/>
        </p:nvSpPr>
        <p:spPr>
          <a:xfrm>
            <a:off x="7744037" y="1756509"/>
            <a:ext cx="4309404" cy="3645341"/>
          </a:xfrm>
          <a:prstGeom prst="rect">
            <a:avLst/>
          </a:prstGeom>
          <a:noFill/>
        </p:spPr>
        <p:txBody>
          <a:bodyPr wrap="none" rtlCol="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Calibri"/>
              </a:rPr>
              <a:t>Dynamic Realignment</a:t>
            </a:r>
          </a:p>
        </p:txBody>
      </p:sp>
      <p:grpSp>
        <p:nvGrpSpPr>
          <p:cNvPr id="2" name="Group 58"/>
          <p:cNvGrpSpPr/>
          <p:nvPr/>
        </p:nvGrpSpPr>
        <p:grpSpPr>
          <a:xfrm>
            <a:off x="8262777" y="2332481"/>
            <a:ext cx="3388756" cy="2893620"/>
            <a:chOff x="4470765" y="2695128"/>
            <a:chExt cx="4687354" cy="3063090"/>
          </a:xfrm>
        </p:grpSpPr>
        <p:grpSp>
          <p:nvGrpSpPr>
            <p:cNvPr id="3" name="Group 57"/>
            <p:cNvGrpSpPr/>
            <p:nvPr/>
          </p:nvGrpSpPr>
          <p:grpSpPr>
            <a:xfrm>
              <a:off x="4470765" y="2695128"/>
              <a:ext cx="4687354" cy="3063090"/>
              <a:chOff x="4470765" y="2695128"/>
              <a:chExt cx="4687354" cy="3063090"/>
            </a:xfrm>
          </p:grpSpPr>
          <p:sp>
            <p:nvSpPr>
              <p:cNvPr id="55" name="Freeform 1037"/>
              <p:cNvSpPr>
                <a:spLocks/>
              </p:cNvSpPr>
              <p:nvPr/>
            </p:nvSpPr>
            <p:spPr bwMode="auto">
              <a:xfrm>
                <a:off x="4890555" y="2695128"/>
                <a:ext cx="4267564" cy="1949763"/>
              </a:xfrm>
              <a:custGeom>
                <a:avLst/>
                <a:gdLst>
                  <a:gd name="connsiteX0" fmla="*/ 1793 w 10000"/>
                  <a:gd name="connsiteY0" fmla="*/ 6615 h 10000"/>
                  <a:gd name="connsiteX1" fmla="*/ 1894 w 10000"/>
                  <a:gd name="connsiteY1" fmla="*/ 6484 h 10000"/>
                  <a:gd name="connsiteX2" fmla="*/ 2348 w 10000"/>
                  <a:gd name="connsiteY2" fmla="*/ 5802 h 10000"/>
                  <a:gd name="connsiteX3" fmla="*/ 2904 w 10000"/>
                  <a:gd name="connsiteY3" fmla="*/ 5099 h 10000"/>
                  <a:gd name="connsiteX4" fmla="*/ 3434 w 10000"/>
                  <a:gd name="connsiteY4" fmla="*/ 4418 h 10000"/>
                  <a:gd name="connsiteX5" fmla="*/ 4040 w 10000"/>
                  <a:gd name="connsiteY5" fmla="*/ 3868 h 10000"/>
                  <a:gd name="connsiteX6" fmla="*/ 4293 w 10000"/>
                  <a:gd name="connsiteY6" fmla="*/ 3582 h 10000"/>
                  <a:gd name="connsiteX7" fmla="*/ 5051 w 10000"/>
                  <a:gd name="connsiteY7" fmla="*/ 2835 h 10000"/>
                  <a:gd name="connsiteX8" fmla="*/ 5884 w 10000"/>
                  <a:gd name="connsiteY8" fmla="*/ 2220 h 10000"/>
                  <a:gd name="connsiteX9" fmla="*/ 6692 w 10000"/>
                  <a:gd name="connsiteY9" fmla="*/ 1582 h 10000"/>
                  <a:gd name="connsiteX10" fmla="*/ 7045 w 10000"/>
                  <a:gd name="connsiteY10" fmla="*/ 1385 h 10000"/>
                  <a:gd name="connsiteX11" fmla="*/ 7449 w 10000"/>
                  <a:gd name="connsiteY11" fmla="*/ 1187 h 10000"/>
                  <a:gd name="connsiteX12" fmla="*/ 7854 w 10000"/>
                  <a:gd name="connsiteY12" fmla="*/ 1033 h 10000"/>
                  <a:gd name="connsiteX13" fmla="*/ 8232 w 10000"/>
                  <a:gd name="connsiteY13" fmla="*/ 967 h 10000"/>
                  <a:gd name="connsiteX14" fmla="*/ 8485 w 10000"/>
                  <a:gd name="connsiteY14" fmla="*/ 967 h 10000"/>
                  <a:gd name="connsiteX15" fmla="*/ 8687 w 10000"/>
                  <a:gd name="connsiteY15" fmla="*/ 1033 h 10000"/>
                  <a:gd name="connsiteX16" fmla="*/ 8889 w 10000"/>
                  <a:gd name="connsiteY16" fmla="*/ 1121 h 10000"/>
                  <a:gd name="connsiteX17" fmla="*/ 9091 w 10000"/>
                  <a:gd name="connsiteY17" fmla="*/ 1319 h 10000"/>
                  <a:gd name="connsiteX18" fmla="*/ 9293 w 10000"/>
                  <a:gd name="connsiteY18" fmla="*/ 1582 h 10000"/>
                  <a:gd name="connsiteX19" fmla="*/ 9343 w 10000"/>
                  <a:gd name="connsiteY19" fmla="*/ 1802 h 10000"/>
                  <a:gd name="connsiteX20" fmla="*/ 9343 w 10000"/>
                  <a:gd name="connsiteY20" fmla="*/ 2418 h 10000"/>
                  <a:gd name="connsiteX21" fmla="*/ 9293 w 10000"/>
                  <a:gd name="connsiteY21" fmla="*/ 2703 h 10000"/>
                  <a:gd name="connsiteX22" fmla="*/ 9192 w 10000"/>
                  <a:gd name="connsiteY22" fmla="*/ 3385 h 10000"/>
                  <a:gd name="connsiteX23" fmla="*/ 9192 w 10000"/>
                  <a:gd name="connsiteY23" fmla="*/ 3451 h 10000"/>
                  <a:gd name="connsiteX24" fmla="*/ 9242 w 10000"/>
                  <a:gd name="connsiteY24" fmla="*/ 3451 h 10000"/>
                  <a:gd name="connsiteX25" fmla="*/ 9293 w 10000"/>
                  <a:gd name="connsiteY25" fmla="*/ 3385 h 10000"/>
                  <a:gd name="connsiteX26" fmla="*/ 9866 w 10000"/>
                  <a:gd name="connsiteY26" fmla="*/ 3516 h 10000"/>
                  <a:gd name="connsiteX27" fmla="*/ 9949 w 10000"/>
                  <a:gd name="connsiteY27" fmla="*/ 2154 h 10000"/>
                  <a:gd name="connsiteX28" fmla="*/ 10000 w 10000"/>
                  <a:gd name="connsiteY28" fmla="*/ 1802 h 10000"/>
                  <a:gd name="connsiteX29" fmla="*/ 10000 w 10000"/>
                  <a:gd name="connsiteY29" fmla="*/ 1033 h 10000"/>
                  <a:gd name="connsiteX30" fmla="*/ 9949 w 10000"/>
                  <a:gd name="connsiteY30" fmla="*/ 769 h 10000"/>
                  <a:gd name="connsiteX31" fmla="*/ 9848 w 10000"/>
                  <a:gd name="connsiteY31" fmla="*/ 549 h 10000"/>
                  <a:gd name="connsiteX32" fmla="*/ 9697 w 10000"/>
                  <a:gd name="connsiteY32" fmla="*/ 352 h 10000"/>
                  <a:gd name="connsiteX33" fmla="*/ 9545 w 10000"/>
                  <a:gd name="connsiteY33" fmla="*/ 220 h 10000"/>
                  <a:gd name="connsiteX34" fmla="*/ 9394 w 10000"/>
                  <a:gd name="connsiteY34" fmla="*/ 88 h 10000"/>
                  <a:gd name="connsiteX35" fmla="*/ 9091 w 10000"/>
                  <a:gd name="connsiteY35" fmla="*/ 0 h 10000"/>
                  <a:gd name="connsiteX36" fmla="*/ 8687 w 10000"/>
                  <a:gd name="connsiteY36" fmla="*/ 0 h 10000"/>
                  <a:gd name="connsiteX37" fmla="*/ 8333 w 10000"/>
                  <a:gd name="connsiteY37" fmla="*/ 154 h 10000"/>
                  <a:gd name="connsiteX38" fmla="*/ 8005 w 10000"/>
                  <a:gd name="connsiteY38" fmla="*/ 220 h 10000"/>
                  <a:gd name="connsiteX39" fmla="*/ 7348 w 10000"/>
                  <a:gd name="connsiteY39" fmla="*/ 637 h 10000"/>
                  <a:gd name="connsiteX40" fmla="*/ 6742 w 10000"/>
                  <a:gd name="connsiteY40" fmla="*/ 1033 h 10000"/>
                  <a:gd name="connsiteX41" fmla="*/ 6136 w 10000"/>
                  <a:gd name="connsiteY41" fmla="*/ 1516 h 10000"/>
                  <a:gd name="connsiteX42" fmla="*/ 5505 w 10000"/>
                  <a:gd name="connsiteY42" fmla="*/ 2066 h 10000"/>
                  <a:gd name="connsiteX43" fmla="*/ 4949 w 10000"/>
                  <a:gd name="connsiteY43" fmla="*/ 2615 h 10000"/>
                  <a:gd name="connsiteX44" fmla="*/ 4394 w 10000"/>
                  <a:gd name="connsiteY44" fmla="*/ 3187 h 10000"/>
                  <a:gd name="connsiteX45" fmla="*/ 3737 w 10000"/>
                  <a:gd name="connsiteY45" fmla="*/ 3934 h 10000"/>
                  <a:gd name="connsiteX46" fmla="*/ 3434 w 10000"/>
                  <a:gd name="connsiteY46" fmla="*/ 4286 h 10000"/>
                  <a:gd name="connsiteX47" fmla="*/ 2652 w 10000"/>
                  <a:gd name="connsiteY47" fmla="*/ 5231 h 10000"/>
                  <a:gd name="connsiteX48" fmla="*/ 2045 w 10000"/>
                  <a:gd name="connsiteY48" fmla="*/ 6132 h 10000"/>
                  <a:gd name="connsiteX49" fmla="*/ 1540 w 10000"/>
                  <a:gd name="connsiteY49" fmla="*/ 7033 h 10000"/>
                  <a:gd name="connsiteX50" fmla="*/ 1035 w 10000"/>
                  <a:gd name="connsiteY50" fmla="*/ 8000 h 10000"/>
                  <a:gd name="connsiteX51" fmla="*/ 530 w 10000"/>
                  <a:gd name="connsiteY51" fmla="*/ 8901 h 10000"/>
                  <a:gd name="connsiteX52" fmla="*/ 51 w 10000"/>
                  <a:gd name="connsiteY52" fmla="*/ 9846 h 10000"/>
                  <a:gd name="connsiteX53" fmla="*/ 0 w 10000"/>
                  <a:gd name="connsiteY53" fmla="*/ 10000 h 10000"/>
                  <a:gd name="connsiteX54" fmla="*/ 1793 w 10000"/>
                  <a:gd name="connsiteY54" fmla="*/ 6615 h 10000"/>
                  <a:gd name="connsiteX0" fmla="*/ 1793 w 10000"/>
                  <a:gd name="connsiteY0" fmla="*/ 6615 h 10000"/>
                  <a:gd name="connsiteX1" fmla="*/ 1894 w 10000"/>
                  <a:gd name="connsiteY1" fmla="*/ 6484 h 10000"/>
                  <a:gd name="connsiteX2" fmla="*/ 2348 w 10000"/>
                  <a:gd name="connsiteY2" fmla="*/ 5802 h 10000"/>
                  <a:gd name="connsiteX3" fmla="*/ 2904 w 10000"/>
                  <a:gd name="connsiteY3" fmla="*/ 5099 h 10000"/>
                  <a:gd name="connsiteX4" fmla="*/ 3434 w 10000"/>
                  <a:gd name="connsiteY4" fmla="*/ 4418 h 10000"/>
                  <a:gd name="connsiteX5" fmla="*/ 4040 w 10000"/>
                  <a:gd name="connsiteY5" fmla="*/ 3868 h 10000"/>
                  <a:gd name="connsiteX6" fmla="*/ 4293 w 10000"/>
                  <a:gd name="connsiteY6" fmla="*/ 3582 h 10000"/>
                  <a:gd name="connsiteX7" fmla="*/ 5051 w 10000"/>
                  <a:gd name="connsiteY7" fmla="*/ 2835 h 10000"/>
                  <a:gd name="connsiteX8" fmla="*/ 5884 w 10000"/>
                  <a:gd name="connsiteY8" fmla="*/ 2220 h 10000"/>
                  <a:gd name="connsiteX9" fmla="*/ 6692 w 10000"/>
                  <a:gd name="connsiteY9" fmla="*/ 1582 h 10000"/>
                  <a:gd name="connsiteX10" fmla="*/ 7045 w 10000"/>
                  <a:gd name="connsiteY10" fmla="*/ 1385 h 10000"/>
                  <a:gd name="connsiteX11" fmla="*/ 7449 w 10000"/>
                  <a:gd name="connsiteY11" fmla="*/ 1187 h 10000"/>
                  <a:gd name="connsiteX12" fmla="*/ 7854 w 10000"/>
                  <a:gd name="connsiteY12" fmla="*/ 1033 h 10000"/>
                  <a:gd name="connsiteX13" fmla="*/ 8232 w 10000"/>
                  <a:gd name="connsiteY13" fmla="*/ 967 h 10000"/>
                  <a:gd name="connsiteX14" fmla="*/ 8485 w 10000"/>
                  <a:gd name="connsiteY14" fmla="*/ 967 h 10000"/>
                  <a:gd name="connsiteX15" fmla="*/ 8687 w 10000"/>
                  <a:gd name="connsiteY15" fmla="*/ 1033 h 10000"/>
                  <a:gd name="connsiteX16" fmla="*/ 8889 w 10000"/>
                  <a:gd name="connsiteY16" fmla="*/ 1121 h 10000"/>
                  <a:gd name="connsiteX17" fmla="*/ 9091 w 10000"/>
                  <a:gd name="connsiteY17" fmla="*/ 1319 h 10000"/>
                  <a:gd name="connsiteX18" fmla="*/ 9293 w 10000"/>
                  <a:gd name="connsiteY18" fmla="*/ 1582 h 10000"/>
                  <a:gd name="connsiteX19" fmla="*/ 9343 w 10000"/>
                  <a:gd name="connsiteY19" fmla="*/ 1802 h 10000"/>
                  <a:gd name="connsiteX20" fmla="*/ 9343 w 10000"/>
                  <a:gd name="connsiteY20" fmla="*/ 2418 h 10000"/>
                  <a:gd name="connsiteX21" fmla="*/ 9293 w 10000"/>
                  <a:gd name="connsiteY21" fmla="*/ 2703 h 10000"/>
                  <a:gd name="connsiteX22" fmla="*/ 9192 w 10000"/>
                  <a:gd name="connsiteY22" fmla="*/ 3385 h 10000"/>
                  <a:gd name="connsiteX23" fmla="*/ 9192 w 10000"/>
                  <a:gd name="connsiteY23" fmla="*/ 3451 h 10000"/>
                  <a:gd name="connsiteX24" fmla="*/ 9242 w 10000"/>
                  <a:gd name="connsiteY24" fmla="*/ 3451 h 10000"/>
                  <a:gd name="connsiteX25" fmla="*/ 9293 w 10000"/>
                  <a:gd name="connsiteY25" fmla="*/ 3385 h 10000"/>
                  <a:gd name="connsiteX26" fmla="*/ 9866 w 10000"/>
                  <a:gd name="connsiteY26" fmla="*/ 3516 h 10000"/>
                  <a:gd name="connsiteX27" fmla="*/ 9978 w 10000"/>
                  <a:gd name="connsiteY27" fmla="*/ 2615 h 10000"/>
                  <a:gd name="connsiteX28" fmla="*/ 10000 w 10000"/>
                  <a:gd name="connsiteY28" fmla="*/ 1802 h 10000"/>
                  <a:gd name="connsiteX29" fmla="*/ 10000 w 10000"/>
                  <a:gd name="connsiteY29" fmla="*/ 1033 h 10000"/>
                  <a:gd name="connsiteX30" fmla="*/ 9949 w 10000"/>
                  <a:gd name="connsiteY30" fmla="*/ 769 h 10000"/>
                  <a:gd name="connsiteX31" fmla="*/ 9848 w 10000"/>
                  <a:gd name="connsiteY31" fmla="*/ 549 h 10000"/>
                  <a:gd name="connsiteX32" fmla="*/ 9697 w 10000"/>
                  <a:gd name="connsiteY32" fmla="*/ 352 h 10000"/>
                  <a:gd name="connsiteX33" fmla="*/ 9545 w 10000"/>
                  <a:gd name="connsiteY33" fmla="*/ 220 h 10000"/>
                  <a:gd name="connsiteX34" fmla="*/ 9394 w 10000"/>
                  <a:gd name="connsiteY34" fmla="*/ 88 h 10000"/>
                  <a:gd name="connsiteX35" fmla="*/ 9091 w 10000"/>
                  <a:gd name="connsiteY35" fmla="*/ 0 h 10000"/>
                  <a:gd name="connsiteX36" fmla="*/ 8687 w 10000"/>
                  <a:gd name="connsiteY36" fmla="*/ 0 h 10000"/>
                  <a:gd name="connsiteX37" fmla="*/ 8333 w 10000"/>
                  <a:gd name="connsiteY37" fmla="*/ 154 h 10000"/>
                  <a:gd name="connsiteX38" fmla="*/ 8005 w 10000"/>
                  <a:gd name="connsiteY38" fmla="*/ 220 h 10000"/>
                  <a:gd name="connsiteX39" fmla="*/ 7348 w 10000"/>
                  <a:gd name="connsiteY39" fmla="*/ 637 h 10000"/>
                  <a:gd name="connsiteX40" fmla="*/ 6742 w 10000"/>
                  <a:gd name="connsiteY40" fmla="*/ 1033 h 10000"/>
                  <a:gd name="connsiteX41" fmla="*/ 6136 w 10000"/>
                  <a:gd name="connsiteY41" fmla="*/ 1516 h 10000"/>
                  <a:gd name="connsiteX42" fmla="*/ 5505 w 10000"/>
                  <a:gd name="connsiteY42" fmla="*/ 2066 h 10000"/>
                  <a:gd name="connsiteX43" fmla="*/ 4949 w 10000"/>
                  <a:gd name="connsiteY43" fmla="*/ 2615 h 10000"/>
                  <a:gd name="connsiteX44" fmla="*/ 4394 w 10000"/>
                  <a:gd name="connsiteY44" fmla="*/ 3187 h 10000"/>
                  <a:gd name="connsiteX45" fmla="*/ 3737 w 10000"/>
                  <a:gd name="connsiteY45" fmla="*/ 3934 h 10000"/>
                  <a:gd name="connsiteX46" fmla="*/ 3434 w 10000"/>
                  <a:gd name="connsiteY46" fmla="*/ 4286 h 10000"/>
                  <a:gd name="connsiteX47" fmla="*/ 2652 w 10000"/>
                  <a:gd name="connsiteY47" fmla="*/ 5231 h 10000"/>
                  <a:gd name="connsiteX48" fmla="*/ 2045 w 10000"/>
                  <a:gd name="connsiteY48" fmla="*/ 6132 h 10000"/>
                  <a:gd name="connsiteX49" fmla="*/ 1540 w 10000"/>
                  <a:gd name="connsiteY49" fmla="*/ 7033 h 10000"/>
                  <a:gd name="connsiteX50" fmla="*/ 1035 w 10000"/>
                  <a:gd name="connsiteY50" fmla="*/ 8000 h 10000"/>
                  <a:gd name="connsiteX51" fmla="*/ 530 w 10000"/>
                  <a:gd name="connsiteY51" fmla="*/ 8901 h 10000"/>
                  <a:gd name="connsiteX52" fmla="*/ 51 w 10000"/>
                  <a:gd name="connsiteY52" fmla="*/ 9846 h 10000"/>
                  <a:gd name="connsiteX53" fmla="*/ 0 w 10000"/>
                  <a:gd name="connsiteY53" fmla="*/ 10000 h 10000"/>
                  <a:gd name="connsiteX54" fmla="*/ 1793 w 10000"/>
                  <a:gd name="connsiteY54" fmla="*/ 6615 h 10000"/>
                  <a:gd name="connsiteX0" fmla="*/ 1793 w 10000"/>
                  <a:gd name="connsiteY0" fmla="*/ 6615 h 10000"/>
                  <a:gd name="connsiteX1" fmla="*/ 1894 w 10000"/>
                  <a:gd name="connsiteY1" fmla="*/ 6484 h 10000"/>
                  <a:gd name="connsiteX2" fmla="*/ 2348 w 10000"/>
                  <a:gd name="connsiteY2" fmla="*/ 5802 h 10000"/>
                  <a:gd name="connsiteX3" fmla="*/ 2904 w 10000"/>
                  <a:gd name="connsiteY3" fmla="*/ 5099 h 10000"/>
                  <a:gd name="connsiteX4" fmla="*/ 3434 w 10000"/>
                  <a:gd name="connsiteY4" fmla="*/ 4418 h 10000"/>
                  <a:gd name="connsiteX5" fmla="*/ 4040 w 10000"/>
                  <a:gd name="connsiteY5" fmla="*/ 3868 h 10000"/>
                  <a:gd name="connsiteX6" fmla="*/ 4293 w 10000"/>
                  <a:gd name="connsiteY6" fmla="*/ 3582 h 10000"/>
                  <a:gd name="connsiteX7" fmla="*/ 5051 w 10000"/>
                  <a:gd name="connsiteY7" fmla="*/ 2835 h 10000"/>
                  <a:gd name="connsiteX8" fmla="*/ 5884 w 10000"/>
                  <a:gd name="connsiteY8" fmla="*/ 2220 h 10000"/>
                  <a:gd name="connsiteX9" fmla="*/ 6692 w 10000"/>
                  <a:gd name="connsiteY9" fmla="*/ 1582 h 10000"/>
                  <a:gd name="connsiteX10" fmla="*/ 7045 w 10000"/>
                  <a:gd name="connsiteY10" fmla="*/ 1385 h 10000"/>
                  <a:gd name="connsiteX11" fmla="*/ 7449 w 10000"/>
                  <a:gd name="connsiteY11" fmla="*/ 1187 h 10000"/>
                  <a:gd name="connsiteX12" fmla="*/ 7854 w 10000"/>
                  <a:gd name="connsiteY12" fmla="*/ 1033 h 10000"/>
                  <a:gd name="connsiteX13" fmla="*/ 8232 w 10000"/>
                  <a:gd name="connsiteY13" fmla="*/ 967 h 10000"/>
                  <a:gd name="connsiteX14" fmla="*/ 8485 w 10000"/>
                  <a:gd name="connsiteY14" fmla="*/ 967 h 10000"/>
                  <a:gd name="connsiteX15" fmla="*/ 8687 w 10000"/>
                  <a:gd name="connsiteY15" fmla="*/ 1033 h 10000"/>
                  <a:gd name="connsiteX16" fmla="*/ 8889 w 10000"/>
                  <a:gd name="connsiteY16" fmla="*/ 1121 h 10000"/>
                  <a:gd name="connsiteX17" fmla="*/ 9091 w 10000"/>
                  <a:gd name="connsiteY17" fmla="*/ 1319 h 10000"/>
                  <a:gd name="connsiteX18" fmla="*/ 9293 w 10000"/>
                  <a:gd name="connsiteY18" fmla="*/ 1582 h 10000"/>
                  <a:gd name="connsiteX19" fmla="*/ 9343 w 10000"/>
                  <a:gd name="connsiteY19" fmla="*/ 1802 h 10000"/>
                  <a:gd name="connsiteX20" fmla="*/ 9343 w 10000"/>
                  <a:gd name="connsiteY20" fmla="*/ 2418 h 10000"/>
                  <a:gd name="connsiteX21" fmla="*/ 9293 w 10000"/>
                  <a:gd name="connsiteY21" fmla="*/ 2703 h 10000"/>
                  <a:gd name="connsiteX22" fmla="*/ 9192 w 10000"/>
                  <a:gd name="connsiteY22" fmla="*/ 3385 h 10000"/>
                  <a:gd name="connsiteX23" fmla="*/ 9192 w 10000"/>
                  <a:gd name="connsiteY23" fmla="*/ 3451 h 10000"/>
                  <a:gd name="connsiteX24" fmla="*/ 9242 w 10000"/>
                  <a:gd name="connsiteY24" fmla="*/ 3451 h 10000"/>
                  <a:gd name="connsiteX25" fmla="*/ 9293 w 10000"/>
                  <a:gd name="connsiteY25" fmla="*/ 3385 h 10000"/>
                  <a:gd name="connsiteX26" fmla="*/ 9866 w 10000"/>
                  <a:gd name="connsiteY26" fmla="*/ 3516 h 10000"/>
                  <a:gd name="connsiteX27" fmla="*/ 9978 w 10000"/>
                  <a:gd name="connsiteY27" fmla="*/ 2615 h 10000"/>
                  <a:gd name="connsiteX28" fmla="*/ 10000 w 10000"/>
                  <a:gd name="connsiteY28" fmla="*/ 1802 h 10000"/>
                  <a:gd name="connsiteX29" fmla="*/ 10000 w 10000"/>
                  <a:gd name="connsiteY29" fmla="*/ 1033 h 10000"/>
                  <a:gd name="connsiteX30" fmla="*/ 9949 w 10000"/>
                  <a:gd name="connsiteY30" fmla="*/ 769 h 10000"/>
                  <a:gd name="connsiteX31" fmla="*/ 9848 w 10000"/>
                  <a:gd name="connsiteY31" fmla="*/ 549 h 10000"/>
                  <a:gd name="connsiteX32" fmla="*/ 9697 w 10000"/>
                  <a:gd name="connsiteY32" fmla="*/ 352 h 10000"/>
                  <a:gd name="connsiteX33" fmla="*/ 9545 w 10000"/>
                  <a:gd name="connsiteY33" fmla="*/ 220 h 10000"/>
                  <a:gd name="connsiteX34" fmla="*/ 9394 w 10000"/>
                  <a:gd name="connsiteY34" fmla="*/ 88 h 10000"/>
                  <a:gd name="connsiteX35" fmla="*/ 9091 w 10000"/>
                  <a:gd name="connsiteY35" fmla="*/ 0 h 10000"/>
                  <a:gd name="connsiteX36" fmla="*/ 8687 w 10000"/>
                  <a:gd name="connsiteY36" fmla="*/ 0 h 10000"/>
                  <a:gd name="connsiteX37" fmla="*/ 8333 w 10000"/>
                  <a:gd name="connsiteY37" fmla="*/ 154 h 10000"/>
                  <a:gd name="connsiteX38" fmla="*/ 8005 w 10000"/>
                  <a:gd name="connsiteY38" fmla="*/ 220 h 10000"/>
                  <a:gd name="connsiteX39" fmla="*/ 7348 w 10000"/>
                  <a:gd name="connsiteY39" fmla="*/ 637 h 10000"/>
                  <a:gd name="connsiteX40" fmla="*/ 6742 w 10000"/>
                  <a:gd name="connsiteY40" fmla="*/ 1033 h 10000"/>
                  <a:gd name="connsiteX41" fmla="*/ 6136 w 10000"/>
                  <a:gd name="connsiteY41" fmla="*/ 1516 h 10000"/>
                  <a:gd name="connsiteX42" fmla="*/ 5505 w 10000"/>
                  <a:gd name="connsiteY42" fmla="*/ 2066 h 10000"/>
                  <a:gd name="connsiteX43" fmla="*/ 4949 w 10000"/>
                  <a:gd name="connsiteY43" fmla="*/ 2615 h 10000"/>
                  <a:gd name="connsiteX44" fmla="*/ 4394 w 10000"/>
                  <a:gd name="connsiteY44" fmla="*/ 3187 h 10000"/>
                  <a:gd name="connsiteX45" fmla="*/ 3737 w 10000"/>
                  <a:gd name="connsiteY45" fmla="*/ 3934 h 10000"/>
                  <a:gd name="connsiteX46" fmla="*/ 3434 w 10000"/>
                  <a:gd name="connsiteY46" fmla="*/ 4286 h 10000"/>
                  <a:gd name="connsiteX47" fmla="*/ 2652 w 10000"/>
                  <a:gd name="connsiteY47" fmla="*/ 5231 h 10000"/>
                  <a:gd name="connsiteX48" fmla="*/ 2045 w 10000"/>
                  <a:gd name="connsiteY48" fmla="*/ 6132 h 10000"/>
                  <a:gd name="connsiteX49" fmla="*/ 1540 w 10000"/>
                  <a:gd name="connsiteY49" fmla="*/ 7033 h 10000"/>
                  <a:gd name="connsiteX50" fmla="*/ 1035 w 10000"/>
                  <a:gd name="connsiteY50" fmla="*/ 8000 h 10000"/>
                  <a:gd name="connsiteX51" fmla="*/ 530 w 10000"/>
                  <a:gd name="connsiteY51" fmla="*/ 8901 h 10000"/>
                  <a:gd name="connsiteX52" fmla="*/ 51 w 10000"/>
                  <a:gd name="connsiteY52" fmla="*/ 9846 h 10000"/>
                  <a:gd name="connsiteX53" fmla="*/ 0 w 10000"/>
                  <a:gd name="connsiteY53" fmla="*/ 10000 h 10000"/>
                  <a:gd name="connsiteX54" fmla="*/ 1793 w 10000"/>
                  <a:gd name="connsiteY54" fmla="*/ 6615 h 10000"/>
                  <a:gd name="connsiteX0" fmla="*/ 1793 w 10000"/>
                  <a:gd name="connsiteY0" fmla="*/ 6615 h 10000"/>
                  <a:gd name="connsiteX1" fmla="*/ 1894 w 10000"/>
                  <a:gd name="connsiteY1" fmla="*/ 6484 h 10000"/>
                  <a:gd name="connsiteX2" fmla="*/ 2348 w 10000"/>
                  <a:gd name="connsiteY2" fmla="*/ 5802 h 10000"/>
                  <a:gd name="connsiteX3" fmla="*/ 2904 w 10000"/>
                  <a:gd name="connsiteY3" fmla="*/ 5099 h 10000"/>
                  <a:gd name="connsiteX4" fmla="*/ 3434 w 10000"/>
                  <a:gd name="connsiteY4" fmla="*/ 4418 h 10000"/>
                  <a:gd name="connsiteX5" fmla="*/ 4040 w 10000"/>
                  <a:gd name="connsiteY5" fmla="*/ 3868 h 10000"/>
                  <a:gd name="connsiteX6" fmla="*/ 4293 w 10000"/>
                  <a:gd name="connsiteY6" fmla="*/ 3582 h 10000"/>
                  <a:gd name="connsiteX7" fmla="*/ 5051 w 10000"/>
                  <a:gd name="connsiteY7" fmla="*/ 2835 h 10000"/>
                  <a:gd name="connsiteX8" fmla="*/ 5884 w 10000"/>
                  <a:gd name="connsiteY8" fmla="*/ 2220 h 10000"/>
                  <a:gd name="connsiteX9" fmla="*/ 6692 w 10000"/>
                  <a:gd name="connsiteY9" fmla="*/ 1582 h 10000"/>
                  <a:gd name="connsiteX10" fmla="*/ 7045 w 10000"/>
                  <a:gd name="connsiteY10" fmla="*/ 1385 h 10000"/>
                  <a:gd name="connsiteX11" fmla="*/ 7449 w 10000"/>
                  <a:gd name="connsiteY11" fmla="*/ 1187 h 10000"/>
                  <a:gd name="connsiteX12" fmla="*/ 7854 w 10000"/>
                  <a:gd name="connsiteY12" fmla="*/ 1033 h 10000"/>
                  <a:gd name="connsiteX13" fmla="*/ 8232 w 10000"/>
                  <a:gd name="connsiteY13" fmla="*/ 967 h 10000"/>
                  <a:gd name="connsiteX14" fmla="*/ 8485 w 10000"/>
                  <a:gd name="connsiteY14" fmla="*/ 967 h 10000"/>
                  <a:gd name="connsiteX15" fmla="*/ 8687 w 10000"/>
                  <a:gd name="connsiteY15" fmla="*/ 1033 h 10000"/>
                  <a:gd name="connsiteX16" fmla="*/ 8889 w 10000"/>
                  <a:gd name="connsiteY16" fmla="*/ 1121 h 10000"/>
                  <a:gd name="connsiteX17" fmla="*/ 9091 w 10000"/>
                  <a:gd name="connsiteY17" fmla="*/ 1319 h 10000"/>
                  <a:gd name="connsiteX18" fmla="*/ 9293 w 10000"/>
                  <a:gd name="connsiteY18" fmla="*/ 1582 h 10000"/>
                  <a:gd name="connsiteX19" fmla="*/ 9343 w 10000"/>
                  <a:gd name="connsiteY19" fmla="*/ 1802 h 10000"/>
                  <a:gd name="connsiteX20" fmla="*/ 9343 w 10000"/>
                  <a:gd name="connsiteY20" fmla="*/ 2418 h 10000"/>
                  <a:gd name="connsiteX21" fmla="*/ 9293 w 10000"/>
                  <a:gd name="connsiteY21" fmla="*/ 2703 h 10000"/>
                  <a:gd name="connsiteX22" fmla="*/ 9192 w 10000"/>
                  <a:gd name="connsiteY22" fmla="*/ 3385 h 10000"/>
                  <a:gd name="connsiteX23" fmla="*/ 9192 w 10000"/>
                  <a:gd name="connsiteY23" fmla="*/ 3451 h 10000"/>
                  <a:gd name="connsiteX24" fmla="*/ 9242 w 10000"/>
                  <a:gd name="connsiteY24" fmla="*/ 3451 h 10000"/>
                  <a:gd name="connsiteX25" fmla="*/ 9293 w 10000"/>
                  <a:gd name="connsiteY25" fmla="*/ 3385 h 10000"/>
                  <a:gd name="connsiteX26" fmla="*/ 9866 w 10000"/>
                  <a:gd name="connsiteY26" fmla="*/ 3516 h 10000"/>
                  <a:gd name="connsiteX27" fmla="*/ 9978 w 10000"/>
                  <a:gd name="connsiteY27" fmla="*/ 2615 h 10000"/>
                  <a:gd name="connsiteX28" fmla="*/ 10000 w 10000"/>
                  <a:gd name="connsiteY28" fmla="*/ 1860 h 10000"/>
                  <a:gd name="connsiteX29" fmla="*/ 10000 w 10000"/>
                  <a:gd name="connsiteY29" fmla="*/ 1033 h 10000"/>
                  <a:gd name="connsiteX30" fmla="*/ 9949 w 10000"/>
                  <a:gd name="connsiteY30" fmla="*/ 769 h 10000"/>
                  <a:gd name="connsiteX31" fmla="*/ 9848 w 10000"/>
                  <a:gd name="connsiteY31" fmla="*/ 549 h 10000"/>
                  <a:gd name="connsiteX32" fmla="*/ 9697 w 10000"/>
                  <a:gd name="connsiteY32" fmla="*/ 352 h 10000"/>
                  <a:gd name="connsiteX33" fmla="*/ 9545 w 10000"/>
                  <a:gd name="connsiteY33" fmla="*/ 220 h 10000"/>
                  <a:gd name="connsiteX34" fmla="*/ 9394 w 10000"/>
                  <a:gd name="connsiteY34" fmla="*/ 88 h 10000"/>
                  <a:gd name="connsiteX35" fmla="*/ 9091 w 10000"/>
                  <a:gd name="connsiteY35" fmla="*/ 0 h 10000"/>
                  <a:gd name="connsiteX36" fmla="*/ 8687 w 10000"/>
                  <a:gd name="connsiteY36" fmla="*/ 0 h 10000"/>
                  <a:gd name="connsiteX37" fmla="*/ 8333 w 10000"/>
                  <a:gd name="connsiteY37" fmla="*/ 154 h 10000"/>
                  <a:gd name="connsiteX38" fmla="*/ 8005 w 10000"/>
                  <a:gd name="connsiteY38" fmla="*/ 220 h 10000"/>
                  <a:gd name="connsiteX39" fmla="*/ 7348 w 10000"/>
                  <a:gd name="connsiteY39" fmla="*/ 637 h 10000"/>
                  <a:gd name="connsiteX40" fmla="*/ 6742 w 10000"/>
                  <a:gd name="connsiteY40" fmla="*/ 1033 h 10000"/>
                  <a:gd name="connsiteX41" fmla="*/ 6136 w 10000"/>
                  <a:gd name="connsiteY41" fmla="*/ 1516 h 10000"/>
                  <a:gd name="connsiteX42" fmla="*/ 5505 w 10000"/>
                  <a:gd name="connsiteY42" fmla="*/ 2066 h 10000"/>
                  <a:gd name="connsiteX43" fmla="*/ 4949 w 10000"/>
                  <a:gd name="connsiteY43" fmla="*/ 2615 h 10000"/>
                  <a:gd name="connsiteX44" fmla="*/ 4394 w 10000"/>
                  <a:gd name="connsiteY44" fmla="*/ 3187 h 10000"/>
                  <a:gd name="connsiteX45" fmla="*/ 3737 w 10000"/>
                  <a:gd name="connsiteY45" fmla="*/ 3934 h 10000"/>
                  <a:gd name="connsiteX46" fmla="*/ 3434 w 10000"/>
                  <a:gd name="connsiteY46" fmla="*/ 4286 h 10000"/>
                  <a:gd name="connsiteX47" fmla="*/ 2652 w 10000"/>
                  <a:gd name="connsiteY47" fmla="*/ 5231 h 10000"/>
                  <a:gd name="connsiteX48" fmla="*/ 2045 w 10000"/>
                  <a:gd name="connsiteY48" fmla="*/ 6132 h 10000"/>
                  <a:gd name="connsiteX49" fmla="*/ 1540 w 10000"/>
                  <a:gd name="connsiteY49" fmla="*/ 7033 h 10000"/>
                  <a:gd name="connsiteX50" fmla="*/ 1035 w 10000"/>
                  <a:gd name="connsiteY50" fmla="*/ 8000 h 10000"/>
                  <a:gd name="connsiteX51" fmla="*/ 530 w 10000"/>
                  <a:gd name="connsiteY51" fmla="*/ 8901 h 10000"/>
                  <a:gd name="connsiteX52" fmla="*/ 51 w 10000"/>
                  <a:gd name="connsiteY52" fmla="*/ 9846 h 10000"/>
                  <a:gd name="connsiteX53" fmla="*/ 0 w 10000"/>
                  <a:gd name="connsiteY53" fmla="*/ 10000 h 10000"/>
                  <a:gd name="connsiteX54" fmla="*/ 1793 w 10000"/>
                  <a:gd name="connsiteY54" fmla="*/ 6615 h 10000"/>
                  <a:gd name="connsiteX0" fmla="*/ 1793 w 10012"/>
                  <a:gd name="connsiteY0" fmla="*/ 6615 h 10000"/>
                  <a:gd name="connsiteX1" fmla="*/ 1894 w 10012"/>
                  <a:gd name="connsiteY1" fmla="*/ 6484 h 10000"/>
                  <a:gd name="connsiteX2" fmla="*/ 2348 w 10012"/>
                  <a:gd name="connsiteY2" fmla="*/ 5802 h 10000"/>
                  <a:gd name="connsiteX3" fmla="*/ 2904 w 10012"/>
                  <a:gd name="connsiteY3" fmla="*/ 5099 h 10000"/>
                  <a:gd name="connsiteX4" fmla="*/ 3434 w 10012"/>
                  <a:gd name="connsiteY4" fmla="*/ 4418 h 10000"/>
                  <a:gd name="connsiteX5" fmla="*/ 4040 w 10012"/>
                  <a:gd name="connsiteY5" fmla="*/ 3868 h 10000"/>
                  <a:gd name="connsiteX6" fmla="*/ 4293 w 10012"/>
                  <a:gd name="connsiteY6" fmla="*/ 3582 h 10000"/>
                  <a:gd name="connsiteX7" fmla="*/ 5051 w 10012"/>
                  <a:gd name="connsiteY7" fmla="*/ 2835 h 10000"/>
                  <a:gd name="connsiteX8" fmla="*/ 5884 w 10012"/>
                  <a:gd name="connsiteY8" fmla="*/ 2220 h 10000"/>
                  <a:gd name="connsiteX9" fmla="*/ 6692 w 10012"/>
                  <a:gd name="connsiteY9" fmla="*/ 1582 h 10000"/>
                  <a:gd name="connsiteX10" fmla="*/ 7045 w 10012"/>
                  <a:gd name="connsiteY10" fmla="*/ 1385 h 10000"/>
                  <a:gd name="connsiteX11" fmla="*/ 7449 w 10012"/>
                  <a:gd name="connsiteY11" fmla="*/ 1187 h 10000"/>
                  <a:gd name="connsiteX12" fmla="*/ 7854 w 10012"/>
                  <a:gd name="connsiteY12" fmla="*/ 1033 h 10000"/>
                  <a:gd name="connsiteX13" fmla="*/ 8232 w 10012"/>
                  <a:gd name="connsiteY13" fmla="*/ 967 h 10000"/>
                  <a:gd name="connsiteX14" fmla="*/ 8485 w 10012"/>
                  <a:gd name="connsiteY14" fmla="*/ 967 h 10000"/>
                  <a:gd name="connsiteX15" fmla="*/ 8687 w 10012"/>
                  <a:gd name="connsiteY15" fmla="*/ 1033 h 10000"/>
                  <a:gd name="connsiteX16" fmla="*/ 8889 w 10012"/>
                  <a:gd name="connsiteY16" fmla="*/ 1121 h 10000"/>
                  <a:gd name="connsiteX17" fmla="*/ 9091 w 10012"/>
                  <a:gd name="connsiteY17" fmla="*/ 1319 h 10000"/>
                  <a:gd name="connsiteX18" fmla="*/ 9293 w 10012"/>
                  <a:gd name="connsiteY18" fmla="*/ 1582 h 10000"/>
                  <a:gd name="connsiteX19" fmla="*/ 9343 w 10012"/>
                  <a:gd name="connsiteY19" fmla="*/ 1802 h 10000"/>
                  <a:gd name="connsiteX20" fmla="*/ 9343 w 10012"/>
                  <a:gd name="connsiteY20" fmla="*/ 2418 h 10000"/>
                  <a:gd name="connsiteX21" fmla="*/ 9293 w 10012"/>
                  <a:gd name="connsiteY21" fmla="*/ 2703 h 10000"/>
                  <a:gd name="connsiteX22" fmla="*/ 9192 w 10012"/>
                  <a:gd name="connsiteY22" fmla="*/ 3385 h 10000"/>
                  <a:gd name="connsiteX23" fmla="*/ 9192 w 10012"/>
                  <a:gd name="connsiteY23" fmla="*/ 3451 h 10000"/>
                  <a:gd name="connsiteX24" fmla="*/ 9242 w 10012"/>
                  <a:gd name="connsiteY24" fmla="*/ 3451 h 10000"/>
                  <a:gd name="connsiteX25" fmla="*/ 9293 w 10012"/>
                  <a:gd name="connsiteY25" fmla="*/ 3385 h 10000"/>
                  <a:gd name="connsiteX26" fmla="*/ 9866 w 10012"/>
                  <a:gd name="connsiteY26" fmla="*/ 3516 h 10000"/>
                  <a:gd name="connsiteX27" fmla="*/ 9978 w 10012"/>
                  <a:gd name="connsiteY27" fmla="*/ 2615 h 10000"/>
                  <a:gd name="connsiteX28" fmla="*/ 10000 w 10012"/>
                  <a:gd name="connsiteY28" fmla="*/ 1860 h 10000"/>
                  <a:gd name="connsiteX29" fmla="*/ 10000 w 10012"/>
                  <a:gd name="connsiteY29" fmla="*/ 1033 h 10000"/>
                  <a:gd name="connsiteX30" fmla="*/ 9949 w 10012"/>
                  <a:gd name="connsiteY30" fmla="*/ 769 h 10000"/>
                  <a:gd name="connsiteX31" fmla="*/ 9848 w 10012"/>
                  <a:gd name="connsiteY31" fmla="*/ 549 h 10000"/>
                  <a:gd name="connsiteX32" fmla="*/ 9697 w 10012"/>
                  <a:gd name="connsiteY32" fmla="*/ 352 h 10000"/>
                  <a:gd name="connsiteX33" fmla="*/ 9545 w 10012"/>
                  <a:gd name="connsiteY33" fmla="*/ 220 h 10000"/>
                  <a:gd name="connsiteX34" fmla="*/ 9394 w 10012"/>
                  <a:gd name="connsiteY34" fmla="*/ 88 h 10000"/>
                  <a:gd name="connsiteX35" fmla="*/ 9091 w 10012"/>
                  <a:gd name="connsiteY35" fmla="*/ 0 h 10000"/>
                  <a:gd name="connsiteX36" fmla="*/ 8687 w 10012"/>
                  <a:gd name="connsiteY36" fmla="*/ 0 h 10000"/>
                  <a:gd name="connsiteX37" fmla="*/ 8333 w 10012"/>
                  <a:gd name="connsiteY37" fmla="*/ 154 h 10000"/>
                  <a:gd name="connsiteX38" fmla="*/ 8005 w 10012"/>
                  <a:gd name="connsiteY38" fmla="*/ 220 h 10000"/>
                  <a:gd name="connsiteX39" fmla="*/ 7348 w 10012"/>
                  <a:gd name="connsiteY39" fmla="*/ 637 h 10000"/>
                  <a:gd name="connsiteX40" fmla="*/ 6742 w 10012"/>
                  <a:gd name="connsiteY40" fmla="*/ 1033 h 10000"/>
                  <a:gd name="connsiteX41" fmla="*/ 6136 w 10012"/>
                  <a:gd name="connsiteY41" fmla="*/ 1516 h 10000"/>
                  <a:gd name="connsiteX42" fmla="*/ 5505 w 10012"/>
                  <a:gd name="connsiteY42" fmla="*/ 2066 h 10000"/>
                  <a:gd name="connsiteX43" fmla="*/ 4949 w 10012"/>
                  <a:gd name="connsiteY43" fmla="*/ 2615 h 10000"/>
                  <a:gd name="connsiteX44" fmla="*/ 4394 w 10012"/>
                  <a:gd name="connsiteY44" fmla="*/ 3187 h 10000"/>
                  <a:gd name="connsiteX45" fmla="*/ 3737 w 10012"/>
                  <a:gd name="connsiteY45" fmla="*/ 3934 h 10000"/>
                  <a:gd name="connsiteX46" fmla="*/ 3434 w 10012"/>
                  <a:gd name="connsiteY46" fmla="*/ 4286 h 10000"/>
                  <a:gd name="connsiteX47" fmla="*/ 2652 w 10012"/>
                  <a:gd name="connsiteY47" fmla="*/ 5231 h 10000"/>
                  <a:gd name="connsiteX48" fmla="*/ 2045 w 10012"/>
                  <a:gd name="connsiteY48" fmla="*/ 6132 h 10000"/>
                  <a:gd name="connsiteX49" fmla="*/ 1540 w 10012"/>
                  <a:gd name="connsiteY49" fmla="*/ 7033 h 10000"/>
                  <a:gd name="connsiteX50" fmla="*/ 1035 w 10012"/>
                  <a:gd name="connsiteY50" fmla="*/ 8000 h 10000"/>
                  <a:gd name="connsiteX51" fmla="*/ 530 w 10012"/>
                  <a:gd name="connsiteY51" fmla="*/ 8901 h 10000"/>
                  <a:gd name="connsiteX52" fmla="*/ 51 w 10012"/>
                  <a:gd name="connsiteY52" fmla="*/ 9846 h 10000"/>
                  <a:gd name="connsiteX53" fmla="*/ 0 w 10012"/>
                  <a:gd name="connsiteY53" fmla="*/ 10000 h 10000"/>
                  <a:gd name="connsiteX54" fmla="*/ 1793 w 10012"/>
                  <a:gd name="connsiteY54" fmla="*/ 6615 h 10000"/>
                  <a:gd name="connsiteX0" fmla="*/ 1793 w 10012"/>
                  <a:gd name="connsiteY0" fmla="*/ 6615 h 10000"/>
                  <a:gd name="connsiteX1" fmla="*/ 1894 w 10012"/>
                  <a:gd name="connsiteY1" fmla="*/ 6484 h 10000"/>
                  <a:gd name="connsiteX2" fmla="*/ 2348 w 10012"/>
                  <a:gd name="connsiteY2" fmla="*/ 5802 h 10000"/>
                  <a:gd name="connsiteX3" fmla="*/ 2904 w 10012"/>
                  <a:gd name="connsiteY3" fmla="*/ 5099 h 10000"/>
                  <a:gd name="connsiteX4" fmla="*/ 3434 w 10012"/>
                  <a:gd name="connsiteY4" fmla="*/ 4418 h 10000"/>
                  <a:gd name="connsiteX5" fmla="*/ 4040 w 10012"/>
                  <a:gd name="connsiteY5" fmla="*/ 3868 h 10000"/>
                  <a:gd name="connsiteX6" fmla="*/ 4293 w 10012"/>
                  <a:gd name="connsiteY6" fmla="*/ 3582 h 10000"/>
                  <a:gd name="connsiteX7" fmla="*/ 5051 w 10012"/>
                  <a:gd name="connsiteY7" fmla="*/ 2835 h 10000"/>
                  <a:gd name="connsiteX8" fmla="*/ 5884 w 10012"/>
                  <a:gd name="connsiteY8" fmla="*/ 2220 h 10000"/>
                  <a:gd name="connsiteX9" fmla="*/ 6692 w 10012"/>
                  <a:gd name="connsiteY9" fmla="*/ 1582 h 10000"/>
                  <a:gd name="connsiteX10" fmla="*/ 7045 w 10012"/>
                  <a:gd name="connsiteY10" fmla="*/ 1385 h 10000"/>
                  <a:gd name="connsiteX11" fmla="*/ 7449 w 10012"/>
                  <a:gd name="connsiteY11" fmla="*/ 1187 h 10000"/>
                  <a:gd name="connsiteX12" fmla="*/ 7854 w 10012"/>
                  <a:gd name="connsiteY12" fmla="*/ 1033 h 10000"/>
                  <a:gd name="connsiteX13" fmla="*/ 8232 w 10012"/>
                  <a:gd name="connsiteY13" fmla="*/ 967 h 10000"/>
                  <a:gd name="connsiteX14" fmla="*/ 8485 w 10012"/>
                  <a:gd name="connsiteY14" fmla="*/ 967 h 10000"/>
                  <a:gd name="connsiteX15" fmla="*/ 8687 w 10012"/>
                  <a:gd name="connsiteY15" fmla="*/ 1033 h 10000"/>
                  <a:gd name="connsiteX16" fmla="*/ 8889 w 10012"/>
                  <a:gd name="connsiteY16" fmla="*/ 1121 h 10000"/>
                  <a:gd name="connsiteX17" fmla="*/ 9091 w 10012"/>
                  <a:gd name="connsiteY17" fmla="*/ 1319 h 10000"/>
                  <a:gd name="connsiteX18" fmla="*/ 9293 w 10012"/>
                  <a:gd name="connsiteY18" fmla="*/ 1582 h 10000"/>
                  <a:gd name="connsiteX19" fmla="*/ 9343 w 10012"/>
                  <a:gd name="connsiteY19" fmla="*/ 1802 h 10000"/>
                  <a:gd name="connsiteX20" fmla="*/ 9343 w 10012"/>
                  <a:gd name="connsiteY20" fmla="*/ 2418 h 10000"/>
                  <a:gd name="connsiteX21" fmla="*/ 9293 w 10012"/>
                  <a:gd name="connsiteY21" fmla="*/ 2703 h 10000"/>
                  <a:gd name="connsiteX22" fmla="*/ 9192 w 10012"/>
                  <a:gd name="connsiteY22" fmla="*/ 3385 h 10000"/>
                  <a:gd name="connsiteX23" fmla="*/ 9192 w 10012"/>
                  <a:gd name="connsiteY23" fmla="*/ 3451 h 10000"/>
                  <a:gd name="connsiteX24" fmla="*/ 9242 w 10012"/>
                  <a:gd name="connsiteY24" fmla="*/ 3451 h 10000"/>
                  <a:gd name="connsiteX25" fmla="*/ 9293 w 10012"/>
                  <a:gd name="connsiteY25" fmla="*/ 3385 h 10000"/>
                  <a:gd name="connsiteX26" fmla="*/ 9866 w 10012"/>
                  <a:gd name="connsiteY26" fmla="*/ 3516 h 10000"/>
                  <a:gd name="connsiteX27" fmla="*/ 9978 w 10012"/>
                  <a:gd name="connsiteY27" fmla="*/ 2615 h 10000"/>
                  <a:gd name="connsiteX28" fmla="*/ 10000 w 10012"/>
                  <a:gd name="connsiteY28" fmla="*/ 1860 h 10000"/>
                  <a:gd name="connsiteX29" fmla="*/ 10000 w 10012"/>
                  <a:gd name="connsiteY29" fmla="*/ 1033 h 10000"/>
                  <a:gd name="connsiteX30" fmla="*/ 9949 w 10012"/>
                  <a:gd name="connsiteY30" fmla="*/ 769 h 10000"/>
                  <a:gd name="connsiteX31" fmla="*/ 9848 w 10012"/>
                  <a:gd name="connsiteY31" fmla="*/ 549 h 10000"/>
                  <a:gd name="connsiteX32" fmla="*/ 9697 w 10012"/>
                  <a:gd name="connsiteY32" fmla="*/ 352 h 10000"/>
                  <a:gd name="connsiteX33" fmla="*/ 9545 w 10012"/>
                  <a:gd name="connsiteY33" fmla="*/ 220 h 10000"/>
                  <a:gd name="connsiteX34" fmla="*/ 9394 w 10012"/>
                  <a:gd name="connsiteY34" fmla="*/ 88 h 10000"/>
                  <a:gd name="connsiteX35" fmla="*/ 9091 w 10012"/>
                  <a:gd name="connsiteY35" fmla="*/ 0 h 10000"/>
                  <a:gd name="connsiteX36" fmla="*/ 8687 w 10012"/>
                  <a:gd name="connsiteY36" fmla="*/ 0 h 10000"/>
                  <a:gd name="connsiteX37" fmla="*/ 8333 w 10012"/>
                  <a:gd name="connsiteY37" fmla="*/ 154 h 10000"/>
                  <a:gd name="connsiteX38" fmla="*/ 8005 w 10012"/>
                  <a:gd name="connsiteY38" fmla="*/ 220 h 10000"/>
                  <a:gd name="connsiteX39" fmla="*/ 7348 w 10012"/>
                  <a:gd name="connsiteY39" fmla="*/ 637 h 10000"/>
                  <a:gd name="connsiteX40" fmla="*/ 6742 w 10012"/>
                  <a:gd name="connsiteY40" fmla="*/ 1033 h 10000"/>
                  <a:gd name="connsiteX41" fmla="*/ 6136 w 10012"/>
                  <a:gd name="connsiteY41" fmla="*/ 1516 h 10000"/>
                  <a:gd name="connsiteX42" fmla="*/ 5505 w 10012"/>
                  <a:gd name="connsiteY42" fmla="*/ 2066 h 10000"/>
                  <a:gd name="connsiteX43" fmla="*/ 4949 w 10012"/>
                  <a:gd name="connsiteY43" fmla="*/ 2615 h 10000"/>
                  <a:gd name="connsiteX44" fmla="*/ 4394 w 10012"/>
                  <a:gd name="connsiteY44" fmla="*/ 3187 h 10000"/>
                  <a:gd name="connsiteX45" fmla="*/ 3737 w 10012"/>
                  <a:gd name="connsiteY45" fmla="*/ 3934 h 10000"/>
                  <a:gd name="connsiteX46" fmla="*/ 3434 w 10012"/>
                  <a:gd name="connsiteY46" fmla="*/ 4286 h 10000"/>
                  <a:gd name="connsiteX47" fmla="*/ 2652 w 10012"/>
                  <a:gd name="connsiteY47" fmla="*/ 5231 h 10000"/>
                  <a:gd name="connsiteX48" fmla="*/ 2045 w 10012"/>
                  <a:gd name="connsiteY48" fmla="*/ 6132 h 10000"/>
                  <a:gd name="connsiteX49" fmla="*/ 1540 w 10012"/>
                  <a:gd name="connsiteY49" fmla="*/ 7033 h 10000"/>
                  <a:gd name="connsiteX50" fmla="*/ 1035 w 10012"/>
                  <a:gd name="connsiteY50" fmla="*/ 8000 h 10000"/>
                  <a:gd name="connsiteX51" fmla="*/ 530 w 10012"/>
                  <a:gd name="connsiteY51" fmla="*/ 8901 h 10000"/>
                  <a:gd name="connsiteX52" fmla="*/ 51 w 10012"/>
                  <a:gd name="connsiteY52" fmla="*/ 9846 h 10000"/>
                  <a:gd name="connsiteX53" fmla="*/ 0 w 10012"/>
                  <a:gd name="connsiteY53" fmla="*/ 10000 h 10000"/>
                  <a:gd name="connsiteX54" fmla="*/ 1793 w 10012"/>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192 w 10051"/>
                  <a:gd name="connsiteY23" fmla="*/ 3451 h 10000"/>
                  <a:gd name="connsiteX24" fmla="*/ 9242 w 10051"/>
                  <a:gd name="connsiteY24" fmla="*/ 3451 h 10000"/>
                  <a:gd name="connsiteX25" fmla="*/ 9293 w 10051"/>
                  <a:gd name="connsiteY25" fmla="*/ 3385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192 w 10051"/>
                  <a:gd name="connsiteY23" fmla="*/ 3451 h 10000"/>
                  <a:gd name="connsiteX24" fmla="*/ 9242 w 10051"/>
                  <a:gd name="connsiteY24" fmla="*/ 3451 h 10000"/>
                  <a:gd name="connsiteX25" fmla="*/ 9650 w 10051"/>
                  <a:gd name="connsiteY25" fmla="*/ 3154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192 w 10051"/>
                  <a:gd name="connsiteY23" fmla="*/ 3451 h 10000"/>
                  <a:gd name="connsiteX24" fmla="*/ 9387 w 10051"/>
                  <a:gd name="connsiteY24" fmla="*/ 3182 h 10000"/>
                  <a:gd name="connsiteX25" fmla="*/ 9650 w 10051"/>
                  <a:gd name="connsiteY25" fmla="*/ 3154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298 w 10051"/>
                  <a:gd name="connsiteY23" fmla="*/ 3259 h 10000"/>
                  <a:gd name="connsiteX24" fmla="*/ 9387 w 10051"/>
                  <a:gd name="connsiteY24" fmla="*/ 3182 h 10000"/>
                  <a:gd name="connsiteX25" fmla="*/ 9650 w 10051"/>
                  <a:gd name="connsiteY25" fmla="*/ 3154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298 w 10051"/>
                  <a:gd name="connsiteY23" fmla="*/ 3259 h 10000"/>
                  <a:gd name="connsiteX24" fmla="*/ 9387 w 10051"/>
                  <a:gd name="connsiteY24" fmla="*/ 3182 h 10000"/>
                  <a:gd name="connsiteX25" fmla="*/ 9737 w 10051"/>
                  <a:gd name="connsiteY25" fmla="*/ 3308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298 w 10051"/>
                  <a:gd name="connsiteY23" fmla="*/ 3259 h 10000"/>
                  <a:gd name="connsiteX24" fmla="*/ 9571 w 10051"/>
                  <a:gd name="connsiteY24" fmla="*/ 3240 h 10000"/>
                  <a:gd name="connsiteX25" fmla="*/ 9737 w 10051"/>
                  <a:gd name="connsiteY25" fmla="*/ 3308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375 w 10051"/>
                  <a:gd name="connsiteY23" fmla="*/ 3240 h 10000"/>
                  <a:gd name="connsiteX24" fmla="*/ 9571 w 10051"/>
                  <a:gd name="connsiteY24" fmla="*/ 3240 h 10000"/>
                  <a:gd name="connsiteX25" fmla="*/ 9737 w 10051"/>
                  <a:gd name="connsiteY25" fmla="*/ 3308 h 10000"/>
                  <a:gd name="connsiteX26" fmla="*/ 9866 w 10051"/>
                  <a:gd name="connsiteY26" fmla="*/ 3516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375 w 10051"/>
                  <a:gd name="connsiteY23" fmla="*/ 3240 h 10000"/>
                  <a:gd name="connsiteX24" fmla="*/ 9571 w 10051"/>
                  <a:gd name="connsiteY24" fmla="*/ 3240 h 10000"/>
                  <a:gd name="connsiteX25" fmla="*/ 9737 w 10051"/>
                  <a:gd name="connsiteY25" fmla="*/ 3308 h 10000"/>
                  <a:gd name="connsiteX26" fmla="*/ 9885 w 10051"/>
                  <a:gd name="connsiteY26" fmla="*/ 3651 h 10000"/>
                  <a:gd name="connsiteX27" fmla="*/ 9978 w 10051"/>
                  <a:gd name="connsiteY27" fmla="*/ 2615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 name="connsiteX0" fmla="*/ 1793 w 10051"/>
                  <a:gd name="connsiteY0" fmla="*/ 6615 h 10000"/>
                  <a:gd name="connsiteX1" fmla="*/ 1894 w 10051"/>
                  <a:gd name="connsiteY1" fmla="*/ 6484 h 10000"/>
                  <a:gd name="connsiteX2" fmla="*/ 2348 w 10051"/>
                  <a:gd name="connsiteY2" fmla="*/ 5802 h 10000"/>
                  <a:gd name="connsiteX3" fmla="*/ 2904 w 10051"/>
                  <a:gd name="connsiteY3" fmla="*/ 5099 h 10000"/>
                  <a:gd name="connsiteX4" fmla="*/ 3434 w 10051"/>
                  <a:gd name="connsiteY4" fmla="*/ 4418 h 10000"/>
                  <a:gd name="connsiteX5" fmla="*/ 4040 w 10051"/>
                  <a:gd name="connsiteY5" fmla="*/ 3868 h 10000"/>
                  <a:gd name="connsiteX6" fmla="*/ 4293 w 10051"/>
                  <a:gd name="connsiteY6" fmla="*/ 3582 h 10000"/>
                  <a:gd name="connsiteX7" fmla="*/ 5051 w 10051"/>
                  <a:gd name="connsiteY7" fmla="*/ 2835 h 10000"/>
                  <a:gd name="connsiteX8" fmla="*/ 5884 w 10051"/>
                  <a:gd name="connsiteY8" fmla="*/ 2220 h 10000"/>
                  <a:gd name="connsiteX9" fmla="*/ 6692 w 10051"/>
                  <a:gd name="connsiteY9" fmla="*/ 1582 h 10000"/>
                  <a:gd name="connsiteX10" fmla="*/ 7045 w 10051"/>
                  <a:gd name="connsiteY10" fmla="*/ 1385 h 10000"/>
                  <a:gd name="connsiteX11" fmla="*/ 7449 w 10051"/>
                  <a:gd name="connsiteY11" fmla="*/ 1187 h 10000"/>
                  <a:gd name="connsiteX12" fmla="*/ 7854 w 10051"/>
                  <a:gd name="connsiteY12" fmla="*/ 1033 h 10000"/>
                  <a:gd name="connsiteX13" fmla="*/ 8232 w 10051"/>
                  <a:gd name="connsiteY13" fmla="*/ 967 h 10000"/>
                  <a:gd name="connsiteX14" fmla="*/ 8485 w 10051"/>
                  <a:gd name="connsiteY14" fmla="*/ 967 h 10000"/>
                  <a:gd name="connsiteX15" fmla="*/ 8687 w 10051"/>
                  <a:gd name="connsiteY15" fmla="*/ 1033 h 10000"/>
                  <a:gd name="connsiteX16" fmla="*/ 8889 w 10051"/>
                  <a:gd name="connsiteY16" fmla="*/ 1121 h 10000"/>
                  <a:gd name="connsiteX17" fmla="*/ 9091 w 10051"/>
                  <a:gd name="connsiteY17" fmla="*/ 1319 h 10000"/>
                  <a:gd name="connsiteX18" fmla="*/ 9293 w 10051"/>
                  <a:gd name="connsiteY18" fmla="*/ 1582 h 10000"/>
                  <a:gd name="connsiteX19" fmla="*/ 9343 w 10051"/>
                  <a:gd name="connsiteY19" fmla="*/ 1802 h 10000"/>
                  <a:gd name="connsiteX20" fmla="*/ 9343 w 10051"/>
                  <a:gd name="connsiteY20" fmla="*/ 2418 h 10000"/>
                  <a:gd name="connsiteX21" fmla="*/ 9293 w 10051"/>
                  <a:gd name="connsiteY21" fmla="*/ 2703 h 10000"/>
                  <a:gd name="connsiteX22" fmla="*/ 9192 w 10051"/>
                  <a:gd name="connsiteY22" fmla="*/ 3385 h 10000"/>
                  <a:gd name="connsiteX23" fmla="*/ 9375 w 10051"/>
                  <a:gd name="connsiteY23" fmla="*/ 3240 h 10000"/>
                  <a:gd name="connsiteX24" fmla="*/ 9571 w 10051"/>
                  <a:gd name="connsiteY24" fmla="*/ 3240 h 10000"/>
                  <a:gd name="connsiteX25" fmla="*/ 9737 w 10051"/>
                  <a:gd name="connsiteY25" fmla="*/ 3308 h 10000"/>
                  <a:gd name="connsiteX26" fmla="*/ 9885 w 10051"/>
                  <a:gd name="connsiteY26" fmla="*/ 3651 h 10000"/>
                  <a:gd name="connsiteX27" fmla="*/ 10007 w 10051"/>
                  <a:gd name="connsiteY27" fmla="*/ 2634 h 10000"/>
                  <a:gd name="connsiteX28" fmla="*/ 10039 w 10051"/>
                  <a:gd name="connsiteY28" fmla="*/ 1764 h 10000"/>
                  <a:gd name="connsiteX29" fmla="*/ 10000 w 10051"/>
                  <a:gd name="connsiteY29" fmla="*/ 1033 h 10000"/>
                  <a:gd name="connsiteX30" fmla="*/ 9949 w 10051"/>
                  <a:gd name="connsiteY30" fmla="*/ 769 h 10000"/>
                  <a:gd name="connsiteX31" fmla="*/ 9848 w 10051"/>
                  <a:gd name="connsiteY31" fmla="*/ 549 h 10000"/>
                  <a:gd name="connsiteX32" fmla="*/ 9697 w 10051"/>
                  <a:gd name="connsiteY32" fmla="*/ 352 h 10000"/>
                  <a:gd name="connsiteX33" fmla="*/ 9545 w 10051"/>
                  <a:gd name="connsiteY33" fmla="*/ 220 h 10000"/>
                  <a:gd name="connsiteX34" fmla="*/ 9394 w 10051"/>
                  <a:gd name="connsiteY34" fmla="*/ 88 h 10000"/>
                  <a:gd name="connsiteX35" fmla="*/ 9091 w 10051"/>
                  <a:gd name="connsiteY35" fmla="*/ 0 h 10000"/>
                  <a:gd name="connsiteX36" fmla="*/ 8687 w 10051"/>
                  <a:gd name="connsiteY36" fmla="*/ 0 h 10000"/>
                  <a:gd name="connsiteX37" fmla="*/ 8333 w 10051"/>
                  <a:gd name="connsiteY37" fmla="*/ 154 h 10000"/>
                  <a:gd name="connsiteX38" fmla="*/ 8005 w 10051"/>
                  <a:gd name="connsiteY38" fmla="*/ 220 h 10000"/>
                  <a:gd name="connsiteX39" fmla="*/ 7348 w 10051"/>
                  <a:gd name="connsiteY39" fmla="*/ 637 h 10000"/>
                  <a:gd name="connsiteX40" fmla="*/ 6742 w 10051"/>
                  <a:gd name="connsiteY40" fmla="*/ 1033 h 10000"/>
                  <a:gd name="connsiteX41" fmla="*/ 6136 w 10051"/>
                  <a:gd name="connsiteY41" fmla="*/ 1516 h 10000"/>
                  <a:gd name="connsiteX42" fmla="*/ 5505 w 10051"/>
                  <a:gd name="connsiteY42" fmla="*/ 2066 h 10000"/>
                  <a:gd name="connsiteX43" fmla="*/ 4949 w 10051"/>
                  <a:gd name="connsiteY43" fmla="*/ 2615 h 10000"/>
                  <a:gd name="connsiteX44" fmla="*/ 4394 w 10051"/>
                  <a:gd name="connsiteY44" fmla="*/ 3187 h 10000"/>
                  <a:gd name="connsiteX45" fmla="*/ 3737 w 10051"/>
                  <a:gd name="connsiteY45" fmla="*/ 3934 h 10000"/>
                  <a:gd name="connsiteX46" fmla="*/ 3434 w 10051"/>
                  <a:gd name="connsiteY46" fmla="*/ 4286 h 10000"/>
                  <a:gd name="connsiteX47" fmla="*/ 2652 w 10051"/>
                  <a:gd name="connsiteY47" fmla="*/ 5231 h 10000"/>
                  <a:gd name="connsiteX48" fmla="*/ 2045 w 10051"/>
                  <a:gd name="connsiteY48" fmla="*/ 6132 h 10000"/>
                  <a:gd name="connsiteX49" fmla="*/ 1540 w 10051"/>
                  <a:gd name="connsiteY49" fmla="*/ 7033 h 10000"/>
                  <a:gd name="connsiteX50" fmla="*/ 1035 w 10051"/>
                  <a:gd name="connsiteY50" fmla="*/ 8000 h 10000"/>
                  <a:gd name="connsiteX51" fmla="*/ 530 w 10051"/>
                  <a:gd name="connsiteY51" fmla="*/ 8901 h 10000"/>
                  <a:gd name="connsiteX52" fmla="*/ 51 w 10051"/>
                  <a:gd name="connsiteY52" fmla="*/ 9846 h 10000"/>
                  <a:gd name="connsiteX53" fmla="*/ 0 w 10051"/>
                  <a:gd name="connsiteY53" fmla="*/ 10000 h 10000"/>
                  <a:gd name="connsiteX54" fmla="*/ 1793 w 10051"/>
                  <a:gd name="connsiteY54" fmla="*/ 66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51" h="10000">
                    <a:moveTo>
                      <a:pt x="1793" y="6615"/>
                    </a:moveTo>
                    <a:lnTo>
                      <a:pt x="1894" y="6484"/>
                    </a:lnTo>
                    <a:lnTo>
                      <a:pt x="2348" y="5802"/>
                    </a:lnTo>
                    <a:lnTo>
                      <a:pt x="2904" y="5099"/>
                    </a:lnTo>
                    <a:lnTo>
                      <a:pt x="3434" y="4418"/>
                    </a:lnTo>
                    <a:lnTo>
                      <a:pt x="4040" y="3868"/>
                    </a:lnTo>
                    <a:lnTo>
                      <a:pt x="4293" y="3582"/>
                    </a:lnTo>
                    <a:lnTo>
                      <a:pt x="5051" y="2835"/>
                    </a:lnTo>
                    <a:lnTo>
                      <a:pt x="5884" y="2220"/>
                    </a:lnTo>
                    <a:lnTo>
                      <a:pt x="6692" y="1582"/>
                    </a:lnTo>
                    <a:lnTo>
                      <a:pt x="7045" y="1385"/>
                    </a:lnTo>
                    <a:lnTo>
                      <a:pt x="7449" y="1187"/>
                    </a:lnTo>
                    <a:lnTo>
                      <a:pt x="7854" y="1033"/>
                    </a:lnTo>
                    <a:lnTo>
                      <a:pt x="8232" y="967"/>
                    </a:lnTo>
                    <a:lnTo>
                      <a:pt x="8485" y="967"/>
                    </a:lnTo>
                    <a:lnTo>
                      <a:pt x="8687" y="1033"/>
                    </a:lnTo>
                    <a:lnTo>
                      <a:pt x="8889" y="1121"/>
                    </a:lnTo>
                    <a:lnTo>
                      <a:pt x="9091" y="1319"/>
                    </a:lnTo>
                    <a:cubicBezTo>
                      <a:pt x="9158" y="1407"/>
                      <a:pt x="9226" y="1494"/>
                      <a:pt x="9293" y="1582"/>
                    </a:cubicBezTo>
                    <a:cubicBezTo>
                      <a:pt x="9310" y="1655"/>
                      <a:pt x="9326" y="1729"/>
                      <a:pt x="9343" y="1802"/>
                    </a:cubicBezTo>
                    <a:lnTo>
                      <a:pt x="9343" y="2418"/>
                    </a:lnTo>
                    <a:cubicBezTo>
                      <a:pt x="9326" y="2513"/>
                      <a:pt x="9310" y="2608"/>
                      <a:pt x="9293" y="2703"/>
                    </a:cubicBezTo>
                    <a:cubicBezTo>
                      <a:pt x="9259" y="2930"/>
                      <a:pt x="9226" y="3158"/>
                      <a:pt x="9192" y="3385"/>
                    </a:cubicBezTo>
                    <a:cubicBezTo>
                      <a:pt x="9227" y="3343"/>
                      <a:pt x="9340" y="3282"/>
                      <a:pt x="9375" y="3240"/>
                    </a:cubicBezTo>
                    <a:lnTo>
                      <a:pt x="9571" y="3240"/>
                    </a:lnTo>
                    <a:lnTo>
                      <a:pt x="9737" y="3308"/>
                    </a:lnTo>
                    <a:lnTo>
                      <a:pt x="9885" y="3651"/>
                    </a:lnTo>
                    <a:cubicBezTo>
                      <a:pt x="9935" y="3402"/>
                      <a:pt x="9957" y="2883"/>
                      <a:pt x="10007" y="2634"/>
                    </a:cubicBezTo>
                    <a:cubicBezTo>
                      <a:pt x="10014" y="2229"/>
                      <a:pt x="10051" y="2208"/>
                      <a:pt x="10039" y="1764"/>
                    </a:cubicBezTo>
                    <a:cubicBezTo>
                      <a:pt x="10026" y="1520"/>
                      <a:pt x="10013" y="1277"/>
                      <a:pt x="10000" y="1033"/>
                    </a:cubicBezTo>
                    <a:lnTo>
                      <a:pt x="9949" y="769"/>
                    </a:lnTo>
                    <a:cubicBezTo>
                      <a:pt x="9915" y="696"/>
                      <a:pt x="9882" y="622"/>
                      <a:pt x="9848" y="549"/>
                    </a:cubicBezTo>
                    <a:cubicBezTo>
                      <a:pt x="9798" y="483"/>
                      <a:pt x="9747" y="418"/>
                      <a:pt x="9697" y="352"/>
                    </a:cubicBezTo>
                    <a:lnTo>
                      <a:pt x="9545" y="220"/>
                    </a:lnTo>
                    <a:lnTo>
                      <a:pt x="9394" y="88"/>
                    </a:lnTo>
                    <a:lnTo>
                      <a:pt x="9091" y="0"/>
                    </a:lnTo>
                    <a:lnTo>
                      <a:pt x="8687" y="0"/>
                    </a:lnTo>
                    <a:lnTo>
                      <a:pt x="8333" y="154"/>
                    </a:lnTo>
                    <a:lnTo>
                      <a:pt x="8005" y="220"/>
                    </a:lnTo>
                    <a:lnTo>
                      <a:pt x="7348" y="637"/>
                    </a:lnTo>
                    <a:lnTo>
                      <a:pt x="6742" y="1033"/>
                    </a:lnTo>
                    <a:lnTo>
                      <a:pt x="6136" y="1516"/>
                    </a:lnTo>
                    <a:lnTo>
                      <a:pt x="5505" y="2066"/>
                    </a:lnTo>
                    <a:lnTo>
                      <a:pt x="4949" y="2615"/>
                    </a:lnTo>
                    <a:lnTo>
                      <a:pt x="4394" y="3187"/>
                    </a:lnTo>
                    <a:lnTo>
                      <a:pt x="3737" y="3934"/>
                    </a:lnTo>
                    <a:lnTo>
                      <a:pt x="3434" y="4286"/>
                    </a:lnTo>
                    <a:lnTo>
                      <a:pt x="2652" y="5231"/>
                    </a:lnTo>
                    <a:lnTo>
                      <a:pt x="2045" y="6132"/>
                    </a:lnTo>
                    <a:lnTo>
                      <a:pt x="1540" y="7033"/>
                    </a:lnTo>
                    <a:lnTo>
                      <a:pt x="1035" y="8000"/>
                    </a:lnTo>
                    <a:lnTo>
                      <a:pt x="530" y="8901"/>
                    </a:lnTo>
                    <a:lnTo>
                      <a:pt x="51" y="9846"/>
                    </a:lnTo>
                    <a:cubicBezTo>
                      <a:pt x="34" y="9897"/>
                      <a:pt x="17" y="9949"/>
                      <a:pt x="0" y="10000"/>
                    </a:cubicBezTo>
                    <a:lnTo>
                      <a:pt x="1793" y="6615"/>
                    </a:lnTo>
                    <a:close/>
                  </a:path>
                </a:pathLst>
              </a:custGeom>
              <a:gradFill rotWithShape="0">
                <a:gsLst>
                  <a:gs pos="0">
                    <a:sysClr val="window" lastClr="FFFFFF"/>
                  </a:gs>
                  <a:gs pos="100000">
                    <a:srgbClr val="3B3B3B"/>
                  </a:gs>
                </a:gsLst>
                <a:lin ang="189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nvGrpSpPr>
              <p:cNvPr id="5" name="Group 56"/>
              <p:cNvGrpSpPr/>
              <p:nvPr/>
            </p:nvGrpSpPr>
            <p:grpSpPr>
              <a:xfrm>
                <a:off x="4470765" y="2804390"/>
                <a:ext cx="4530093" cy="2953828"/>
                <a:chOff x="2442515" y="2721265"/>
                <a:chExt cx="4530093" cy="2953828"/>
              </a:xfrm>
            </p:grpSpPr>
            <p:sp>
              <p:nvSpPr>
                <p:cNvPr id="65" name="Freeform 1040"/>
                <p:cNvSpPr>
                  <a:spLocks/>
                </p:cNvSpPr>
                <p:nvPr/>
              </p:nvSpPr>
              <p:spPr bwMode="auto">
                <a:xfrm>
                  <a:off x="2442515" y="3579526"/>
                  <a:ext cx="4334802" cy="1944486"/>
                </a:xfrm>
                <a:custGeom>
                  <a:avLst/>
                  <a:gdLst>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842 w 10000"/>
                    <a:gd name="connsiteY24" fmla="*/ 6564 h 10000"/>
                    <a:gd name="connsiteX25" fmla="*/ 792 w 10000"/>
                    <a:gd name="connsiteY25" fmla="*/ 6564 h 10000"/>
                    <a:gd name="connsiteX26" fmla="*/ 536 w 10000"/>
                    <a:gd name="connsiteY26" fmla="*/ 6418 h 10000"/>
                    <a:gd name="connsiteX27" fmla="*/ 248 w 10000"/>
                    <a:gd name="connsiteY27" fmla="*/ 7115 h 10000"/>
                    <a:gd name="connsiteX28" fmla="*/ 99 w 10000"/>
                    <a:gd name="connsiteY28" fmla="*/ 7797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842 w 10000"/>
                    <a:gd name="connsiteY24" fmla="*/ 6564 h 10000"/>
                    <a:gd name="connsiteX25" fmla="*/ 858 w 10000"/>
                    <a:gd name="connsiteY25" fmla="*/ 6102 h 10000"/>
                    <a:gd name="connsiteX26" fmla="*/ 536 w 10000"/>
                    <a:gd name="connsiteY26" fmla="*/ 6418 h 10000"/>
                    <a:gd name="connsiteX27" fmla="*/ 248 w 10000"/>
                    <a:gd name="connsiteY27" fmla="*/ 7115 h 10000"/>
                    <a:gd name="connsiteX28" fmla="*/ 99 w 10000"/>
                    <a:gd name="connsiteY28" fmla="*/ 7797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858 w 10000"/>
                    <a:gd name="connsiteY25" fmla="*/ 6102 h 10000"/>
                    <a:gd name="connsiteX26" fmla="*/ 536 w 10000"/>
                    <a:gd name="connsiteY26" fmla="*/ 6418 h 10000"/>
                    <a:gd name="connsiteX27" fmla="*/ 248 w 10000"/>
                    <a:gd name="connsiteY27" fmla="*/ 7115 h 10000"/>
                    <a:gd name="connsiteX28" fmla="*/ 99 w 10000"/>
                    <a:gd name="connsiteY28" fmla="*/ 7797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858 w 10000"/>
                    <a:gd name="connsiteY25" fmla="*/ 6102 h 10000"/>
                    <a:gd name="connsiteX26" fmla="*/ 536 w 10000"/>
                    <a:gd name="connsiteY26" fmla="*/ 6418 h 10000"/>
                    <a:gd name="connsiteX27" fmla="*/ 248 w 10000"/>
                    <a:gd name="connsiteY27" fmla="*/ 7115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858 w 10000"/>
                    <a:gd name="connsiteY25" fmla="*/ 6102 h 10000"/>
                    <a:gd name="connsiteX26" fmla="*/ 536 w 10000"/>
                    <a:gd name="connsiteY26" fmla="*/ 6418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858 w 10000"/>
                    <a:gd name="connsiteY25" fmla="*/ 6102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858 w 10000"/>
                    <a:gd name="connsiteY25" fmla="*/ 6102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60 w 10000"/>
                    <a:gd name="connsiteY24" fmla="*/ 6198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42 w 10000"/>
                    <a:gd name="connsiteY23" fmla="*/ 663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247 h 10000"/>
                    <a:gd name="connsiteX23" fmla="*/ 833 w 10000"/>
                    <a:gd name="connsiteY23" fmla="*/ 688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693 w 10000"/>
                    <a:gd name="connsiteY21" fmla="*/ 7599 h 10000"/>
                    <a:gd name="connsiteX22" fmla="*/ 743 w 10000"/>
                    <a:gd name="connsiteY22" fmla="*/ 7440 h 10000"/>
                    <a:gd name="connsiteX23" fmla="*/ 833 w 10000"/>
                    <a:gd name="connsiteY23" fmla="*/ 688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693 w 10000"/>
                    <a:gd name="connsiteY20" fmla="*/ 8348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702 w 10000"/>
                    <a:gd name="connsiteY20" fmla="*/ 8155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50 w 10000"/>
                    <a:gd name="connsiteY29" fmla="*/ 8216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702 w 10000"/>
                    <a:gd name="connsiteY20" fmla="*/ 8155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735 w 10000"/>
                    <a:gd name="connsiteY25" fmla="*/ 6507 h 10000"/>
                    <a:gd name="connsiteX26" fmla="*/ 233 w 10000"/>
                    <a:gd name="connsiteY26" fmla="*/ 6033 h 10000"/>
                    <a:gd name="connsiteX27" fmla="*/ 144 w 10000"/>
                    <a:gd name="connsiteY27" fmla="*/ 6826 h 10000"/>
                    <a:gd name="connsiteX28" fmla="*/ 52 w 10000"/>
                    <a:gd name="connsiteY28" fmla="*/ 7643 h 10000"/>
                    <a:gd name="connsiteX29" fmla="*/ 22 w 10000"/>
                    <a:gd name="connsiteY29" fmla="*/ 8043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702 w 10000"/>
                    <a:gd name="connsiteY20" fmla="*/ 8155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432 w 10000"/>
                    <a:gd name="connsiteY25" fmla="*/ 6661 h 10000"/>
                    <a:gd name="connsiteX26" fmla="*/ 233 w 10000"/>
                    <a:gd name="connsiteY26" fmla="*/ 6033 h 10000"/>
                    <a:gd name="connsiteX27" fmla="*/ 144 w 10000"/>
                    <a:gd name="connsiteY27" fmla="*/ 6826 h 10000"/>
                    <a:gd name="connsiteX28" fmla="*/ 52 w 10000"/>
                    <a:gd name="connsiteY28" fmla="*/ 7643 h 10000"/>
                    <a:gd name="connsiteX29" fmla="*/ 22 w 10000"/>
                    <a:gd name="connsiteY29" fmla="*/ 8043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702 w 10000"/>
                    <a:gd name="connsiteY20" fmla="*/ 8155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432 w 10000"/>
                    <a:gd name="connsiteY25" fmla="*/ 6661 h 10000"/>
                    <a:gd name="connsiteX26" fmla="*/ 233 w 10000"/>
                    <a:gd name="connsiteY26" fmla="*/ 6033 h 10000"/>
                    <a:gd name="connsiteX27" fmla="*/ 144 w 10000"/>
                    <a:gd name="connsiteY27" fmla="*/ 6826 h 10000"/>
                    <a:gd name="connsiteX28" fmla="*/ 52 w 10000"/>
                    <a:gd name="connsiteY28" fmla="*/ 7643 h 10000"/>
                    <a:gd name="connsiteX29" fmla="*/ 22 w 10000"/>
                    <a:gd name="connsiteY29" fmla="*/ 8043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 name="connsiteX0" fmla="*/ 10000 w 10000"/>
                    <a:gd name="connsiteY0" fmla="*/ 0 h 10000"/>
                    <a:gd name="connsiteX1" fmla="*/ 9480 w 10000"/>
                    <a:gd name="connsiteY1" fmla="*/ 1167 h 10000"/>
                    <a:gd name="connsiteX2" fmla="*/ 9035 w 10000"/>
                    <a:gd name="connsiteY2" fmla="*/ 2137 h 10000"/>
                    <a:gd name="connsiteX3" fmla="*/ 8045 w 10000"/>
                    <a:gd name="connsiteY3" fmla="*/ 3722 h 10000"/>
                    <a:gd name="connsiteX4" fmla="*/ 7054 w 10000"/>
                    <a:gd name="connsiteY4" fmla="*/ 5110 h 10000"/>
                    <a:gd name="connsiteX5" fmla="*/ 6485 w 10000"/>
                    <a:gd name="connsiteY5" fmla="*/ 5661 h 10000"/>
                    <a:gd name="connsiteX6" fmla="*/ 5891 w 10000"/>
                    <a:gd name="connsiteY6" fmla="*/ 6278 h 10000"/>
                    <a:gd name="connsiteX7" fmla="*/ 5644 w 10000"/>
                    <a:gd name="connsiteY7" fmla="*/ 6564 h 10000"/>
                    <a:gd name="connsiteX8" fmla="*/ 4901 w 10000"/>
                    <a:gd name="connsiteY8" fmla="*/ 7247 h 10000"/>
                    <a:gd name="connsiteX9" fmla="*/ 4084 w 10000"/>
                    <a:gd name="connsiteY9" fmla="*/ 7863 h 10000"/>
                    <a:gd name="connsiteX10" fmla="*/ 3292 w 10000"/>
                    <a:gd name="connsiteY10" fmla="*/ 8414 h 10000"/>
                    <a:gd name="connsiteX11" fmla="*/ 2946 w 10000"/>
                    <a:gd name="connsiteY11" fmla="*/ 8634 h 10000"/>
                    <a:gd name="connsiteX12" fmla="*/ 2550 w 10000"/>
                    <a:gd name="connsiteY12" fmla="*/ 8833 h 10000"/>
                    <a:gd name="connsiteX13" fmla="*/ 2153 w 10000"/>
                    <a:gd name="connsiteY13" fmla="*/ 8965 h 10000"/>
                    <a:gd name="connsiteX14" fmla="*/ 1782 w 10000"/>
                    <a:gd name="connsiteY14" fmla="*/ 9031 h 10000"/>
                    <a:gd name="connsiteX15" fmla="*/ 1485 w 10000"/>
                    <a:gd name="connsiteY15" fmla="*/ 9031 h 10000"/>
                    <a:gd name="connsiteX16" fmla="*/ 1287 w 10000"/>
                    <a:gd name="connsiteY16" fmla="*/ 8965 h 10000"/>
                    <a:gd name="connsiteX17" fmla="*/ 1139 w 10000"/>
                    <a:gd name="connsiteY17" fmla="*/ 8899 h 10000"/>
                    <a:gd name="connsiteX18" fmla="*/ 891 w 10000"/>
                    <a:gd name="connsiteY18" fmla="*/ 8700 h 10000"/>
                    <a:gd name="connsiteX19" fmla="*/ 792 w 10000"/>
                    <a:gd name="connsiteY19" fmla="*/ 8546 h 10000"/>
                    <a:gd name="connsiteX20" fmla="*/ 702 w 10000"/>
                    <a:gd name="connsiteY20" fmla="*/ 8155 h 10000"/>
                    <a:gd name="connsiteX21" fmla="*/ 721 w 10000"/>
                    <a:gd name="connsiteY21" fmla="*/ 7676 h 10000"/>
                    <a:gd name="connsiteX22" fmla="*/ 743 w 10000"/>
                    <a:gd name="connsiteY22" fmla="*/ 7440 h 10000"/>
                    <a:gd name="connsiteX23" fmla="*/ 833 w 10000"/>
                    <a:gd name="connsiteY23" fmla="*/ 6880 h 10000"/>
                    <a:gd name="connsiteX24" fmla="*/ 1013 w 10000"/>
                    <a:gd name="connsiteY24" fmla="*/ 6159 h 10000"/>
                    <a:gd name="connsiteX25" fmla="*/ 432 w 10000"/>
                    <a:gd name="connsiteY25" fmla="*/ 6661 h 10000"/>
                    <a:gd name="connsiteX26" fmla="*/ 233 w 10000"/>
                    <a:gd name="connsiteY26" fmla="*/ 6033 h 10000"/>
                    <a:gd name="connsiteX27" fmla="*/ 144 w 10000"/>
                    <a:gd name="connsiteY27" fmla="*/ 6826 h 10000"/>
                    <a:gd name="connsiteX28" fmla="*/ 52 w 10000"/>
                    <a:gd name="connsiteY28" fmla="*/ 7643 h 10000"/>
                    <a:gd name="connsiteX29" fmla="*/ 22 w 10000"/>
                    <a:gd name="connsiteY29" fmla="*/ 8043 h 10000"/>
                    <a:gd name="connsiteX30" fmla="*/ 0 w 10000"/>
                    <a:gd name="connsiteY30" fmla="*/ 8546 h 10000"/>
                    <a:gd name="connsiteX31" fmla="*/ 0 w 10000"/>
                    <a:gd name="connsiteY31" fmla="*/ 8899 h 10000"/>
                    <a:gd name="connsiteX32" fmla="*/ 50 w 10000"/>
                    <a:gd name="connsiteY32" fmla="*/ 9185 h 10000"/>
                    <a:gd name="connsiteX33" fmla="*/ 149 w 10000"/>
                    <a:gd name="connsiteY33" fmla="*/ 9383 h 10000"/>
                    <a:gd name="connsiteX34" fmla="*/ 297 w 10000"/>
                    <a:gd name="connsiteY34" fmla="*/ 9581 h 10000"/>
                    <a:gd name="connsiteX35" fmla="*/ 495 w 10000"/>
                    <a:gd name="connsiteY35" fmla="*/ 9802 h 10000"/>
                    <a:gd name="connsiteX36" fmla="*/ 594 w 10000"/>
                    <a:gd name="connsiteY36" fmla="*/ 9868 h 10000"/>
                    <a:gd name="connsiteX37" fmla="*/ 891 w 10000"/>
                    <a:gd name="connsiteY37" fmla="*/ 10000 h 10000"/>
                    <a:gd name="connsiteX38" fmla="*/ 1287 w 10000"/>
                    <a:gd name="connsiteY38" fmla="*/ 10000 h 10000"/>
                    <a:gd name="connsiteX39" fmla="*/ 1683 w 10000"/>
                    <a:gd name="connsiteY39" fmla="*/ 9868 h 10000"/>
                    <a:gd name="connsiteX40" fmla="*/ 1955 w 10000"/>
                    <a:gd name="connsiteY40" fmla="*/ 9802 h 10000"/>
                    <a:gd name="connsiteX41" fmla="*/ 2599 w 10000"/>
                    <a:gd name="connsiteY41" fmla="*/ 9449 h 10000"/>
                    <a:gd name="connsiteX42" fmla="*/ 3243 w 10000"/>
                    <a:gd name="connsiteY42" fmla="*/ 9031 h 10000"/>
                    <a:gd name="connsiteX43" fmla="*/ 3837 w 10000"/>
                    <a:gd name="connsiteY43" fmla="*/ 8546 h 10000"/>
                    <a:gd name="connsiteX44" fmla="*/ 4381 w 10000"/>
                    <a:gd name="connsiteY44" fmla="*/ 7996 h 10000"/>
                    <a:gd name="connsiteX45" fmla="*/ 5000 w 10000"/>
                    <a:gd name="connsiteY45" fmla="*/ 7445 h 10000"/>
                    <a:gd name="connsiteX46" fmla="*/ 5545 w 10000"/>
                    <a:gd name="connsiteY46" fmla="*/ 6894 h 10000"/>
                    <a:gd name="connsiteX47" fmla="*/ 6188 w 10000"/>
                    <a:gd name="connsiteY47" fmla="*/ 6145 h 10000"/>
                    <a:gd name="connsiteX48" fmla="*/ 6881 w 10000"/>
                    <a:gd name="connsiteY48" fmla="*/ 5374 h 10000"/>
                    <a:gd name="connsiteX49" fmla="*/ 7252 w 10000"/>
                    <a:gd name="connsiteY49" fmla="*/ 4824 h 10000"/>
                    <a:gd name="connsiteX50" fmla="*/ 7896 w 10000"/>
                    <a:gd name="connsiteY50" fmla="*/ 4009 h 10000"/>
                    <a:gd name="connsiteX51" fmla="*/ 8441 w 10000"/>
                    <a:gd name="connsiteY51" fmla="*/ 3106 h 10000"/>
                    <a:gd name="connsiteX52" fmla="*/ 8936 w 10000"/>
                    <a:gd name="connsiteY52" fmla="*/ 2269 h 10000"/>
                    <a:gd name="connsiteX53" fmla="*/ 9431 w 10000"/>
                    <a:gd name="connsiteY53" fmla="*/ 1300 h 10000"/>
                    <a:gd name="connsiteX54" fmla="*/ 9901 w 10000"/>
                    <a:gd name="connsiteY54" fmla="*/ 352 h 10000"/>
                    <a:gd name="connsiteX55" fmla="*/ 9950 w 10000"/>
                    <a:gd name="connsiteY55" fmla="*/ 198 h 10000"/>
                    <a:gd name="connsiteX56" fmla="*/ 10000 w 10000"/>
                    <a:gd name="connsiteY5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00" h="10000">
                      <a:moveTo>
                        <a:pt x="10000" y="0"/>
                      </a:moveTo>
                      <a:lnTo>
                        <a:pt x="9480" y="1167"/>
                      </a:lnTo>
                      <a:lnTo>
                        <a:pt x="9035" y="2137"/>
                      </a:lnTo>
                      <a:lnTo>
                        <a:pt x="8045" y="3722"/>
                      </a:lnTo>
                      <a:lnTo>
                        <a:pt x="7054" y="5110"/>
                      </a:lnTo>
                      <a:lnTo>
                        <a:pt x="6485" y="5661"/>
                      </a:lnTo>
                      <a:lnTo>
                        <a:pt x="5891" y="6278"/>
                      </a:lnTo>
                      <a:lnTo>
                        <a:pt x="5644" y="6564"/>
                      </a:lnTo>
                      <a:lnTo>
                        <a:pt x="4901" y="7247"/>
                      </a:lnTo>
                      <a:lnTo>
                        <a:pt x="4084" y="7863"/>
                      </a:lnTo>
                      <a:lnTo>
                        <a:pt x="3292" y="8414"/>
                      </a:lnTo>
                      <a:lnTo>
                        <a:pt x="2946" y="8634"/>
                      </a:lnTo>
                      <a:lnTo>
                        <a:pt x="2550" y="8833"/>
                      </a:lnTo>
                      <a:lnTo>
                        <a:pt x="2153" y="8965"/>
                      </a:lnTo>
                      <a:lnTo>
                        <a:pt x="1782" y="9031"/>
                      </a:lnTo>
                      <a:lnTo>
                        <a:pt x="1485" y="9031"/>
                      </a:lnTo>
                      <a:lnTo>
                        <a:pt x="1287" y="8965"/>
                      </a:lnTo>
                      <a:lnTo>
                        <a:pt x="1139" y="8899"/>
                      </a:lnTo>
                      <a:lnTo>
                        <a:pt x="891" y="8700"/>
                      </a:lnTo>
                      <a:cubicBezTo>
                        <a:pt x="858" y="8649"/>
                        <a:pt x="825" y="8597"/>
                        <a:pt x="792" y="8546"/>
                      </a:cubicBezTo>
                      <a:cubicBezTo>
                        <a:pt x="762" y="8416"/>
                        <a:pt x="732" y="8285"/>
                        <a:pt x="702" y="8155"/>
                      </a:cubicBezTo>
                      <a:cubicBezTo>
                        <a:pt x="711" y="7931"/>
                        <a:pt x="712" y="7900"/>
                        <a:pt x="721" y="7676"/>
                      </a:cubicBezTo>
                      <a:cubicBezTo>
                        <a:pt x="738" y="7559"/>
                        <a:pt x="726" y="7557"/>
                        <a:pt x="743" y="7440"/>
                      </a:cubicBezTo>
                      <a:cubicBezTo>
                        <a:pt x="776" y="7234"/>
                        <a:pt x="800" y="7086"/>
                        <a:pt x="833" y="6880"/>
                      </a:cubicBezTo>
                      <a:cubicBezTo>
                        <a:pt x="890" y="6723"/>
                        <a:pt x="928" y="6528"/>
                        <a:pt x="1013" y="6159"/>
                      </a:cubicBezTo>
                      <a:cubicBezTo>
                        <a:pt x="886" y="6352"/>
                        <a:pt x="606" y="6738"/>
                        <a:pt x="432" y="6661"/>
                      </a:cubicBezTo>
                      <a:cubicBezTo>
                        <a:pt x="262" y="6407"/>
                        <a:pt x="432" y="6750"/>
                        <a:pt x="233" y="6033"/>
                      </a:cubicBezTo>
                      <a:cubicBezTo>
                        <a:pt x="203" y="6297"/>
                        <a:pt x="174" y="6562"/>
                        <a:pt x="144" y="6826"/>
                      </a:cubicBezTo>
                      <a:cubicBezTo>
                        <a:pt x="94" y="7053"/>
                        <a:pt x="102" y="7416"/>
                        <a:pt x="52" y="7643"/>
                      </a:cubicBezTo>
                      <a:cubicBezTo>
                        <a:pt x="36" y="7783"/>
                        <a:pt x="38" y="7903"/>
                        <a:pt x="22" y="8043"/>
                      </a:cubicBezTo>
                      <a:cubicBezTo>
                        <a:pt x="5" y="8153"/>
                        <a:pt x="17" y="8436"/>
                        <a:pt x="0" y="8546"/>
                      </a:cubicBezTo>
                      <a:lnTo>
                        <a:pt x="0" y="8899"/>
                      </a:lnTo>
                      <a:cubicBezTo>
                        <a:pt x="17" y="8994"/>
                        <a:pt x="33" y="9090"/>
                        <a:pt x="50" y="9185"/>
                      </a:cubicBezTo>
                      <a:lnTo>
                        <a:pt x="149" y="9383"/>
                      </a:lnTo>
                      <a:lnTo>
                        <a:pt x="297" y="9581"/>
                      </a:lnTo>
                      <a:lnTo>
                        <a:pt x="495" y="9802"/>
                      </a:lnTo>
                      <a:lnTo>
                        <a:pt x="594" y="9868"/>
                      </a:lnTo>
                      <a:lnTo>
                        <a:pt x="891" y="10000"/>
                      </a:lnTo>
                      <a:lnTo>
                        <a:pt x="1287" y="10000"/>
                      </a:lnTo>
                      <a:lnTo>
                        <a:pt x="1683" y="9868"/>
                      </a:lnTo>
                      <a:lnTo>
                        <a:pt x="1955" y="9802"/>
                      </a:lnTo>
                      <a:lnTo>
                        <a:pt x="2599" y="9449"/>
                      </a:lnTo>
                      <a:lnTo>
                        <a:pt x="3243" y="9031"/>
                      </a:lnTo>
                      <a:lnTo>
                        <a:pt x="3837" y="8546"/>
                      </a:lnTo>
                      <a:lnTo>
                        <a:pt x="4381" y="7996"/>
                      </a:lnTo>
                      <a:lnTo>
                        <a:pt x="5000" y="7445"/>
                      </a:lnTo>
                      <a:lnTo>
                        <a:pt x="5545" y="6894"/>
                      </a:lnTo>
                      <a:lnTo>
                        <a:pt x="6188" y="6145"/>
                      </a:lnTo>
                      <a:lnTo>
                        <a:pt x="6881" y="5374"/>
                      </a:lnTo>
                      <a:lnTo>
                        <a:pt x="7252" y="4824"/>
                      </a:lnTo>
                      <a:lnTo>
                        <a:pt x="7896" y="4009"/>
                      </a:lnTo>
                      <a:lnTo>
                        <a:pt x="8441" y="3106"/>
                      </a:lnTo>
                      <a:lnTo>
                        <a:pt x="8936" y="2269"/>
                      </a:lnTo>
                      <a:lnTo>
                        <a:pt x="9431" y="1300"/>
                      </a:lnTo>
                      <a:lnTo>
                        <a:pt x="9901" y="352"/>
                      </a:lnTo>
                      <a:cubicBezTo>
                        <a:pt x="9917" y="301"/>
                        <a:pt x="9934" y="249"/>
                        <a:pt x="9950" y="198"/>
                      </a:cubicBezTo>
                      <a:cubicBezTo>
                        <a:pt x="9967" y="132"/>
                        <a:pt x="9983" y="66"/>
                        <a:pt x="10000" y="0"/>
                      </a:cubicBezTo>
                      <a:close/>
                    </a:path>
                  </a:pathLst>
                </a:custGeom>
                <a:gradFill rotWithShape="0">
                  <a:gsLst>
                    <a:gs pos="0">
                      <a:srgbClr val="3B3B3B"/>
                    </a:gs>
                    <a:gs pos="100000">
                      <a:sysClr val="window" lastClr="FFFFFF"/>
                    </a:gs>
                  </a:gsLst>
                  <a:lin ang="189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72" name="Oval 71"/>
                <p:cNvSpPr/>
                <p:nvPr/>
              </p:nvSpPr>
              <p:spPr>
                <a:xfrm rot="18848699">
                  <a:off x="2598690" y="4610557"/>
                  <a:ext cx="277582" cy="196916"/>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80" name="TextBox 79"/>
                <p:cNvSpPr txBox="1"/>
                <p:nvPr/>
              </p:nvSpPr>
              <p:spPr>
                <a:xfrm rot="3028839">
                  <a:off x="2518981" y="4916790"/>
                  <a:ext cx="888466" cy="628140"/>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00"/>
                      </a:solidFill>
                      <a:effectLst/>
                      <a:uLnTx/>
                      <a:uFillTx/>
                    </a:rPr>
                    <a:t>C</a:t>
                  </a:r>
                  <a:r>
                    <a:rPr kumimoji="0" lang="en-US" sz="1400" b="0" i="0" u="none" strike="noStrike" kern="0" cap="none" spc="0" normalizeH="0" baseline="0" noProof="0" dirty="0" smtClean="0">
                      <a:ln>
                        <a:noFill/>
                      </a:ln>
                      <a:solidFill>
                        <a:srgbClr val="FFFF00"/>
                      </a:solidFill>
                      <a:effectLst/>
                      <a:uLnTx/>
                      <a:uFillTx/>
                    </a:rPr>
                    <a:t>omp</a:t>
                  </a:r>
                  <a:endParaRPr kumimoji="0" lang="en-US" sz="1600" b="0" i="0" u="none" strike="noStrike" kern="0" cap="none" spc="0" normalizeH="0" baseline="0" noProof="0" dirty="0">
                    <a:ln>
                      <a:noFill/>
                    </a:ln>
                    <a:solidFill>
                      <a:srgbClr val="FFFF00"/>
                    </a:solidFill>
                    <a:effectLst/>
                    <a:uLnTx/>
                    <a:uFillTx/>
                  </a:endParaRPr>
                </a:p>
              </p:txBody>
            </p:sp>
            <p:sp>
              <p:nvSpPr>
                <p:cNvPr id="82" name="TextBox 81"/>
                <p:cNvSpPr txBox="1"/>
                <p:nvPr/>
              </p:nvSpPr>
              <p:spPr>
                <a:xfrm rot="1701620">
                  <a:off x="6115693" y="2721265"/>
                  <a:ext cx="856915" cy="629445"/>
                </a:xfrm>
                <a:prstGeom prst="rect">
                  <a:avLst/>
                </a:prstGeom>
                <a:noFill/>
              </p:spPr>
              <p:txBody>
                <a:bodyPr wrap="none" rtlCol="0">
                  <a:prstTxWarp prst="textArchUp">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Opportunity </a:t>
                  </a:r>
                  <a:endParaRPr kumimoji="0" lang="en-US" sz="1200" b="0" i="0" u="none" strike="noStrike" kern="0" cap="none" spc="0" normalizeH="0" baseline="0" noProof="0" dirty="0">
                    <a:ln>
                      <a:noFill/>
                    </a:ln>
                    <a:solidFill>
                      <a:srgbClr val="FFFF00"/>
                    </a:solidFill>
                    <a:effectLst/>
                    <a:uLnTx/>
                    <a:uFillTx/>
                  </a:endParaRPr>
                </a:p>
              </p:txBody>
            </p:sp>
            <p:sp>
              <p:nvSpPr>
                <p:cNvPr id="88" name="TextBox 87"/>
                <p:cNvSpPr txBox="1"/>
                <p:nvPr/>
              </p:nvSpPr>
              <p:spPr>
                <a:xfrm rot="20986154">
                  <a:off x="2589479" y="4966032"/>
                  <a:ext cx="972809" cy="493553"/>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et</a:t>
                  </a:r>
                  <a:endParaRPr kumimoji="0" lang="en-US" sz="1200" b="0" i="0" u="none" strike="noStrike" kern="0" cap="none" spc="0" normalizeH="0" baseline="0" noProof="0" dirty="0">
                    <a:ln>
                      <a:noFill/>
                    </a:ln>
                    <a:solidFill>
                      <a:srgbClr val="FFFF00"/>
                    </a:solidFill>
                    <a:effectLst/>
                    <a:uLnTx/>
                    <a:uFillTx/>
                  </a:endParaRPr>
                </a:p>
              </p:txBody>
            </p:sp>
            <p:sp>
              <p:nvSpPr>
                <p:cNvPr id="90" name="TextBox 89"/>
                <p:cNvSpPr txBox="1"/>
                <p:nvPr/>
              </p:nvSpPr>
              <p:spPr>
                <a:xfrm rot="20715556">
                  <a:off x="2614077" y="4959624"/>
                  <a:ext cx="972809" cy="493553"/>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it</a:t>
                  </a:r>
                  <a:endParaRPr kumimoji="0" lang="en-US" sz="1200" b="0" i="0" u="none" strike="noStrike" kern="0" cap="none" spc="0" normalizeH="0" baseline="0" noProof="0" dirty="0">
                    <a:ln>
                      <a:noFill/>
                    </a:ln>
                    <a:solidFill>
                      <a:srgbClr val="FFFF00"/>
                    </a:solidFill>
                    <a:effectLst/>
                    <a:uLnTx/>
                    <a:uFillTx/>
                  </a:endParaRPr>
                </a:p>
              </p:txBody>
            </p:sp>
            <p:sp>
              <p:nvSpPr>
                <p:cNvPr id="93" name="TextBox 92"/>
                <p:cNvSpPr txBox="1"/>
                <p:nvPr/>
              </p:nvSpPr>
              <p:spPr>
                <a:xfrm rot="20110798">
                  <a:off x="2735332" y="4932481"/>
                  <a:ext cx="972809" cy="493554"/>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ion</a:t>
                  </a:r>
                  <a:endParaRPr kumimoji="0" lang="en-US" sz="1200" b="0" i="0" u="none" strike="noStrike" kern="0" cap="none" spc="0" normalizeH="0" baseline="0" noProof="0" dirty="0">
                    <a:ln>
                      <a:noFill/>
                    </a:ln>
                    <a:solidFill>
                      <a:srgbClr val="FFFF00"/>
                    </a:solidFill>
                    <a:effectLst/>
                    <a:uLnTx/>
                    <a:uFillTx/>
                  </a:endParaRPr>
                </a:p>
              </p:txBody>
            </p:sp>
          </p:grpSp>
        </p:grpSp>
        <p:sp>
          <p:nvSpPr>
            <p:cNvPr id="54" name="Oval 53"/>
            <p:cNvSpPr/>
            <p:nvPr/>
          </p:nvSpPr>
          <p:spPr>
            <a:xfrm rot="7973917">
              <a:off x="8751661" y="3430449"/>
              <a:ext cx="277582" cy="196916"/>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grpSp>
        <p:nvGrpSpPr>
          <p:cNvPr id="6" name="Group 53"/>
          <p:cNvGrpSpPr/>
          <p:nvPr/>
        </p:nvGrpSpPr>
        <p:grpSpPr>
          <a:xfrm>
            <a:off x="9243550" y="1892831"/>
            <a:ext cx="1478914" cy="3621042"/>
            <a:chOff x="3722483" y="2054543"/>
            <a:chExt cx="2045646" cy="4063624"/>
          </a:xfrm>
        </p:grpSpPr>
        <p:sp>
          <p:nvSpPr>
            <p:cNvPr id="100" name="Freeform 1036"/>
            <p:cNvSpPr>
              <a:spLocks/>
            </p:cNvSpPr>
            <p:nvPr/>
          </p:nvSpPr>
          <p:spPr bwMode="auto">
            <a:xfrm>
              <a:off x="3722483" y="2054543"/>
              <a:ext cx="1662330" cy="3139673"/>
            </a:xfrm>
            <a:custGeom>
              <a:avLst/>
              <a:gdLst>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034 w 10000"/>
                <a:gd name="connsiteY11" fmla="*/ 1705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8759 w 10000"/>
                <a:gd name="connsiteY22" fmla="*/ 1282 h 10000"/>
                <a:gd name="connsiteX23" fmla="*/ 9586 w 10000"/>
                <a:gd name="connsiteY23" fmla="*/ 1623 h 10000"/>
                <a:gd name="connsiteX24" fmla="*/ 9724 w 10000"/>
                <a:gd name="connsiteY24" fmla="*/ 1623 h 10000"/>
                <a:gd name="connsiteX25" fmla="*/ 9724 w 10000"/>
                <a:gd name="connsiteY25" fmla="*/ 158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8759 w 10000"/>
                <a:gd name="connsiteY22" fmla="*/ 1282 h 10000"/>
                <a:gd name="connsiteX23" fmla="*/ 9586 w 10000"/>
                <a:gd name="connsiteY23" fmla="*/ 1623 h 10000"/>
                <a:gd name="connsiteX24" fmla="*/ 9724 w 10000"/>
                <a:gd name="connsiteY24" fmla="*/ 1623 h 10000"/>
                <a:gd name="connsiteX25" fmla="*/ 9724 w 10000"/>
                <a:gd name="connsiteY25" fmla="*/ 158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8759 w 10000"/>
                <a:gd name="connsiteY22" fmla="*/ 1282 h 10000"/>
                <a:gd name="connsiteX23" fmla="*/ 9586 w 10000"/>
                <a:gd name="connsiteY23" fmla="*/ 1623 h 10000"/>
                <a:gd name="connsiteX24" fmla="*/ 9724 w 10000"/>
                <a:gd name="connsiteY24" fmla="*/ 1623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8759 w 10000"/>
                <a:gd name="connsiteY22" fmla="*/ 1282 h 10000"/>
                <a:gd name="connsiteX23" fmla="*/ 9586 w 10000"/>
                <a:gd name="connsiteY23" fmla="*/ 1623 h 10000"/>
                <a:gd name="connsiteX24" fmla="*/ 9856 w 10000"/>
                <a:gd name="connsiteY24" fmla="*/ 2100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9050 w 10000"/>
                <a:gd name="connsiteY22" fmla="*/ 1342 h 10000"/>
                <a:gd name="connsiteX23" fmla="*/ 9586 w 10000"/>
                <a:gd name="connsiteY23" fmla="*/ 1623 h 10000"/>
                <a:gd name="connsiteX24" fmla="*/ 9856 w 10000"/>
                <a:gd name="connsiteY24" fmla="*/ 2100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9024 w 10000"/>
                <a:gd name="connsiteY22" fmla="*/ 1402 h 10000"/>
                <a:gd name="connsiteX23" fmla="*/ 9586 w 10000"/>
                <a:gd name="connsiteY23" fmla="*/ 1623 h 10000"/>
                <a:gd name="connsiteX24" fmla="*/ 9856 w 10000"/>
                <a:gd name="connsiteY24" fmla="*/ 2100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9024 w 10000"/>
                <a:gd name="connsiteY22" fmla="*/ 1402 h 10000"/>
                <a:gd name="connsiteX23" fmla="*/ 9480 w 10000"/>
                <a:gd name="connsiteY23" fmla="*/ 1683 h 10000"/>
                <a:gd name="connsiteX24" fmla="*/ 9856 w 10000"/>
                <a:gd name="connsiteY24" fmla="*/ 2100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00"/>
                <a:gd name="connsiteY0" fmla="*/ 7435 h 10000"/>
                <a:gd name="connsiteX1" fmla="*/ 276 w 10000"/>
                <a:gd name="connsiteY1" fmla="*/ 7312 h 10000"/>
                <a:gd name="connsiteX2" fmla="*/ 276 w 10000"/>
                <a:gd name="connsiteY2" fmla="*/ 6712 h 10000"/>
                <a:gd name="connsiteX3" fmla="*/ 138 w 10000"/>
                <a:gd name="connsiteY3" fmla="*/ 6112 h 10000"/>
                <a:gd name="connsiteX4" fmla="*/ 276 w 10000"/>
                <a:gd name="connsiteY4" fmla="*/ 5512 h 10000"/>
                <a:gd name="connsiteX5" fmla="*/ 552 w 10000"/>
                <a:gd name="connsiteY5" fmla="*/ 4911 h 10000"/>
                <a:gd name="connsiteX6" fmla="*/ 690 w 10000"/>
                <a:gd name="connsiteY6" fmla="*/ 4611 h 10000"/>
                <a:gd name="connsiteX7" fmla="*/ 1103 w 10000"/>
                <a:gd name="connsiteY7" fmla="*/ 3847 h 10000"/>
                <a:gd name="connsiteX8" fmla="*/ 1517 w 10000"/>
                <a:gd name="connsiteY8" fmla="*/ 3124 h 10000"/>
                <a:gd name="connsiteX9" fmla="*/ 2207 w 10000"/>
                <a:gd name="connsiteY9" fmla="*/ 2347 h 10000"/>
                <a:gd name="connsiteX10" fmla="*/ 2621 w 10000"/>
                <a:gd name="connsiteY10" fmla="*/ 2046 h 10000"/>
                <a:gd name="connsiteX11" fmla="*/ 3140 w 10000"/>
                <a:gd name="connsiteY11" fmla="*/ 1753 h 10000"/>
                <a:gd name="connsiteX12" fmla="*/ 3793 w 10000"/>
                <a:gd name="connsiteY12" fmla="*/ 1419 h 10000"/>
                <a:gd name="connsiteX13" fmla="*/ 4345 w 10000"/>
                <a:gd name="connsiteY13" fmla="*/ 1201 h 10000"/>
                <a:gd name="connsiteX14" fmla="*/ 4759 w 10000"/>
                <a:gd name="connsiteY14" fmla="*/ 1023 h 10000"/>
                <a:gd name="connsiteX15" fmla="*/ 5310 w 10000"/>
                <a:gd name="connsiteY15" fmla="*/ 900 h 10000"/>
                <a:gd name="connsiteX16" fmla="*/ 5724 w 10000"/>
                <a:gd name="connsiteY16" fmla="*/ 819 h 10000"/>
                <a:gd name="connsiteX17" fmla="*/ 6414 w 10000"/>
                <a:gd name="connsiteY17" fmla="*/ 778 h 10000"/>
                <a:gd name="connsiteX18" fmla="*/ 6828 w 10000"/>
                <a:gd name="connsiteY18" fmla="*/ 778 h 10000"/>
                <a:gd name="connsiteX19" fmla="*/ 7241 w 10000"/>
                <a:gd name="connsiteY19" fmla="*/ 819 h 10000"/>
                <a:gd name="connsiteX20" fmla="*/ 7655 w 10000"/>
                <a:gd name="connsiteY20" fmla="*/ 859 h 10000"/>
                <a:gd name="connsiteX21" fmla="*/ 8483 w 10000"/>
                <a:gd name="connsiteY21" fmla="*/ 1119 h 10000"/>
                <a:gd name="connsiteX22" fmla="*/ 9024 w 10000"/>
                <a:gd name="connsiteY22" fmla="*/ 1402 h 10000"/>
                <a:gd name="connsiteX23" fmla="*/ 9480 w 10000"/>
                <a:gd name="connsiteY23" fmla="*/ 1683 h 10000"/>
                <a:gd name="connsiteX24" fmla="*/ 9803 w 10000"/>
                <a:gd name="connsiteY24" fmla="*/ 1897 h 10000"/>
                <a:gd name="connsiteX25" fmla="*/ 9592 w 10000"/>
                <a:gd name="connsiteY25" fmla="*/ 1213 h 10000"/>
                <a:gd name="connsiteX26" fmla="*/ 10000 w 10000"/>
                <a:gd name="connsiteY26" fmla="*/ 1023 h 10000"/>
                <a:gd name="connsiteX27" fmla="*/ 9172 w 10000"/>
                <a:gd name="connsiteY27" fmla="*/ 641 h 10000"/>
                <a:gd name="connsiteX28" fmla="*/ 8759 w 10000"/>
                <a:gd name="connsiteY28" fmla="*/ 423 h 10000"/>
                <a:gd name="connsiteX29" fmla="*/ 8345 w 10000"/>
                <a:gd name="connsiteY29" fmla="*/ 259 h 10000"/>
                <a:gd name="connsiteX30" fmla="*/ 7793 w 10000"/>
                <a:gd name="connsiteY30" fmla="*/ 136 h 10000"/>
                <a:gd name="connsiteX31" fmla="*/ 7241 w 10000"/>
                <a:gd name="connsiteY31" fmla="*/ 41 h 10000"/>
                <a:gd name="connsiteX32" fmla="*/ 6690 w 10000"/>
                <a:gd name="connsiteY32" fmla="*/ 0 h 10000"/>
                <a:gd name="connsiteX33" fmla="*/ 6138 w 10000"/>
                <a:gd name="connsiteY33" fmla="*/ 0 h 10000"/>
                <a:gd name="connsiteX34" fmla="*/ 5724 w 10000"/>
                <a:gd name="connsiteY34" fmla="*/ 41 h 10000"/>
                <a:gd name="connsiteX35" fmla="*/ 5172 w 10000"/>
                <a:gd name="connsiteY35" fmla="*/ 82 h 10000"/>
                <a:gd name="connsiteX36" fmla="*/ 4483 w 10000"/>
                <a:gd name="connsiteY36" fmla="*/ 218 h 10000"/>
                <a:gd name="connsiteX37" fmla="*/ 3793 w 10000"/>
                <a:gd name="connsiteY37" fmla="*/ 477 h 10000"/>
                <a:gd name="connsiteX38" fmla="*/ 3241 w 10000"/>
                <a:gd name="connsiteY38" fmla="*/ 778 h 10000"/>
                <a:gd name="connsiteX39" fmla="*/ 2759 w 10000"/>
                <a:gd name="connsiteY39" fmla="*/ 982 h 10000"/>
                <a:gd name="connsiteX40" fmla="*/ 2069 w 10000"/>
                <a:gd name="connsiteY40" fmla="*/ 1501 h 10000"/>
                <a:gd name="connsiteX41" fmla="*/ 1517 w 10000"/>
                <a:gd name="connsiteY41" fmla="*/ 2101 h 10000"/>
                <a:gd name="connsiteX42" fmla="*/ 1103 w 10000"/>
                <a:gd name="connsiteY42" fmla="*/ 2647 h 10000"/>
                <a:gd name="connsiteX43" fmla="*/ 690 w 10000"/>
                <a:gd name="connsiteY43" fmla="*/ 3247 h 10000"/>
                <a:gd name="connsiteX44" fmla="*/ 414 w 10000"/>
                <a:gd name="connsiteY44" fmla="*/ 3806 h 10000"/>
                <a:gd name="connsiteX45" fmla="*/ 276 w 10000"/>
                <a:gd name="connsiteY45" fmla="*/ 4407 h 10000"/>
                <a:gd name="connsiteX46" fmla="*/ 138 w 10000"/>
                <a:gd name="connsiteY46" fmla="*/ 5130 h 10000"/>
                <a:gd name="connsiteX47" fmla="*/ 0 w 10000"/>
                <a:gd name="connsiteY47" fmla="*/ 5894 h 10000"/>
                <a:gd name="connsiteX48" fmla="*/ 0 w 10000"/>
                <a:gd name="connsiteY48" fmla="*/ 6330 h 10000"/>
                <a:gd name="connsiteX49" fmla="*/ 138 w 10000"/>
                <a:gd name="connsiteY49" fmla="*/ 7094 h 10000"/>
                <a:gd name="connsiteX50" fmla="*/ 552 w 10000"/>
                <a:gd name="connsiteY50" fmla="*/ 7817 h 10000"/>
                <a:gd name="connsiteX51" fmla="*/ 828 w 10000"/>
                <a:gd name="connsiteY51" fmla="*/ 8499 h 10000"/>
                <a:gd name="connsiteX52" fmla="*/ 1241 w 10000"/>
                <a:gd name="connsiteY52" fmla="*/ 9195 h 10000"/>
                <a:gd name="connsiteX53" fmla="*/ 1793 w 10000"/>
                <a:gd name="connsiteY53" fmla="*/ 9918 h 10000"/>
                <a:gd name="connsiteX54" fmla="*/ 1793 w 10000"/>
                <a:gd name="connsiteY54" fmla="*/ 10000 h 10000"/>
                <a:gd name="connsiteX55" fmla="*/ 414 w 1000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803 w 10070"/>
                <a:gd name="connsiteY24" fmla="*/ 1897 h 10000"/>
                <a:gd name="connsiteX25" fmla="*/ 9592 w 10070"/>
                <a:gd name="connsiteY25" fmla="*/ 1213 h 10000"/>
                <a:gd name="connsiteX26" fmla="*/ 10000 w 10070"/>
                <a:gd name="connsiteY26" fmla="*/ 1023 h 10000"/>
                <a:gd name="connsiteX27" fmla="*/ 9172 w 10070"/>
                <a:gd name="connsiteY27" fmla="*/ 641 h 10000"/>
                <a:gd name="connsiteX28" fmla="*/ 8759 w 10070"/>
                <a:gd name="connsiteY28" fmla="*/ 42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41 w 10070"/>
                <a:gd name="connsiteY38" fmla="*/ 778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803 w 10070"/>
                <a:gd name="connsiteY24" fmla="*/ 1897 h 10000"/>
                <a:gd name="connsiteX25" fmla="*/ 9592 w 10070"/>
                <a:gd name="connsiteY25" fmla="*/ 1213 h 10000"/>
                <a:gd name="connsiteX26" fmla="*/ 10000 w 10070"/>
                <a:gd name="connsiteY26" fmla="*/ 1023 h 10000"/>
                <a:gd name="connsiteX27" fmla="*/ 9172 w 10070"/>
                <a:gd name="connsiteY27" fmla="*/ 641 h 10000"/>
                <a:gd name="connsiteX28" fmla="*/ 8759 w 10070"/>
                <a:gd name="connsiteY28" fmla="*/ 42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41 w 10070"/>
                <a:gd name="connsiteY38" fmla="*/ 778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803 w 10070"/>
                <a:gd name="connsiteY24" fmla="*/ 1897 h 10000"/>
                <a:gd name="connsiteX25" fmla="*/ 9592 w 10070"/>
                <a:gd name="connsiteY25" fmla="*/ 1213 h 10000"/>
                <a:gd name="connsiteX26" fmla="*/ 10000 w 10070"/>
                <a:gd name="connsiteY26" fmla="*/ 1023 h 10000"/>
                <a:gd name="connsiteX27" fmla="*/ 9172 w 10070"/>
                <a:gd name="connsiteY27" fmla="*/ 641 h 10000"/>
                <a:gd name="connsiteX28" fmla="*/ 8759 w 10070"/>
                <a:gd name="connsiteY28" fmla="*/ 42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94 w 10070"/>
                <a:gd name="connsiteY38" fmla="*/ 671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699 w 10070"/>
                <a:gd name="connsiteY24" fmla="*/ 1395 h 10000"/>
                <a:gd name="connsiteX25" fmla="*/ 9592 w 10070"/>
                <a:gd name="connsiteY25" fmla="*/ 1213 h 10000"/>
                <a:gd name="connsiteX26" fmla="*/ 10000 w 10070"/>
                <a:gd name="connsiteY26" fmla="*/ 1023 h 10000"/>
                <a:gd name="connsiteX27" fmla="*/ 9172 w 10070"/>
                <a:gd name="connsiteY27" fmla="*/ 641 h 10000"/>
                <a:gd name="connsiteX28" fmla="*/ 8759 w 10070"/>
                <a:gd name="connsiteY28" fmla="*/ 42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94 w 10070"/>
                <a:gd name="connsiteY38" fmla="*/ 671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699 w 10070"/>
                <a:gd name="connsiteY24" fmla="*/ 1395 h 10000"/>
                <a:gd name="connsiteX25" fmla="*/ 9592 w 10070"/>
                <a:gd name="connsiteY25" fmla="*/ 1213 h 10000"/>
                <a:gd name="connsiteX26" fmla="*/ 10000 w 10070"/>
                <a:gd name="connsiteY26" fmla="*/ 1023 h 10000"/>
                <a:gd name="connsiteX27" fmla="*/ 9489 w 10070"/>
                <a:gd name="connsiteY27" fmla="*/ 617 h 10000"/>
                <a:gd name="connsiteX28" fmla="*/ 8759 w 10070"/>
                <a:gd name="connsiteY28" fmla="*/ 42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94 w 10070"/>
                <a:gd name="connsiteY38" fmla="*/ 671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070"/>
                <a:gd name="connsiteY0" fmla="*/ 7435 h 10000"/>
                <a:gd name="connsiteX1" fmla="*/ 276 w 10070"/>
                <a:gd name="connsiteY1" fmla="*/ 7312 h 10000"/>
                <a:gd name="connsiteX2" fmla="*/ 276 w 10070"/>
                <a:gd name="connsiteY2" fmla="*/ 6712 h 10000"/>
                <a:gd name="connsiteX3" fmla="*/ 138 w 10070"/>
                <a:gd name="connsiteY3" fmla="*/ 6112 h 10000"/>
                <a:gd name="connsiteX4" fmla="*/ 276 w 10070"/>
                <a:gd name="connsiteY4" fmla="*/ 5512 h 10000"/>
                <a:gd name="connsiteX5" fmla="*/ 552 w 10070"/>
                <a:gd name="connsiteY5" fmla="*/ 4911 h 10000"/>
                <a:gd name="connsiteX6" fmla="*/ 690 w 10070"/>
                <a:gd name="connsiteY6" fmla="*/ 4611 h 10000"/>
                <a:gd name="connsiteX7" fmla="*/ 1103 w 10070"/>
                <a:gd name="connsiteY7" fmla="*/ 3847 h 10000"/>
                <a:gd name="connsiteX8" fmla="*/ 1517 w 10070"/>
                <a:gd name="connsiteY8" fmla="*/ 3124 h 10000"/>
                <a:gd name="connsiteX9" fmla="*/ 2207 w 10070"/>
                <a:gd name="connsiteY9" fmla="*/ 2347 h 10000"/>
                <a:gd name="connsiteX10" fmla="*/ 2621 w 10070"/>
                <a:gd name="connsiteY10" fmla="*/ 2046 h 10000"/>
                <a:gd name="connsiteX11" fmla="*/ 3140 w 10070"/>
                <a:gd name="connsiteY11" fmla="*/ 1753 h 10000"/>
                <a:gd name="connsiteX12" fmla="*/ 3793 w 10070"/>
                <a:gd name="connsiteY12" fmla="*/ 1419 h 10000"/>
                <a:gd name="connsiteX13" fmla="*/ 4345 w 10070"/>
                <a:gd name="connsiteY13" fmla="*/ 1201 h 10000"/>
                <a:gd name="connsiteX14" fmla="*/ 4759 w 10070"/>
                <a:gd name="connsiteY14" fmla="*/ 1023 h 10000"/>
                <a:gd name="connsiteX15" fmla="*/ 5310 w 10070"/>
                <a:gd name="connsiteY15" fmla="*/ 900 h 10000"/>
                <a:gd name="connsiteX16" fmla="*/ 5724 w 10070"/>
                <a:gd name="connsiteY16" fmla="*/ 819 h 10000"/>
                <a:gd name="connsiteX17" fmla="*/ 6414 w 10070"/>
                <a:gd name="connsiteY17" fmla="*/ 778 h 10000"/>
                <a:gd name="connsiteX18" fmla="*/ 6828 w 10070"/>
                <a:gd name="connsiteY18" fmla="*/ 778 h 10000"/>
                <a:gd name="connsiteX19" fmla="*/ 7241 w 10070"/>
                <a:gd name="connsiteY19" fmla="*/ 819 h 10000"/>
                <a:gd name="connsiteX20" fmla="*/ 7655 w 10070"/>
                <a:gd name="connsiteY20" fmla="*/ 859 h 10000"/>
                <a:gd name="connsiteX21" fmla="*/ 8483 w 10070"/>
                <a:gd name="connsiteY21" fmla="*/ 1119 h 10000"/>
                <a:gd name="connsiteX22" fmla="*/ 9024 w 10070"/>
                <a:gd name="connsiteY22" fmla="*/ 1402 h 10000"/>
                <a:gd name="connsiteX23" fmla="*/ 9480 w 10070"/>
                <a:gd name="connsiteY23" fmla="*/ 1683 h 10000"/>
                <a:gd name="connsiteX24" fmla="*/ 9699 w 10070"/>
                <a:gd name="connsiteY24" fmla="*/ 1395 h 10000"/>
                <a:gd name="connsiteX25" fmla="*/ 9592 w 10070"/>
                <a:gd name="connsiteY25" fmla="*/ 1213 h 10000"/>
                <a:gd name="connsiteX26" fmla="*/ 10000 w 10070"/>
                <a:gd name="connsiteY26" fmla="*/ 1023 h 10000"/>
                <a:gd name="connsiteX27" fmla="*/ 9489 w 10070"/>
                <a:gd name="connsiteY27" fmla="*/ 617 h 10000"/>
                <a:gd name="connsiteX28" fmla="*/ 8838 w 10070"/>
                <a:gd name="connsiteY28" fmla="*/ 363 h 10000"/>
                <a:gd name="connsiteX29" fmla="*/ 8345 w 10070"/>
                <a:gd name="connsiteY29" fmla="*/ 259 h 10000"/>
                <a:gd name="connsiteX30" fmla="*/ 7793 w 10070"/>
                <a:gd name="connsiteY30" fmla="*/ 136 h 10000"/>
                <a:gd name="connsiteX31" fmla="*/ 7241 w 10070"/>
                <a:gd name="connsiteY31" fmla="*/ 41 h 10000"/>
                <a:gd name="connsiteX32" fmla="*/ 6690 w 10070"/>
                <a:gd name="connsiteY32" fmla="*/ 0 h 10000"/>
                <a:gd name="connsiteX33" fmla="*/ 6138 w 10070"/>
                <a:gd name="connsiteY33" fmla="*/ 0 h 10000"/>
                <a:gd name="connsiteX34" fmla="*/ 5724 w 10070"/>
                <a:gd name="connsiteY34" fmla="*/ 41 h 10000"/>
                <a:gd name="connsiteX35" fmla="*/ 5172 w 10070"/>
                <a:gd name="connsiteY35" fmla="*/ 82 h 10000"/>
                <a:gd name="connsiteX36" fmla="*/ 4483 w 10070"/>
                <a:gd name="connsiteY36" fmla="*/ 218 h 10000"/>
                <a:gd name="connsiteX37" fmla="*/ 3793 w 10070"/>
                <a:gd name="connsiteY37" fmla="*/ 477 h 10000"/>
                <a:gd name="connsiteX38" fmla="*/ 3294 w 10070"/>
                <a:gd name="connsiteY38" fmla="*/ 671 h 10000"/>
                <a:gd name="connsiteX39" fmla="*/ 2759 w 10070"/>
                <a:gd name="connsiteY39" fmla="*/ 982 h 10000"/>
                <a:gd name="connsiteX40" fmla="*/ 2069 w 10070"/>
                <a:gd name="connsiteY40" fmla="*/ 1501 h 10000"/>
                <a:gd name="connsiteX41" fmla="*/ 1517 w 10070"/>
                <a:gd name="connsiteY41" fmla="*/ 2101 h 10000"/>
                <a:gd name="connsiteX42" fmla="*/ 1103 w 10070"/>
                <a:gd name="connsiteY42" fmla="*/ 2647 h 10000"/>
                <a:gd name="connsiteX43" fmla="*/ 690 w 10070"/>
                <a:gd name="connsiteY43" fmla="*/ 3247 h 10000"/>
                <a:gd name="connsiteX44" fmla="*/ 414 w 10070"/>
                <a:gd name="connsiteY44" fmla="*/ 3806 h 10000"/>
                <a:gd name="connsiteX45" fmla="*/ 276 w 10070"/>
                <a:gd name="connsiteY45" fmla="*/ 4407 h 10000"/>
                <a:gd name="connsiteX46" fmla="*/ 138 w 10070"/>
                <a:gd name="connsiteY46" fmla="*/ 5130 h 10000"/>
                <a:gd name="connsiteX47" fmla="*/ 0 w 10070"/>
                <a:gd name="connsiteY47" fmla="*/ 5894 h 10000"/>
                <a:gd name="connsiteX48" fmla="*/ 0 w 10070"/>
                <a:gd name="connsiteY48" fmla="*/ 6330 h 10000"/>
                <a:gd name="connsiteX49" fmla="*/ 138 w 10070"/>
                <a:gd name="connsiteY49" fmla="*/ 7094 h 10000"/>
                <a:gd name="connsiteX50" fmla="*/ 552 w 10070"/>
                <a:gd name="connsiteY50" fmla="*/ 7817 h 10000"/>
                <a:gd name="connsiteX51" fmla="*/ 828 w 10070"/>
                <a:gd name="connsiteY51" fmla="*/ 8499 h 10000"/>
                <a:gd name="connsiteX52" fmla="*/ 1241 w 10070"/>
                <a:gd name="connsiteY52" fmla="*/ 9195 h 10000"/>
                <a:gd name="connsiteX53" fmla="*/ 1793 w 10070"/>
                <a:gd name="connsiteY53" fmla="*/ 9918 h 10000"/>
                <a:gd name="connsiteX54" fmla="*/ 1793 w 10070"/>
                <a:gd name="connsiteY54" fmla="*/ 10000 h 10000"/>
                <a:gd name="connsiteX55" fmla="*/ 414 w 10070"/>
                <a:gd name="connsiteY55" fmla="*/ 7435 h 10000"/>
                <a:gd name="connsiteX0" fmla="*/ 414 w 10466"/>
                <a:gd name="connsiteY0" fmla="*/ 7435 h 10000"/>
                <a:gd name="connsiteX1" fmla="*/ 276 w 10466"/>
                <a:gd name="connsiteY1" fmla="*/ 7312 h 10000"/>
                <a:gd name="connsiteX2" fmla="*/ 276 w 10466"/>
                <a:gd name="connsiteY2" fmla="*/ 6712 h 10000"/>
                <a:gd name="connsiteX3" fmla="*/ 138 w 10466"/>
                <a:gd name="connsiteY3" fmla="*/ 6112 h 10000"/>
                <a:gd name="connsiteX4" fmla="*/ 276 w 10466"/>
                <a:gd name="connsiteY4" fmla="*/ 5512 h 10000"/>
                <a:gd name="connsiteX5" fmla="*/ 552 w 10466"/>
                <a:gd name="connsiteY5" fmla="*/ 4911 h 10000"/>
                <a:gd name="connsiteX6" fmla="*/ 690 w 10466"/>
                <a:gd name="connsiteY6" fmla="*/ 4611 h 10000"/>
                <a:gd name="connsiteX7" fmla="*/ 1103 w 10466"/>
                <a:gd name="connsiteY7" fmla="*/ 3847 h 10000"/>
                <a:gd name="connsiteX8" fmla="*/ 1517 w 10466"/>
                <a:gd name="connsiteY8" fmla="*/ 3124 h 10000"/>
                <a:gd name="connsiteX9" fmla="*/ 2207 w 10466"/>
                <a:gd name="connsiteY9" fmla="*/ 2347 h 10000"/>
                <a:gd name="connsiteX10" fmla="*/ 2621 w 10466"/>
                <a:gd name="connsiteY10" fmla="*/ 2046 h 10000"/>
                <a:gd name="connsiteX11" fmla="*/ 3140 w 10466"/>
                <a:gd name="connsiteY11" fmla="*/ 1753 h 10000"/>
                <a:gd name="connsiteX12" fmla="*/ 3793 w 10466"/>
                <a:gd name="connsiteY12" fmla="*/ 1419 h 10000"/>
                <a:gd name="connsiteX13" fmla="*/ 4345 w 10466"/>
                <a:gd name="connsiteY13" fmla="*/ 1201 h 10000"/>
                <a:gd name="connsiteX14" fmla="*/ 4759 w 10466"/>
                <a:gd name="connsiteY14" fmla="*/ 1023 h 10000"/>
                <a:gd name="connsiteX15" fmla="*/ 5310 w 10466"/>
                <a:gd name="connsiteY15" fmla="*/ 900 h 10000"/>
                <a:gd name="connsiteX16" fmla="*/ 5724 w 10466"/>
                <a:gd name="connsiteY16" fmla="*/ 819 h 10000"/>
                <a:gd name="connsiteX17" fmla="*/ 6414 w 10466"/>
                <a:gd name="connsiteY17" fmla="*/ 778 h 10000"/>
                <a:gd name="connsiteX18" fmla="*/ 6828 w 10466"/>
                <a:gd name="connsiteY18" fmla="*/ 778 h 10000"/>
                <a:gd name="connsiteX19" fmla="*/ 7241 w 10466"/>
                <a:gd name="connsiteY19" fmla="*/ 819 h 10000"/>
                <a:gd name="connsiteX20" fmla="*/ 7655 w 10466"/>
                <a:gd name="connsiteY20" fmla="*/ 859 h 10000"/>
                <a:gd name="connsiteX21" fmla="*/ 8483 w 10466"/>
                <a:gd name="connsiteY21" fmla="*/ 1119 h 10000"/>
                <a:gd name="connsiteX22" fmla="*/ 9024 w 10466"/>
                <a:gd name="connsiteY22" fmla="*/ 1402 h 10000"/>
                <a:gd name="connsiteX23" fmla="*/ 9480 w 10466"/>
                <a:gd name="connsiteY23" fmla="*/ 1683 h 10000"/>
                <a:gd name="connsiteX24" fmla="*/ 9699 w 10466"/>
                <a:gd name="connsiteY24" fmla="*/ 1395 h 10000"/>
                <a:gd name="connsiteX25" fmla="*/ 9592 w 10466"/>
                <a:gd name="connsiteY25" fmla="*/ 1213 h 10000"/>
                <a:gd name="connsiteX26" fmla="*/ 10396 w 10466"/>
                <a:gd name="connsiteY26" fmla="*/ 1071 h 10000"/>
                <a:gd name="connsiteX27" fmla="*/ 9489 w 10466"/>
                <a:gd name="connsiteY27" fmla="*/ 617 h 10000"/>
                <a:gd name="connsiteX28" fmla="*/ 8838 w 10466"/>
                <a:gd name="connsiteY28" fmla="*/ 363 h 10000"/>
                <a:gd name="connsiteX29" fmla="*/ 8345 w 10466"/>
                <a:gd name="connsiteY29" fmla="*/ 259 h 10000"/>
                <a:gd name="connsiteX30" fmla="*/ 7793 w 10466"/>
                <a:gd name="connsiteY30" fmla="*/ 136 h 10000"/>
                <a:gd name="connsiteX31" fmla="*/ 7241 w 10466"/>
                <a:gd name="connsiteY31" fmla="*/ 41 h 10000"/>
                <a:gd name="connsiteX32" fmla="*/ 6690 w 10466"/>
                <a:gd name="connsiteY32" fmla="*/ 0 h 10000"/>
                <a:gd name="connsiteX33" fmla="*/ 6138 w 10466"/>
                <a:gd name="connsiteY33" fmla="*/ 0 h 10000"/>
                <a:gd name="connsiteX34" fmla="*/ 5724 w 10466"/>
                <a:gd name="connsiteY34" fmla="*/ 41 h 10000"/>
                <a:gd name="connsiteX35" fmla="*/ 5172 w 10466"/>
                <a:gd name="connsiteY35" fmla="*/ 82 h 10000"/>
                <a:gd name="connsiteX36" fmla="*/ 4483 w 10466"/>
                <a:gd name="connsiteY36" fmla="*/ 218 h 10000"/>
                <a:gd name="connsiteX37" fmla="*/ 3793 w 10466"/>
                <a:gd name="connsiteY37" fmla="*/ 477 h 10000"/>
                <a:gd name="connsiteX38" fmla="*/ 3294 w 10466"/>
                <a:gd name="connsiteY38" fmla="*/ 671 h 10000"/>
                <a:gd name="connsiteX39" fmla="*/ 2759 w 10466"/>
                <a:gd name="connsiteY39" fmla="*/ 982 h 10000"/>
                <a:gd name="connsiteX40" fmla="*/ 2069 w 10466"/>
                <a:gd name="connsiteY40" fmla="*/ 1501 h 10000"/>
                <a:gd name="connsiteX41" fmla="*/ 1517 w 10466"/>
                <a:gd name="connsiteY41" fmla="*/ 2101 h 10000"/>
                <a:gd name="connsiteX42" fmla="*/ 1103 w 10466"/>
                <a:gd name="connsiteY42" fmla="*/ 2647 h 10000"/>
                <a:gd name="connsiteX43" fmla="*/ 690 w 10466"/>
                <a:gd name="connsiteY43" fmla="*/ 3247 h 10000"/>
                <a:gd name="connsiteX44" fmla="*/ 414 w 10466"/>
                <a:gd name="connsiteY44" fmla="*/ 3806 h 10000"/>
                <a:gd name="connsiteX45" fmla="*/ 276 w 10466"/>
                <a:gd name="connsiteY45" fmla="*/ 4407 h 10000"/>
                <a:gd name="connsiteX46" fmla="*/ 138 w 10466"/>
                <a:gd name="connsiteY46" fmla="*/ 5130 h 10000"/>
                <a:gd name="connsiteX47" fmla="*/ 0 w 10466"/>
                <a:gd name="connsiteY47" fmla="*/ 5894 h 10000"/>
                <a:gd name="connsiteX48" fmla="*/ 0 w 10466"/>
                <a:gd name="connsiteY48" fmla="*/ 6330 h 10000"/>
                <a:gd name="connsiteX49" fmla="*/ 138 w 10466"/>
                <a:gd name="connsiteY49" fmla="*/ 7094 h 10000"/>
                <a:gd name="connsiteX50" fmla="*/ 552 w 10466"/>
                <a:gd name="connsiteY50" fmla="*/ 7817 h 10000"/>
                <a:gd name="connsiteX51" fmla="*/ 828 w 10466"/>
                <a:gd name="connsiteY51" fmla="*/ 8499 h 10000"/>
                <a:gd name="connsiteX52" fmla="*/ 1241 w 10466"/>
                <a:gd name="connsiteY52" fmla="*/ 9195 h 10000"/>
                <a:gd name="connsiteX53" fmla="*/ 1793 w 10466"/>
                <a:gd name="connsiteY53" fmla="*/ 9918 h 10000"/>
                <a:gd name="connsiteX54" fmla="*/ 1793 w 10466"/>
                <a:gd name="connsiteY54" fmla="*/ 10000 h 10000"/>
                <a:gd name="connsiteX55" fmla="*/ 414 w 10466"/>
                <a:gd name="connsiteY55" fmla="*/ 7435 h 10000"/>
                <a:gd name="connsiteX0" fmla="*/ 414 w 10466"/>
                <a:gd name="connsiteY0" fmla="*/ 7435 h 10000"/>
                <a:gd name="connsiteX1" fmla="*/ 276 w 10466"/>
                <a:gd name="connsiteY1" fmla="*/ 7312 h 10000"/>
                <a:gd name="connsiteX2" fmla="*/ 276 w 10466"/>
                <a:gd name="connsiteY2" fmla="*/ 6712 h 10000"/>
                <a:gd name="connsiteX3" fmla="*/ 138 w 10466"/>
                <a:gd name="connsiteY3" fmla="*/ 6112 h 10000"/>
                <a:gd name="connsiteX4" fmla="*/ 276 w 10466"/>
                <a:gd name="connsiteY4" fmla="*/ 5512 h 10000"/>
                <a:gd name="connsiteX5" fmla="*/ 552 w 10466"/>
                <a:gd name="connsiteY5" fmla="*/ 4911 h 10000"/>
                <a:gd name="connsiteX6" fmla="*/ 690 w 10466"/>
                <a:gd name="connsiteY6" fmla="*/ 4611 h 10000"/>
                <a:gd name="connsiteX7" fmla="*/ 1103 w 10466"/>
                <a:gd name="connsiteY7" fmla="*/ 3847 h 10000"/>
                <a:gd name="connsiteX8" fmla="*/ 1517 w 10466"/>
                <a:gd name="connsiteY8" fmla="*/ 3124 h 10000"/>
                <a:gd name="connsiteX9" fmla="*/ 2207 w 10466"/>
                <a:gd name="connsiteY9" fmla="*/ 2347 h 10000"/>
                <a:gd name="connsiteX10" fmla="*/ 2621 w 10466"/>
                <a:gd name="connsiteY10" fmla="*/ 2046 h 10000"/>
                <a:gd name="connsiteX11" fmla="*/ 3140 w 10466"/>
                <a:gd name="connsiteY11" fmla="*/ 1753 h 10000"/>
                <a:gd name="connsiteX12" fmla="*/ 3793 w 10466"/>
                <a:gd name="connsiteY12" fmla="*/ 1419 h 10000"/>
                <a:gd name="connsiteX13" fmla="*/ 4345 w 10466"/>
                <a:gd name="connsiteY13" fmla="*/ 1201 h 10000"/>
                <a:gd name="connsiteX14" fmla="*/ 4759 w 10466"/>
                <a:gd name="connsiteY14" fmla="*/ 1023 h 10000"/>
                <a:gd name="connsiteX15" fmla="*/ 5310 w 10466"/>
                <a:gd name="connsiteY15" fmla="*/ 900 h 10000"/>
                <a:gd name="connsiteX16" fmla="*/ 5724 w 10466"/>
                <a:gd name="connsiteY16" fmla="*/ 819 h 10000"/>
                <a:gd name="connsiteX17" fmla="*/ 6414 w 10466"/>
                <a:gd name="connsiteY17" fmla="*/ 778 h 10000"/>
                <a:gd name="connsiteX18" fmla="*/ 6828 w 10466"/>
                <a:gd name="connsiteY18" fmla="*/ 778 h 10000"/>
                <a:gd name="connsiteX19" fmla="*/ 7241 w 10466"/>
                <a:gd name="connsiteY19" fmla="*/ 819 h 10000"/>
                <a:gd name="connsiteX20" fmla="*/ 7655 w 10466"/>
                <a:gd name="connsiteY20" fmla="*/ 859 h 10000"/>
                <a:gd name="connsiteX21" fmla="*/ 8483 w 10466"/>
                <a:gd name="connsiteY21" fmla="*/ 1119 h 10000"/>
                <a:gd name="connsiteX22" fmla="*/ 9024 w 10466"/>
                <a:gd name="connsiteY22" fmla="*/ 1402 h 10000"/>
                <a:gd name="connsiteX23" fmla="*/ 9480 w 10466"/>
                <a:gd name="connsiteY23" fmla="*/ 1683 h 10000"/>
                <a:gd name="connsiteX24" fmla="*/ 9435 w 10466"/>
                <a:gd name="connsiteY24" fmla="*/ 1395 h 10000"/>
                <a:gd name="connsiteX25" fmla="*/ 9592 w 10466"/>
                <a:gd name="connsiteY25" fmla="*/ 1213 h 10000"/>
                <a:gd name="connsiteX26" fmla="*/ 10396 w 10466"/>
                <a:gd name="connsiteY26" fmla="*/ 1071 h 10000"/>
                <a:gd name="connsiteX27" fmla="*/ 9489 w 10466"/>
                <a:gd name="connsiteY27" fmla="*/ 617 h 10000"/>
                <a:gd name="connsiteX28" fmla="*/ 8838 w 10466"/>
                <a:gd name="connsiteY28" fmla="*/ 363 h 10000"/>
                <a:gd name="connsiteX29" fmla="*/ 8345 w 10466"/>
                <a:gd name="connsiteY29" fmla="*/ 259 h 10000"/>
                <a:gd name="connsiteX30" fmla="*/ 7793 w 10466"/>
                <a:gd name="connsiteY30" fmla="*/ 136 h 10000"/>
                <a:gd name="connsiteX31" fmla="*/ 7241 w 10466"/>
                <a:gd name="connsiteY31" fmla="*/ 41 h 10000"/>
                <a:gd name="connsiteX32" fmla="*/ 6690 w 10466"/>
                <a:gd name="connsiteY32" fmla="*/ 0 h 10000"/>
                <a:gd name="connsiteX33" fmla="*/ 6138 w 10466"/>
                <a:gd name="connsiteY33" fmla="*/ 0 h 10000"/>
                <a:gd name="connsiteX34" fmla="*/ 5724 w 10466"/>
                <a:gd name="connsiteY34" fmla="*/ 41 h 10000"/>
                <a:gd name="connsiteX35" fmla="*/ 5172 w 10466"/>
                <a:gd name="connsiteY35" fmla="*/ 82 h 10000"/>
                <a:gd name="connsiteX36" fmla="*/ 4483 w 10466"/>
                <a:gd name="connsiteY36" fmla="*/ 218 h 10000"/>
                <a:gd name="connsiteX37" fmla="*/ 3793 w 10466"/>
                <a:gd name="connsiteY37" fmla="*/ 477 h 10000"/>
                <a:gd name="connsiteX38" fmla="*/ 3294 w 10466"/>
                <a:gd name="connsiteY38" fmla="*/ 671 h 10000"/>
                <a:gd name="connsiteX39" fmla="*/ 2759 w 10466"/>
                <a:gd name="connsiteY39" fmla="*/ 982 h 10000"/>
                <a:gd name="connsiteX40" fmla="*/ 2069 w 10466"/>
                <a:gd name="connsiteY40" fmla="*/ 1501 h 10000"/>
                <a:gd name="connsiteX41" fmla="*/ 1517 w 10466"/>
                <a:gd name="connsiteY41" fmla="*/ 2101 h 10000"/>
                <a:gd name="connsiteX42" fmla="*/ 1103 w 10466"/>
                <a:gd name="connsiteY42" fmla="*/ 2647 h 10000"/>
                <a:gd name="connsiteX43" fmla="*/ 690 w 10466"/>
                <a:gd name="connsiteY43" fmla="*/ 3247 h 10000"/>
                <a:gd name="connsiteX44" fmla="*/ 414 w 10466"/>
                <a:gd name="connsiteY44" fmla="*/ 3806 h 10000"/>
                <a:gd name="connsiteX45" fmla="*/ 276 w 10466"/>
                <a:gd name="connsiteY45" fmla="*/ 4407 h 10000"/>
                <a:gd name="connsiteX46" fmla="*/ 138 w 10466"/>
                <a:gd name="connsiteY46" fmla="*/ 5130 h 10000"/>
                <a:gd name="connsiteX47" fmla="*/ 0 w 10466"/>
                <a:gd name="connsiteY47" fmla="*/ 5894 h 10000"/>
                <a:gd name="connsiteX48" fmla="*/ 0 w 10466"/>
                <a:gd name="connsiteY48" fmla="*/ 6330 h 10000"/>
                <a:gd name="connsiteX49" fmla="*/ 138 w 10466"/>
                <a:gd name="connsiteY49" fmla="*/ 7094 h 10000"/>
                <a:gd name="connsiteX50" fmla="*/ 552 w 10466"/>
                <a:gd name="connsiteY50" fmla="*/ 7817 h 10000"/>
                <a:gd name="connsiteX51" fmla="*/ 828 w 10466"/>
                <a:gd name="connsiteY51" fmla="*/ 8499 h 10000"/>
                <a:gd name="connsiteX52" fmla="*/ 1241 w 10466"/>
                <a:gd name="connsiteY52" fmla="*/ 9195 h 10000"/>
                <a:gd name="connsiteX53" fmla="*/ 1793 w 10466"/>
                <a:gd name="connsiteY53" fmla="*/ 9918 h 10000"/>
                <a:gd name="connsiteX54" fmla="*/ 1793 w 10466"/>
                <a:gd name="connsiteY54" fmla="*/ 10000 h 10000"/>
                <a:gd name="connsiteX55" fmla="*/ 414 w 10466"/>
                <a:gd name="connsiteY55" fmla="*/ 7435 h 10000"/>
                <a:gd name="connsiteX0" fmla="*/ 414 w 10466"/>
                <a:gd name="connsiteY0" fmla="*/ 7435 h 10000"/>
                <a:gd name="connsiteX1" fmla="*/ 276 w 10466"/>
                <a:gd name="connsiteY1" fmla="*/ 7312 h 10000"/>
                <a:gd name="connsiteX2" fmla="*/ 276 w 10466"/>
                <a:gd name="connsiteY2" fmla="*/ 6712 h 10000"/>
                <a:gd name="connsiteX3" fmla="*/ 138 w 10466"/>
                <a:gd name="connsiteY3" fmla="*/ 6112 h 10000"/>
                <a:gd name="connsiteX4" fmla="*/ 276 w 10466"/>
                <a:gd name="connsiteY4" fmla="*/ 5512 h 10000"/>
                <a:gd name="connsiteX5" fmla="*/ 552 w 10466"/>
                <a:gd name="connsiteY5" fmla="*/ 4911 h 10000"/>
                <a:gd name="connsiteX6" fmla="*/ 690 w 10466"/>
                <a:gd name="connsiteY6" fmla="*/ 4611 h 10000"/>
                <a:gd name="connsiteX7" fmla="*/ 1103 w 10466"/>
                <a:gd name="connsiteY7" fmla="*/ 3847 h 10000"/>
                <a:gd name="connsiteX8" fmla="*/ 1517 w 10466"/>
                <a:gd name="connsiteY8" fmla="*/ 3124 h 10000"/>
                <a:gd name="connsiteX9" fmla="*/ 2207 w 10466"/>
                <a:gd name="connsiteY9" fmla="*/ 2347 h 10000"/>
                <a:gd name="connsiteX10" fmla="*/ 2621 w 10466"/>
                <a:gd name="connsiteY10" fmla="*/ 2046 h 10000"/>
                <a:gd name="connsiteX11" fmla="*/ 3140 w 10466"/>
                <a:gd name="connsiteY11" fmla="*/ 1753 h 10000"/>
                <a:gd name="connsiteX12" fmla="*/ 3793 w 10466"/>
                <a:gd name="connsiteY12" fmla="*/ 1419 h 10000"/>
                <a:gd name="connsiteX13" fmla="*/ 4345 w 10466"/>
                <a:gd name="connsiteY13" fmla="*/ 1201 h 10000"/>
                <a:gd name="connsiteX14" fmla="*/ 4759 w 10466"/>
                <a:gd name="connsiteY14" fmla="*/ 1023 h 10000"/>
                <a:gd name="connsiteX15" fmla="*/ 5310 w 10466"/>
                <a:gd name="connsiteY15" fmla="*/ 900 h 10000"/>
                <a:gd name="connsiteX16" fmla="*/ 5724 w 10466"/>
                <a:gd name="connsiteY16" fmla="*/ 819 h 10000"/>
                <a:gd name="connsiteX17" fmla="*/ 6414 w 10466"/>
                <a:gd name="connsiteY17" fmla="*/ 778 h 10000"/>
                <a:gd name="connsiteX18" fmla="*/ 6828 w 10466"/>
                <a:gd name="connsiteY18" fmla="*/ 778 h 10000"/>
                <a:gd name="connsiteX19" fmla="*/ 7241 w 10466"/>
                <a:gd name="connsiteY19" fmla="*/ 819 h 10000"/>
                <a:gd name="connsiteX20" fmla="*/ 7655 w 10466"/>
                <a:gd name="connsiteY20" fmla="*/ 859 h 10000"/>
                <a:gd name="connsiteX21" fmla="*/ 8483 w 10466"/>
                <a:gd name="connsiteY21" fmla="*/ 1119 h 10000"/>
                <a:gd name="connsiteX22" fmla="*/ 9024 w 10466"/>
                <a:gd name="connsiteY22" fmla="*/ 1402 h 10000"/>
                <a:gd name="connsiteX23" fmla="*/ 9480 w 10466"/>
                <a:gd name="connsiteY23" fmla="*/ 1683 h 10000"/>
                <a:gd name="connsiteX24" fmla="*/ 9435 w 10466"/>
                <a:gd name="connsiteY24" fmla="*/ 1395 h 10000"/>
                <a:gd name="connsiteX25" fmla="*/ 9830 w 10466"/>
                <a:gd name="connsiteY25" fmla="*/ 1129 h 10000"/>
                <a:gd name="connsiteX26" fmla="*/ 10396 w 10466"/>
                <a:gd name="connsiteY26" fmla="*/ 1071 h 10000"/>
                <a:gd name="connsiteX27" fmla="*/ 9489 w 10466"/>
                <a:gd name="connsiteY27" fmla="*/ 617 h 10000"/>
                <a:gd name="connsiteX28" fmla="*/ 8838 w 10466"/>
                <a:gd name="connsiteY28" fmla="*/ 363 h 10000"/>
                <a:gd name="connsiteX29" fmla="*/ 8345 w 10466"/>
                <a:gd name="connsiteY29" fmla="*/ 259 h 10000"/>
                <a:gd name="connsiteX30" fmla="*/ 7793 w 10466"/>
                <a:gd name="connsiteY30" fmla="*/ 136 h 10000"/>
                <a:gd name="connsiteX31" fmla="*/ 7241 w 10466"/>
                <a:gd name="connsiteY31" fmla="*/ 41 h 10000"/>
                <a:gd name="connsiteX32" fmla="*/ 6690 w 10466"/>
                <a:gd name="connsiteY32" fmla="*/ 0 h 10000"/>
                <a:gd name="connsiteX33" fmla="*/ 6138 w 10466"/>
                <a:gd name="connsiteY33" fmla="*/ 0 h 10000"/>
                <a:gd name="connsiteX34" fmla="*/ 5724 w 10466"/>
                <a:gd name="connsiteY34" fmla="*/ 41 h 10000"/>
                <a:gd name="connsiteX35" fmla="*/ 5172 w 10466"/>
                <a:gd name="connsiteY35" fmla="*/ 82 h 10000"/>
                <a:gd name="connsiteX36" fmla="*/ 4483 w 10466"/>
                <a:gd name="connsiteY36" fmla="*/ 218 h 10000"/>
                <a:gd name="connsiteX37" fmla="*/ 3793 w 10466"/>
                <a:gd name="connsiteY37" fmla="*/ 477 h 10000"/>
                <a:gd name="connsiteX38" fmla="*/ 3294 w 10466"/>
                <a:gd name="connsiteY38" fmla="*/ 671 h 10000"/>
                <a:gd name="connsiteX39" fmla="*/ 2759 w 10466"/>
                <a:gd name="connsiteY39" fmla="*/ 982 h 10000"/>
                <a:gd name="connsiteX40" fmla="*/ 2069 w 10466"/>
                <a:gd name="connsiteY40" fmla="*/ 1501 h 10000"/>
                <a:gd name="connsiteX41" fmla="*/ 1517 w 10466"/>
                <a:gd name="connsiteY41" fmla="*/ 2101 h 10000"/>
                <a:gd name="connsiteX42" fmla="*/ 1103 w 10466"/>
                <a:gd name="connsiteY42" fmla="*/ 2647 h 10000"/>
                <a:gd name="connsiteX43" fmla="*/ 690 w 10466"/>
                <a:gd name="connsiteY43" fmla="*/ 3247 h 10000"/>
                <a:gd name="connsiteX44" fmla="*/ 414 w 10466"/>
                <a:gd name="connsiteY44" fmla="*/ 3806 h 10000"/>
                <a:gd name="connsiteX45" fmla="*/ 276 w 10466"/>
                <a:gd name="connsiteY45" fmla="*/ 4407 h 10000"/>
                <a:gd name="connsiteX46" fmla="*/ 138 w 10466"/>
                <a:gd name="connsiteY46" fmla="*/ 5130 h 10000"/>
                <a:gd name="connsiteX47" fmla="*/ 0 w 10466"/>
                <a:gd name="connsiteY47" fmla="*/ 5894 h 10000"/>
                <a:gd name="connsiteX48" fmla="*/ 0 w 10466"/>
                <a:gd name="connsiteY48" fmla="*/ 6330 h 10000"/>
                <a:gd name="connsiteX49" fmla="*/ 138 w 10466"/>
                <a:gd name="connsiteY49" fmla="*/ 7094 h 10000"/>
                <a:gd name="connsiteX50" fmla="*/ 552 w 10466"/>
                <a:gd name="connsiteY50" fmla="*/ 7817 h 10000"/>
                <a:gd name="connsiteX51" fmla="*/ 828 w 10466"/>
                <a:gd name="connsiteY51" fmla="*/ 8499 h 10000"/>
                <a:gd name="connsiteX52" fmla="*/ 1241 w 10466"/>
                <a:gd name="connsiteY52" fmla="*/ 9195 h 10000"/>
                <a:gd name="connsiteX53" fmla="*/ 1793 w 10466"/>
                <a:gd name="connsiteY53" fmla="*/ 9918 h 10000"/>
                <a:gd name="connsiteX54" fmla="*/ 1793 w 10466"/>
                <a:gd name="connsiteY54" fmla="*/ 10000 h 10000"/>
                <a:gd name="connsiteX55" fmla="*/ 414 w 10466"/>
                <a:gd name="connsiteY55" fmla="*/ 7435 h 10000"/>
                <a:gd name="connsiteX0" fmla="*/ 414 w 10466"/>
                <a:gd name="connsiteY0" fmla="*/ 7435 h 10000"/>
                <a:gd name="connsiteX1" fmla="*/ 276 w 10466"/>
                <a:gd name="connsiteY1" fmla="*/ 7312 h 10000"/>
                <a:gd name="connsiteX2" fmla="*/ 276 w 10466"/>
                <a:gd name="connsiteY2" fmla="*/ 6712 h 10000"/>
                <a:gd name="connsiteX3" fmla="*/ 138 w 10466"/>
                <a:gd name="connsiteY3" fmla="*/ 6112 h 10000"/>
                <a:gd name="connsiteX4" fmla="*/ 276 w 10466"/>
                <a:gd name="connsiteY4" fmla="*/ 5512 h 10000"/>
                <a:gd name="connsiteX5" fmla="*/ 552 w 10466"/>
                <a:gd name="connsiteY5" fmla="*/ 4911 h 10000"/>
                <a:gd name="connsiteX6" fmla="*/ 690 w 10466"/>
                <a:gd name="connsiteY6" fmla="*/ 4611 h 10000"/>
                <a:gd name="connsiteX7" fmla="*/ 1103 w 10466"/>
                <a:gd name="connsiteY7" fmla="*/ 3847 h 10000"/>
                <a:gd name="connsiteX8" fmla="*/ 1517 w 10466"/>
                <a:gd name="connsiteY8" fmla="*/ 3124 h 10000"/>
                <a:gd name="connsiteX9" fmla="*/ 2207 w 10466"/>
                <a:gd name="connsiteY9" fmla="*/ 2347 h 10000"/>
                <a:gd name="connsiteX10" fmla="*/ 2621 w 10466"/>
                <a:gd name="connsiteY10" fmla="*/ 2046 h 10000"/>
                <a:gd name="connsiteX11" fmla="*/ 3140 w 10466"/>
                <a:gd name="connsiteY11" fmla="*/ 1753 h 10000"/>
                <a:gd name="connsiteX12" fmla="*/ 3793 w 10466"/>
                <a:gd name="connsiteY12" fmla="*/ 1419 h 10000"/>
                <a:gd name="connsiteX13" fmla="*/ 4345 w 10466"/>
                <a:gd name="connsiteY13" fmla="*/ 1201 h 10000"/>
                <a:gd name="connsiteX14" fmla="*/ 4759 w 10466"/>
                <a:gd name="connsiteY14" fmla="*/ 1023 h 10000"/>
                <a:gd name="connsiteX15" fmla="*/ 5310 w 10466"/>
                <a:gd name="connsiteY15" fmla="*/ 900 h 10000"/>
                <a:gd name="connsiteX16" fmla="*/ 5724 w 10466"/>
                <a:gd name="connsiteY16" fmla="*/ 819 h 10000"/>
                <a:gd name="connsiteX17" fmla="*/ 6414 w 10466"/>
                <a:gd name="connsiteY17" fmla="*/ 778 h 10000"/>
                <a:gd name="connsiteX18" fmla="*/ 6828 w 10466"/>
                <a:gd name="connsiteY18" fmla="*/ 778 h 10000"/>
                <a:gd name="connsiteX19" fmla="*/ 7241 w 10466"/>
                <a:gd name="connsiteY19" fmla="*/ 819 h 10000"/>
                <a:gd name="connsiteX20" fmla="*/ 7655 w 10466"/>
                <a:gd name="connsiteY20" fmla="*/ 859 h 10000"/>
                <a:gd name="connsiteX21" fmla="*/ 8483 w 10466"/>
                <a:gd name="connsiteY21" fmla="*/ 1119 h 10000"/>
                <a:gd name="connsiteX22" fmla="*/ 9024 w 10466"/>
                <a:gd name="connsiteY22" fmla="*/ 1402 h 10000"/>
                <a:gd name="connsiteX23" fmla="*/ 9480 w 10466"/>
                <a:gd name="connsiteY23" fmla="*/ 1683 h 10000"/>
                <a:gd name="connsiteX24" fmla="*/ 9435 w 10466"/>
                <a:gd name="connsiteY24" fmla="*/ 1395 h 10000"/>
                <a:gd name="connsiteX25" fmla="*/ 9830 w 10466"/>
                <a:gd name="connsiteY25" fmla="*/ 1129 h 10000"/>
                <a:gd name="connsiteX26" fmla="*/ 10396 w 10466"/>
                <a:gd name="connsiteY26" fmla="*/ 1071 h 10000"/>
                <a:gd name="connsiteX27" fmla="*/ 9489 w 10466"/>
                <a:gd name="connsiteY27" fmla="*/ 617 h 10000"/>
                <a:gd name="connsiteX28" fmla="*/ 8838 w 10466"/>
                <a:gd name="connsiteY28" fmla="*/ 363 h 10000"/>
                <a:gd name="connsiteX29" fmla="*/ 8345 w 10466"/>
                <a:gd name="connsiteY29" fmla="*/ 259 h 10000"/>
                <a:gd name="connsiteX30" fmla="*/ 7793 w 10466"/>
                <a:gd name="connsiteY30" fmla="*/ 136 h 10000"/>
                <a:gd name="connsiteX31" fmla="*/ 7241 w 10466"/>
                <a:gd name="connsiteY31" fmla="*/ 41 h 10000"/>
                <a:gd name="connsiteX32" fmla="*/ 6690 w 10466"/>
                <a:gd name="connsiteY32" fmla="*/ 0 h 10000"/>
                <a:gd name="connsiteX33" fmla="*/ 6138 w 10466"/>
                <a:gd name="connsiteY33" fmla="*/ 0 h 10000"/>
                <a:gd name="connsiteX34" fmla="*/ 5724 w 10466"/>
                <a:gd name="connsiteY34" fmla="*/ 41 h 10000"/>
                <a:gd name="connsiteX35" fmla="*/ 5172 w 10466"/>
                <a:gd name="connsiteY35" fmla="*/ 82 h 10000"/>
                <a:gd name="connsiteX36" fmla="*/ 4483 w 10466"/>
                <a:gd name="connsiteY36" fmla="*/ 218 h 10000"/>
                <a:gd name="connsiteX37" fmla="*/ 3793 w 10466"/>
                <a:gd name="connsiteY37" fmla="*/ 477 h 10000"/>
                <a:gd name="connsiteX38" fmla="*/ 3294 w 10466"/>
                <a:gd name="connsiteY38" fmla="*/ 671 h 10000"/>
                <a:gd name="connsiteX39" fmla="*/ 2759 w 10466"/>
                <a:gd name="connsiteY39" fmla="*/ 982 h 10000"/>
                <a:gd name="connsiteX40" fmla="*/ 2069 w 10466"/>
                <a:gd name="connsiteY40" fmla="*/ 1501 h 10000"/>
                <a:gd name="connsiteX41" fmla="*/ 1517 w 10466"/>
                <a:gd name="connsiteY41" fmla="*/ 2101 h 10000"/>
                <a:gd name="connsiteX42" fmla="*/ 1103 w 10466"/>
                <a:gd name="connsiteY42" fmla="*/ 2647 h 10000"/>
                <a:gd name="connsiteX43" fmla="*/ 690 w 10466"/>
                <a:gd name="connsiteY43" fmla="*/ 3247 h 10000"/>
                <a:gd name="connsiteX44" fmla="*/ 414 w 10466"/>
                <a:gd name="connsiteY44" fmla="*/ 3806 h 10000"/>
                <a:gd name="connsiteX45" fmla="*/ 276 w 10466"/>
                <a:gd name="connsiteY45" fmla="*/ 4407 h 10000"/>
                <a:gd name="connsiteX46" fmla="*/ 138 w 10466"/>
                <a:gd name="connsiteY46" fmla="*/ 5130 h 10000"/>
                <a:gd name="connsiteX47" fmla="*/ 0 w 10466"/>
                <a:gd name="connsiteY47" fmla="*/ 5894 h 10000"/>
                <a:gd name="connsiteX48" fmla="*/ 0 w 10466"/>
                <a:gd name="connsiteY48" fmla="*/ 6330 h 10000"/>
                <a:gd name="connsiteX49" fmla="*/ 138 w 10466"/>
                <a:gd name="connsiteY49" fmla="*/ 7094 h 10000"/>
                <a:gd name="connsiteX50" fmla="*/ 552 w 10466"/>
                <a:gd name="connsiteY50" fmla="*/ 7817 h 10000"/>
                <a:gd name="connsiteX51" fmla="*/ 828 w 10466"/>
                <a:gd name="connsiteY51" fmla="*/ 8499 h 10000"/>
                <a:gd name="connsiteX52" fmla="*/ 1241 w 10466"/>
                <a:gd name="connsiteY52" fmla="*/ 9195 h 10000"/>
                <a:gd name="connsiteX53" fmla="*/ 1793 w 10466"/>
                <a:gd name="connsiteY53" fmla="*/ 9918 h 10000"/>
                <a:gd name="connsiteX54" fmla="*/ 1793 w 10466"/>
                <a:gd name="connsiteY54" fmla="*/ 10000 h 10000"/>
                <a:gd name="connsiteX55" fmla="*/ 414 w 10466"/>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830 w 10704"/>
                <a:gd name="connsiteY25" fmla="*/ 1129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830 w 10704"/>
                <a:gd name="connsiteY25" fmla="*/ 1129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936 w 10704"/>
                <a:gd name="connsiteY25" fmla="*/ 1141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936 w 10704"/>
                <a:gd name="connsiteY25" fmla="*/ 1141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936 w 10704"/>
                <a:gd name="connsiteY25" fmla="*/ 1141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936 w 10704"/>
                <a:gd name="connsiteY25" fmla="*/ 1141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 name="connsiteX0" fmla="*/ 414 w 10704"/>
                <a:gd name="connsiteY0" fmla="*/ 7435 h 10000"/>
                <a:gd name="connsiteX1" fmla="*/ 276 w 10704"/>
                <a:gd name="connsiteY1" fmla="*/ 7312 h 10000"/>
                <a:gd name="connsiteX2" fmla="*/ 276 w 10704"/>
                <a:gd name="connsiteY2" fmla="*/ 6712 h 10000"/>
                <a:gd name="connsiteX3" fmla="*/ 138 w 10704"/>
                <a:gd name="connsiteY3" fmla="*/ 6112 h 10000"/>
                <a:gd name="connsiteX4" fmla="*/ 276 w 10704"/>
                <a:gd name="connsiteY4" fmla="*/ 5512 h 10000"/>
                <a:gd name="connsiteX5" fmla="*/ 552 w 10704"/>
                <a:gd name="connsiteY5" fmla="*/ 4911 h 10000"/>
                <a:gd name="connsiteX6" fmla="*/ 690 w 10704"/>
                <a:gd name="connsiteY6" fmla="*/ 4611 h 10000"/>
                <a:gd name="connsiteX7" fmla="*/ 1103 w 10704"/>
                <a:gd name="connsiteY7" fmla="*/ 3847 h 10000"/>
                <a:gd name="connsiteX8" fmla="*/ 1517 w 10704"/>
                <a:gd name="connsiteY8" fmla="*/ 3124 h 10000"/>
                <a:gd name="connsiteX9" fmla="*/ 2207 w 10704"/>
                <a:gd name="connsiteY9" fmla="*/ 2347 h 10000"/>
                <a:gd name="connsiteX10" fmla="*/ 2621 w 10704"/>
                <a:gd name="connsiteY10" fmla="*/ 2046 h 10000"/>
                <a:gd name="connsiteX11" fmla="*/ 3140 w 10704"/>
                <a:gd name="connsiteY11" fmla="*/ 1753 h 10000"/>
                <a:gd name="connsiteX12" fmla="*/ 3793 w 10704"/>
                <a:gd name="connsiteY12" fmla="*/ 1419 h 10000"/>
                <a:gd name="connsiteX13" fmla="*/ 4345 w 10704"/>
                <a:gd name="connsiteY13" fmla="*/ 1201 h 10000"/>
                <a:gd name="connsiteX14" fmla="*/ 4759 w 10704"/>
                <a:gd name="connsiteY14" fmla="*/ 1023 h 10000"/>
                <a:gd name="connsiteX15" fmla="*/ 5310 w 10704"/>
                <a:gd name="connsiteY15" fmla="*/ 900 h 10000"/>
                <a:gd name="connsiteX16" fmla="*/ 5724 w 10704"/>
                <a:gd name="connsiteY16" fmla="*/ 819 h 10000"/>
                <a:gd name="connsiteX17" fmla="*/ 6414 w 10704"/>
                <a:gd name="connsiteY17" fmla="*/ 778 h 10000"/>
                <a:gd name="connsiteX18" fmla="*/ 6828 w 10704"/>
                <a:gd name="connsiteY18" fmla="*/ 778 h 10000"/>
                <a:gd name="connsiteX19" fmla="*/ 7241 w 10704"/>
                <a:gd name="connsiteY19" fmla="*/ 819 h 10000"/>
                <a:gd name="connsiteX20" fmla="*/ 7655 w 10704"/>
                <a:gd name="connsiteY20" fmla="*/ 859 h 10000"/>
                <a:gd name="connsiteX21" fmla="*/ 8483 w 10704"/>
                <a:gd name="connsiteY21" fmla="*/ 1119 h 10000"/>
                <a:gd name="connsiteX22" fmla="*/ 9024 w 10704"/>
                <a:gd name="connsiteY22" fmla="*/ 1402 h 10000"/>
                <a:gd name="connsiteX23" fmla="*/ 9480 w 10704"/>
                <a:gd name="connsiteY23" fmla="*/ 1683 h 10000"/>
                <a:gd name="connsiteX24" fmla="*/ 9435 w 10704"/>
                <a:gd name="connsiteY24" fmla="*/ 1395 h 10000"/>
                <a:gd name="connsiteX25" fmla="*/ 9936 w 10704"/>
                <a:gd name="connsiteY25" fmla="*/ 1141 h 10000"/>
                <a:gd name="connsiteX26" fmla="*/ 10634 w 10704"/>
                <a:gd name="connsiteY26" fmla="*/ 1143 h 10000"/>
                <a:gd name="connsiteX27" fmla="*/ 9489 w 10704"/>
                <a:gd name="connsiteY27" fmla="*/ 617 h 10000"/>
                <a:gd name="connsiteX28" fmla="*/ 8838 w 10704"/>
                <a:gd name="connsiteY28" fmla="*/ 363 h 10000"/>
                <a:gd name="connsiteX29" fmla="*/ 8345 w 10704"/>
                <a:gd name="connsiteY29" fmla="*/ 259 h 10000"/>
                <a:gd name="connsiteX30" fmla="*/ 7793 w 10704"/>
                <a:gd name="connsiteY30" fmla="*/ 136 h 10000"/>
                <a:gd name="connsiteX31" fmla="*/ 7241 w 10704"/>
                <a:gd name="connsiteY31" fmla="*/ 41 h 10000"/>
                <a:gd name="connsiteX32" fmla="*/ 6690 w 10704"/>
                <a:gd name="connsiteY32" fmla="*/ 0 h 10000"/>
                <a:gd name="connsiteX33" fmla="*/ 6138 w 10704"/>
                <a:gd name="connsiteY33" fmla="*/ 0 h 10000"/>
                <a:gd name="connsiteX34" fmla="*/ 5724 w 10704"/>
                <a:gd name="connsiteY34" fmla="*/ 41 h 10000"/>
                <a:gd name="connsiteX35" fmla="*/ 5172 w 10704"/>
                <a:gd name="connsiteY35" fmla="*/ 82 h 10000"/>
                <a:gd name="connsiteX36" fmla="*/ 4483 w 10704"/>
                <a:gd name="connsiteY36" fmla="*/ 218 h 10000"/>
                <a:gd name="connsiteX37" fmla="*/ 3793 w 10704"/>
                <a:gd name="connsiteY37" fmla="*/ 477 h 10000"/>
                <a:gd name="connsiteX38" fmla="*/ 3294 w 10704"/>
                <a:gd name="connsiteY38" fmla="*/ 671 h 10000"/>
                <a:gd name="connsiteX39" fmla="*/ 2759 w 10704"/>
                <a:gd name="connsiteY39" fmla="*/ 982 h 10000"/>
                <a:gd name="connsiteX40" fmla="*/ 2069 w 10704"/>
                <a:gd name="connsiteY40" fmla="*/ 1501 h 10000"/>
                <a:gd name="connsiteX41" fmla="*/ 1517 w 10704"/>
                <a:gd name="connsiteY41" fmla="*/ 2101 h 10000"/>
                <a:gd name="connsiteX42" fmla="*/ 1103 w 10704"/>
                <a:gd name="connsiteY42" fmla="*/ 2647 h 10000"/>
                <a:gd name="connsiteX43" fmla="*/ 690 w 10704"/>
                <a:gd name="connsiteY43" fmla="*/ 3247 h 10000"/>
                <a:gd name="connsiteX44" fmla="*/ 414 w 10704"/>
                <a:gd name="connsiteY44" fmla="*/ 3806 h 10000"/>
                <a:gd name="connsiteX45" fmla="*/ 276 w 10704"/>
                <a:gd name="connsiteY45" fmla="*/ 4407 h 10000"/>
                <a:gd name="connsiteX46" fmla="*/ 138 w 10704"/>
                <a:gd name="connsiteY46" fmla="*/ 5130 h 10000"/>
                <a:gd name="connsiteX47" fmla="*/ 0 w 10704"/>
                <a:gd name="connsiteY47" fmla="*/ 5894 h 10000"/>
                <a:gd name="connsiteX48" fmla="*/ 0 w 10704"/>
                <a:gd name="connsiteY48" fmla="*/ 6330 h 10000"/>
                <a:gd name="connsiteX49" fmla="*/ 138 w 10704"/>
                <a:gd name="connsiteY49" fmla="*/ 7094 h 10000"/>
                <a:gd name="connsiteX50" fmla="*/ 552 w 10704"/>
                <a:gd name="connsiteY50" fmla="*/ 7817 h 10000"/>
                <a:gd name="connsiteX51" fmla="*/ 828 w 10704"/>
                <a:gd name="connsiteY51" fmla="*/ 8499 h 10000"/>
                <a:gd name="connsiteX52" fmla="*/ 1241 w 10704"/>
                <a:gd name="connsiteY52" fmla="*/ 9195 h 10000"/>
                <a:gd name="connsiteX53" fmla="*/ 1793 w 10704"/>
                <a:gd name="connsiteY53" fmla="*/ 9918 h 10000"/>
                <a:gd name="connsiteX54" fmla="*/ 1793 w 10704"/>
                <a:gd name="connsiteY54" fmla="*/ 10000 h 10000"/>
                <a:gd name="connsiteX55" fmla="*/ 414 w 10704"/>
                <a:gd name="connsiteY55" fmla="*/ 743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704" h="10000">
                  <a:moveTo>
                    <a:pt x="414" y="7435"/>
                  </a:moveTo>
                  <a:lnTo>
                    <a:pt x="276" y="7312"/>
                  </a:lnTo>
                  <a:lnTo>
                    <a:pt x="276" y="6712"/>
                  </a:lnTo>
                  <a:lnTo>
                    <a:pt x="138" y="6112"/>
                  </a:lnTo>
                  <a:lnTo>
                    <a:pt x="276" y="5512"/>
                  </a:lnTo>
                  <a:lnTo>
                    <a:pt x="552" y="4911"/>
                  </a:lnTo>
                  <a:lnTo>
                    <a:pt x="690" y="4611"/>
                  </a:lnTo>
                  <a:lnTo>
                    <a:pt x="1103" y="3847"/>
                  </a:lnTo>
                  <a:lnTo>
                    <a:pt x="1517" y="3124"/>
                  </a:lnTo>
                  <a:lnTo>
                    <a:pt x="2207" y="2347"/>
                  </a:lnTo>
                  <a:lnTo>
                    <a:pt x="2621" y="2046"/>
                  </a:lnTo>
                  <a:lnTo>
                    <a:pt x="3140" y="1753"/>
                  </a:lnTo>
                  <a:lnTo>
                    <a:pt x="3793" y="1419"/>
                  </a:lnTo>
                  <a:lnTo>
                    <a:pt x="4345" y="1201"/>
                  </a:lnTo>
                  <a:lnTo>
                    <a:pt x="4759" y="1023"/>
                  </a:lnTo>
                  <a:lnTo>
                    <a:pt x="5310" y="900"/>
                  </a:lnTo>
                  <a:lnTo>
                    <a:pt x="5724" y="819"/>
                  </a:lnTo>
                  <a:lnTo>
                    <a:pt x="6414" y="778"/>
                  </a:lnTo>
                  <a:lnTo>
                    <a:pt x="6828" y="778"/>
                  </a:lnTo>
                  <a:lnTo>
                    <a:pt x="7241" y="819"/>
                  </a:lnTo>
                  <a:lnTo>
                    <a:pt x="7655" y="859"/>
                  </a:lnTo>
                  <a:lnTo>
                    <a:pt x="8483" y="1119"/>
                  </a:lnTo>
                  <a:lnTo>
                    <a:pt x="9024" y="1402"/>
                  </a:lnTo>
                  <a:lnTo>
                    <a:pt x="9480" y="1683"/>
                  </a:lnTo>
                  <a:lnTo>
                    <a:pt x="9435" y="1395"/>
                  </a:lnTo>
                  <a:cubicBezTo>
                    <a:pt x="9629" y="1227"/>
                    <a:pt x="9662" y="1237"/>
                    <a:pt x="9936" y="1141"/>
                  </a:cubicBezTo>
                  <a:cubicBezTo>
                    <a:pt x="10288" y="1116"/>
                    <a:pt x="10704" y="1238"/>
                    <a:pt x="10634" y="1143"/>
                  </a:cubicBezTo>
                  <a:lnTo>
                    <a:pt x="9489" y="617"/>
                  </a:lnTo>
                  <a:lnTo>
                    <a:pt x="8838" y="363"/>
                  </a:lnTo>
                  <a:lnTo>
                    <a:pt x="8345" y="259"/>
                  </a:lnTo>
                  <a:lnTo>
                    <a:pt x="7793" y="136"/>
                  </a:lnTo>
                  <a:lnTo>
                    <a:pt x="7241" y="41"/>
                  </a:lnTo>
                  <a:lnTo>
                    <a:pt x="6690" y="0"/>
                  </a:lnTo>
                  <a:lnTo>
                    <a:pt x="6138" y="0"/>
                  </a:lnTo>
                  <a:lnTo>
                    <a:pt x="5724" y="41"/>
                  </a:lnTo>
                  <a:lnTo>
                    <a:pt x="5172" y="82"/>
                  </a:lnTo>
                  <a:lnTo>
                    <a:pt x="4483" y="218"/>
                  </a:lnTo>
                  <a:lnTo>
                    <a:pt x="3793" y="477"/>
                  </a:lnTo>
                  <a:lnTo>
                    <a:pt x="3294" y="671"/>
                  </a:lnTo>
                  <a:lnTo>
                    <a:pt x="2759" y="982"/>
                  </a:lnTo>
                  <a:lnTo>
                    <a:pt x="2069" y="1501"/>
                  </a:lnTo>
                  <a:lnTo>
                    <a:pt x="1517" y="2101"/>
                  </a:lnTo>
                  <a:lnTo>
                    <a:pt x="1103" y="2647"/>
                  </a:lnTo>
                  <a:lnTo>
                    <a:pt x="690" y="3247"/>
                  </a:lnTo>
                  <a:lnTo>
                    <a:pt x="414" y="3806"/>
                  </a:lnTo>
                  <a:lnTo>
                    <a:pt x="276" y="4407"/>
                  </a:lnTo>
                  <a:lnTo>
                    <a:pt x="138" y="5130"/>
                  </a:lnTo>
                  <a:lnTo>
                    <a:pt x="0" y="5894"/>
                  </a:lnTo>
                  <a:lnTo>
                    <a:pt x="0" y="6330"/>
                  </a:lnTo>
                  <a:lnTo>
                    <a:pt x="138" y="7094"/>
                  </a:lnTo>
                  <a:lnTo>
                    <a:pt x="552" y="7817"/>
                  </a:lnTo>
                  <a:lnTo>
                    <a:pt x="828" y="8499"/>
                  </a:lnTo>
                  <a:lnTo>
                    <a:pt x="1241" y="9195"/>
                  </a:lnTo>
                  <a:lnTo>
                    <a:pt x="1793" y="9918"/>
                  </a:lnTo>
                  <a:lnTo>
                    <a:pt x="1793" y="10000"/>
                  </a:lnTo>
                  <a:lnTo>
                    <a:pt x="414" y="7435"/>
                  </a:lnTo>
                  <a:close/>
                </a:path>
              </a:pathLst>
            </a:custGeom>
            <a:gradFill rotWithShape="0">
              <a:gsLst>
                <a:gs pos="0">
                  <a:srgbClr val="3B3B3B"/>
                </a:gs>
                <a:gs pos="100000">
                  <a:sysClr val="window" lastClr="FFFFFF"/>
                </a:gs>
              </a:gsLst>
              <a:lin ang="54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nvGrpSpPr>
            <p:cNvPr id="7" name="Group 52"/>
            <p:cNvGrpSpPr/>
            <p:nvPr/>
          </p:nvGrpSpPr>
          <p:grpSpPr>
            <a:xfrm>
              <a:off x="3923077" y="2168621"/>
              <a:ext cx="1845052" cy="3949546"/>
              <a:chOff x="3923077" y="2168621"/>
              <a:chExt cx="1845052" cy="3949546"/>
            </a:xfrm>
          </p:grpSpPr>
          <p:sp>
            <p:nvSpPr>
              <p:cNvPr id="102" name="Freeform 1039"/>
              <p:cNvSpPr>
                <a:spLocks/>
              </p:cNvSpPr>
              <p:nvPr/>
            </p:nvSpPr>
            <p:spPr bwMode="auto">
              <a:xfrm>
                <a:off x="4109076" y="2959509"/>
                <a:ext cx="1659053" cy="3158658"/>
              </a:xfrm>
              <a:custGeom>
                <a:avLst/>
                <a:gdLst>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303 w 10000"/>
                  <a:gd name="connsiteY20" fmla="*/ 9150 h 10000"/>
                  <a:gd name="connsiteX21" fmla="*/ 2039 w 10000"/>
                  <a:gd name="connsiteY21" fmla="*/ 9067 h 10000"/>
                  <a:gd name="connsiteX22" fmla="*/ 1645 w 10000"/>
                  <a:gd name="connsiteY22" fmla="*/ 8889 h 10000"/>
                  <a:gd name="connsiteX23" fmla="*/ 1250 w 10000"/>
                  <a:gd name="connsiteY23" fmla="*/ 8711 h 10000"/>
                  <a:gd name="connsiteX24" fmla="*/ 395 w 10000"/>
                  <a:gd name="connsiteY24" fmla="*/ 8368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303 w 10000"/>
                  <a:gd name="connsiteY20" fmla="*/ 9150 h 10000"/>
                  <a:gd name="connsiteX21" fmla="*/ 2039 w 10000"/>
                  <a:gd name="connsiteY21" fmla="*/ 9067 h 10000"/>
                  <a:gd name="connsiteX22" fmla="*/ 1645 w 10000"/>
                  <a:gd name="connsiteY22" fmla="*/ 8889 h 10000"/>
                  <a:gd name="connsiteX23" fmla="*/ 1250 w 10000"/>
                  <a:gd name="connsiteY23" fmla="*/ 8711 h 10000"/>
                  <a:gd name="connsiteX24" fmla="*/ 900 w 10000"/>
                  <a:gd name="connsiteY24" fmla="*/ 8272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303 w 10000"/>
                  <a:gd name="connsiteY20" fmla="*/ 9150 h 10000"/>
                  <a:gd name="connsiteX21" fmla="*/ 2039 w 10000"/>
                  <a:gd name="connsiteY21" fmla="*/ 9067 h 10000"/>
                  <a:gd name="connsiteX22" fmla="*/ 1645 w 10000"/>
                  <a:gd name="connsiteY22" fmla="*/ 8889 h 10000"/>
                  <a:gd name="connsiteX23" fmla="*/ 1477 w 10000"/>
                  <a:gd name="connsiteY23" fmla="*/ 8579 h 10000"/>
                  <a:gd name="connsiteX24" fmla="*/ 900 w 10000"/>
                  <a:gd name="connsiteY24" fmla="*/ 8272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303 w 10000"/>
                  <a:gd name="connsiteY20" fmla="*/ 9150 h 10000"/>
                  <a:gd name="connsiteX21" fmla="*/ 2039 w 10000"/>
                  <a:gd name="connsiteY21" fmla="*/ 9067 h 10000"/>
                  <a:gd name="connsiteX22" fmla="*/ 1897 w 10000"/>
                  <a:gd name="connsiteY22" fmla="*/ 8937 h 10000"/>
                  <a:gd name="connsiteX23" fmla="*/ 1477 w 10000"/>
                  <a:gd name="connsiteY23" fmla="*/ 8579 h 10000"/>
                  <a:gd name="connsiteX24" fmla="*/ 900 w 10000"/>
                  <a:gd name="connsiteY24" fmla="*/ 8272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303 w 10000"/>
                  <a:gd name="connsiteY20" fmla="*/ 9150 h 10000"/>
                  <a:gd name="connsiteX21" fmla="*/ 2140 w 10000"/>
                  <a:gd name="connsiteY21" fmla="*/ 9007 h 10000"/>
                  <a:gd name="connsiteX22" fmla="*/ 1897 w 10000"/>
                  <a:gd name="connsiteY22" fmla="*/ 8937 h 10000"/>
                  <a:gd name="connsiteX23" fmla="*/ 1477 w 10000"/>
                  <a:gd name="connsiteY23" fmla="*/ 8579 h 10000"/>
                  <a:gd name="connsiteX24" fmla="*/ 900 w 10000"/>
                  <a:gd name="connsiteY24" fmla="*/ 8272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480 w 10000"/>
                  <a:gd name="connsiteY20" fmla="*/ 9114 h 10000"/>
                  <a:gd name="connsiteX21" fmla="*/ 2140 w 10000"/>
                  <a:gd name="connsiteY21" fmla="*/ 9007 h 10000"/>
                  <a:gd name="connsiteX22" fmla="*/ 1897 w 10000"/>
                  <a:gd name="connsiteY22" fmla="*/ 8937 h 10000"/>
                  <a:gd name="connsiteX23" fmla="*/ 1477 w 10000"/>
                  <a:gd name="connsiteY23" fmla="*/ 8579 h 10000"/>
                  <a:gd name="connsiteX24" fmla="*/ 900 w 10000"/>
                  <a:gd name="connsiteY24" fmla="*/ 8272 h 10000"/>
                  <a:gd name="connsiteX25" fmla="*/ 420 w 10000"/>
                  <a:gd name="connsiteY25" fmla="*/ 8014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480 w 10000"/>
                  <a:gd name="connsiteY20" fmla="*/ 9114 h 10000"/>
                  <a:gd name="connsiteX21" fmla="*/ 2140 w 10000"/>
                  <a:gd name="connsiteY21" fmla="*/ 9007 h 10000"/>
                  <a:gd name="connsiteX22" fmla="*/ 1897 w 10000"/>
                  <a:gd name="connsiteY22" fmla="*/ 8937 h 10000"/>
                  <a:gd name="connsiteX23" fmla="*/ 1477 w 10000"/>
                  <a:gd name="connsiteY23" fmla="*/ 8579 h 10000"/>
                  <a:gd name="connsiteX24" fmla="*/ 900 w 10000"/>
                  <a:gd name="connsiteY24" fmla="*/ 8272 h 10000"/>
                  <a:gd name="connsiteX25" fmla="*/ 218 w 10000"/>
                  <a:gd name="connsiteY25" fmla="*/ 7702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88 w 10077"/>
                  <a:gd name="connsiteY0" fmla="*/ 947 h 10000"/>
                  <a:gd name="connsiteX1" fmla="*/ 9682 w 10077"/>
                  <a:gd name="connsiteY1" fmla="*/ 1934 h 10000"/>
                  <a:gd name="connsiteX2" fmla="*/ 9814 w 10077"/>
                  <a:gd name="connsiteY2" fmla="*/ 2620 h 10000"/>
                  <a:gd name="connsiteX3" fmla="*/ 9814 w 10077"/>
                  <a:gd name="connsiteY3" fmla="*/ 4513 h 10000"/>
                  <a:gd name="connsiteX4" fmla="*/ 9551 w 10077"/>
                  <a:gd name="connsiteY4" fmla="*/ 5103 h 10000"/>
                  <a:gd name="connsiteX5" fmla="*/ 9419 w 10077"/>
                  <a:gd name="connsiteY5" fmla="*/ 5405 h 10000"/>
                  <a:gd name="connsiteX6" fmla="*/ 8893 w 10077"/>
                  <a:gd name="connsiteY6" fmla="*/ 6145 h 10000"/>
                  <a:gd name="connsiteX7" fmla="*/ 8366 w 10077"/>
                  <a:gd name="connsiteY7" fmla="*/ 6914 h 10000"/>
                  <a:gd name="connsiteX8" fmla="*/ 7709 w 10077"/>
                  <a:gd name="connsiteY8" fmla="*/ 7641 h 10000"/>
                  <a:gd name="connsiteX9" fmla="*/ 7248 w 10077"/>
                  <a:gd name="connsiteY9" fmla="*/ 7942 h 10000"/>
                  <a:gd name="connsiteX10" fmla="*/ 6722 w 10077"/>
                  <a:gd name="connsiteY10" fmla="*/ 8285 h 10000"/>
                  <a:gd name="connsiteX11" fmla="*/ 6327 w 10077"/>
                  <a:gd name="connsiteY11" fmla="*/ 8587 h 10000"/>
                  <a:gd name="connsiteX12" fmla="*/ 5669 w 10077"/>
                  <a:gd name="connsiteY12" fmla="*/ 8807 h 10000"/>
                  <a:gd name="connsiteX13" fmla="*/ 5538 w 10077"/>
                  <a:gd name="connsiteY13" fmla="*/ 8889 h 10000"/>
                  <a:gd name="connsiteX14" fmla="*/ 5143 w 10077"/>
                  <a:gd name="connsiteY14" fmla="*/ 9012 h 10000"/>
                  <a:gd name="connsiteX15" fmla="*/ 4748 w 10077"/>
                  <a:gd name="connsiteY15" fmla="*/ 9108 h 10000"/>
                  <a:gd name="connsiteX16" fmla="*/ 4222 w 10077"/>
                  <a:gd name="connsiteY16" fmla="*/ 9191 h 10000"/>
                  <a:gd name="connsiteX17" fmla="*/ 3695 w 10077"/>
                  <a:gd name="connsiteY17" fmla="*/ 9232 h 10000"/>
                  <a:gd name="connsiteX18" fmla="*/ 3169 w 10077"/>
                  <a:gd name="connsiteY18" fmla="*/ 9232 h 10000"/>
                  <a:gd name="connsiteX19" fmla="*/ 2774 w 10077"/>
                  <a:gd name="connsiteY19" fmla="*/ 9191 h 10000"/>
                  <a:gd name="connsiteX20" fmla="*/ 2557 w 10077"/>
                  <a:gd name="connsiteY20" fmla="*/ 9114 h 10000"/>
                  <a:gd name="connsiteX21" fmla="*/ 2217 w 10077"/>
                  <a:gd name="connsiteY21" fmla="*/ 9007 h 10000"/>
                  <a:gd name="connsiteX22" fmla="*/ 1974 w 10077"/>
                  <a:gd name="connsiteY22" fmla="*/ 8937 h 10000"/>
                  <a:gd name="connsiteX23" fmla="*/ 1554 w 10077"/>
                  <a:gd name="connsiteY23" fmla="*/ 8579 h 10000"/>
                  <a:gd name="connsiteX24" fmla="*/ 977 w 10077"/>
                  <a:gd name="connsiteY24" fmla="*/ 8272 h 10000"/>
                  <a:gd name="connsiteX25" fmla="*/ 295 w 10077"/>
                  <a:gd name="connsiteY25" fmla="*/ 7702 h 10000"/>
                  <a:gd name="connsiteX26" fmla="*/ 472 w 10077"/>
                  <a:gd name="connsiteY26" fmla="*/ 8422 h 10000"/>
                  <a:gd name="connsiteX27" fmla="*/ 77 w 10077"/>
                  <a:gd name="connsiteY27" fmla="*/ 8930 h 10000"/>
                  <a:gd name="connsiteX28" fmla="*/ 932 w 10077"/>
                  <a:gd name="connsiteY28" fmla="*/ 9355 h 10000"/>
                  <a:gd name="connsiteX29" fmla="*/ 1327 w 10077"/>
                  <a:gd name="connsiteY29" fmla="*/ 9534 h 10000"/>
                  <a:gd name="connsiteX30" fmla="*/ 1853 w 10077"/>
                  <a:gd name="connsiteY30" fmla="*/ 9753 h 10000"/>
                  <a:gd name="connsiteX31" fmla="*/ 2248 w 10077"/>
                  <a:gd name="connsiteY31" fmla="*/ 9877 h 10000"/>
                  <a:gd name="connsiteX32" fmla="*/ 2774 w 10077"/>
                  <a:gd name="connsiteY32" fmla="*/ 9959 h 10000"/>
                  <a:gd name="connsiteX33" fmla="*/ 3301 w 10077"/>
                  <a:gd name="connsiteY33" fmla="*/ 10000 h 10000"/>
                  <a:gd name="connsiteX34" fmla="*/ 3827 w 10077"/>
                  <a:gd name="connsiteY34" fmla="*/ 10000 h 10000"/>
                  <a:gd name="connsiteX35" fmla="*/ 4353 w 10077"/>
                  <a:gd name="connsiteY35" fmla="*/ 9959 h 10000"/>
                  <a:gd name="connsiteX36" fmla="*/ 4748 w 10077"/>
                  <a:gd name="connsiteY36" fmla="*/ 9918 h 10000"/>
                  <a:gd name="connsiteX37" fmla="*/ 5406 w 10077"/>
                  <a:gd name="connsiteY37" fmla="*/ 9794 h 10000"/>
                  <a:gd name="connsiteX38" fmla="*/ 6064 w 10077"/>
                  <a:gd name="connsiteY38" fmla="*/ 9534 h 10000"/>
                  <a:gd name="connsiteX39" fmla="*/ 6722 w 10077"/>
                  <a:gd name="connsiteY39" fmla="*/ 9273 h 10000"/>
                  <a:gd name="connsiteX40" fmla="*/ 6985 w 10077"/>
                  <a:gd name="connsiteY40" fmla="*/ 9067 h 10000"/>
                  <a:gd name="connsiteX41" fmla="*/ 7709 w 10077"/>
                  <a:gd name="connsiteY41" fmla="*/ 8505 h 10000"/>
                  <a:gd name="connsiteX42" fmla="*/ 8366 w 10077"/>
                  <a:gd name="connsiteY42" fmla="*/ 7942 h 10000"/>
                  <a:gd name="connsiteX43" fmla="*/ 8761 w 10077"/>
                  <a:gd name="connsiteY43" fmla="*/ 7339 h 10000"/>
                  <a:gd name="connsiteX44" fmla="*/ 9156 w 10077"/>
                  <a:gd name="connsiteY44" fmla="*/ 6790 h 10000"/>
                  <a:gd name="connsiteX45" fmla="*/ 9419 w 10077"/>
                  <a:gd name="connsiteY45" fmla="*/ 6187 h 10000"/>
                  <a:gd name="connsiteX46" fmla="*/ 9682 w 10077"/>
                  <a:gd name="connsiteY46" fmla="*/ 5583 h 10000"/>
                  <a:gd name="connsiteX47" fmla="*/ 9814 w 10077"/>
                  <a:gd name="connsiteY47" fmla="*/ 4856 h 10000"/>
                  <a:gd name="connsiteX48" fmla="*/ 10077 w 10077"/>
                  <a:gd name="connsiteY48" fmla="*/ 4115 h 10000"/>
                  <a:gd name="connsiteX49" fmla="*/ 10077 w 10077"/>
                  <a:gd name="connsiteY49" fmla="*/ 2867 h 10000"/>
                  <a:gd name="connsiteX50" fmla="*/ 9814 w 10077"/>
                  <a:gd name="connsiteY50" fmla="*/ 2181 h 10000"/>
                  <a:gd name="connsiteX51" fmla="*/ 9551 w 10077"/>
                  <a:gd name="connsiteY51" fmla="*/ 1495 h 10000"/>
                  <a:gd name="connsiteX52" fmla="*/ 9419 w 10077"/>
                  <a:gd name="connsiteY52" fmla="*/ 1331 h 10000"/>
                  <a:gd name="connsiteX53" fmla="*/ 9288 w 10077"/>
                  <a:gd name="connsiteY53" fmla="*/ 1152 h 10000"/>
                  <a:gd name="connsiteX54" fmla="*/ 9156 w 10077"/>
                  <a:gd name="connsiteY54" fmla="*/ 768 h 10000"/>
                  <a:gd name="connsiteX55" fmla="*/ 8630 w 10077"/>
                  <a:gd name="connsiteY55" fmla="*/ 82 h 10000"/>
                  <a:gd name="connsiteX56" fmla="*/ 8498 w 10077"/>
                  <a:gd name="connsiteY56" fmla="*/ 0 h 10000"/>
                  <a:gd name="connsiteX57" fmla="*/ 9288 w 10077"/>
                  <a:gd name="connsiteY57" fmla="*/ 947 h 10000"/>
                  <a:gd name="connsiteX0" fmla="*/ 9288 w 10077"/>
                  <a:gd name="connsiteY0" fmla="*/ 947 h 10000"/>
                  <a:gd name="connsiteX1" fmla="*/ 9682 w 10077"/>
                  <a:gd name="connsiteY1" fmla="*/ 1934 h 10000"/>
                  <a:gd name="connsiteX2" fmla="*/ 9814 w 10077"/>
                  <a:gd name="connsiteY2" fmla="*/ 2620 h 10000"/>
                  <a:gd name="connsiteX3" fmla="*/ 9814 w 10077"/>
                  <a:gd name="connsiteY3" fmla="*/ 4513 h 10000"/>
                  <a:gd name="connsiteX4" fmla="*/ 9551 w 10077"/>
                  <a:gd name="connsiteY4" fmla="*/ 5103 h 10000"/>
                  <a:gd name="connsiteX5" fmla="*/ 9419 w 10077"/>
                  <a:gd name="connsiteY5" fmla="*/ 5405 h 10000"/>
                  <a:gd name="connsiteX6" fmla="*/ 8893 w 10077"/>
                  <a:gd name="connsiteY6" fmla="*/ 6145 h 10000"/>
                  <a:gd name="connsiteX7" fmla="*/ 8366 w 10077"/>
                  <a:gd name="connsiteY7" fmla="*/ 6914 h 10000"/>
                  <a:gd name="connsiteX8" fmla="*/ 7709 w 10077"/>
                  <a:gd name="connsiteY8" fmla="*/ 7641 h 10000"/>
                  <a:gd name="connsiteX9" fmla="*/ 7248 w 10077"/>
                  <a:gd name="connsiteY9" fmla="*/ 7942 h 10000"/>
                  <a:gd name="connsiteX10" fmla="*/ 6722 w 10077"/>
                  <a:gd name="connsiteY10" fmla="*/ 8285 h 10000"/>
                  <a:gd name="connsiteX11" fmla="*/ 6327 w 10077"/>
                  <a:gd name="connsiteY11" fmla="*/ 8587 h 10000"/>
                  <a:gd name="connsiteX12" fmla="*/ 5669 w 10077"/>
                  <a:gd name="connsiteY12" fmla="*/ 8807 h 10000"/>
                  <a:gd name="connsiteX13" fmla="*/ 5538 w 10077"/>
                  <a:gd name="connsiteY13" fmla="*/ 8889 h 10000"/>
                  <a:gd name="connsiteX14" fmla="*/ 5143 w 10077"/>
                  <a:gd name="connsiteY14" fmla="*/ 9012 h 10000"/>
                  <a:gd name="connsiteX15" fmla="*/ 4748 w 10077"/>
                  <a:gd name="connsiteY15" fmla="*/ 9108 h 10000"/>
                  <a:gd name="connsiteX16" fmla="*/ 4222 w 10077"/>
                  <a:gd name="connsiteY16" fmla="*/ 9191 h 10000"/>
                  <a:gd name="connsiteX17" fmla="*/ 3695 w 10077"/>
                  <a:gd name="connsiteY17" fmla="*/ 9232 h 10000"/>
                  <a:gd name="connsiteX18" fmla="*/ 3169 w 10077"/>
                  <a:gd name="connsiteY18" fmla="*/ 9232 h 10000"/>
                  <a:gd name="connsiteX19" fmla="*/ 2774 w 10077"/>
                  <a:gd name="connsiteY19" fmla="*/ 9191 h 10000"/>
                  <a:gd name="connsiteX20" fmla="*/ 2557 w 10077"/>
                  <a:gd name="connsiteY20" fmla="*/ 9114 h 10000"/>
                  <a:gd name="connsiteX21" fmla="*/ 2217 w 10077"/>
                  <a:gd name="connsiteY21" fmla="*/ 9007 h 10000"/>
                  <a:gd name="connsiteX22" fmla="*/ 1974 w 10077"/>
                  <a:gd name="connsiteY22" fmla="*/ 8937 h 10000"/>
                  <a:gd name="connsiteX23" fmla="*/ 1554 w 10077"/>
                  <a:gd name="connsiteY23" fmla="*/ 8579 h 10000"/>
                  <a:gd name="connsiteX24" fmla="*/ 977 w 10077"/>
                  <a:gd name="connsiteY24" fmla="*/ 8272 h 10000"/>
                  <a:gd name="connsiteX25" fmla="*/ 295 w 10077"/>
                  <a:gd name="connsiteY25" fmla="*/ 7702 h 10000"/>
                  <a:gd name="connsiteX26" fmla="*/ 472 w 10077"/>
                  <a:gd name="connsiteY26" fmla="*/ 8422 h 10000"/>
                  <a:gd name="connsiteX27" fmla="*/ 77 w 10077"/>
                  <a:gd name="connsiteY27" fmla="*/ 8930 h 10000"/>
                  <a:gd name="connsiteX28" fmla="*/ 932 w 10077"/>
                  <a:gd name="connsiteY28" fmla="*/ 9355 h 10000"/>
                  <a:gd name="connsiteX29" fmla="*/ 1327 w 10077"/>
                  <a:gd name="connsiteY29" fmla="*/ 9534 h 10000"/>
                  <a:gd name="connsiteX30" fmla="*/ 1853 w 10077"/>
                  <a:gd name="connsiteY30" fmla="*/ 9753 h 10000"/>
                  <a:gd name="connsiteX31" fmla="*/ 2248 w 10077"/>
                  <a:gd name="connsiteY31" fmla="*/ 9877 h 10000"/>
                  <a:gd name="connsiteX32" fmla="*/ 2774 w 10077"/>
                  <a:gd name="connsiteY32" fmla="*/ 9959 h 10000"/>
                  <a:gd name="connsiteX33" fmla="*/ 3301 w 10077"/>
                  <a:gd name="connsiteY33" fmla="*/ 10000 h 10000"/>
                  <a:gd name="connsiteX34" fmla="*/ 3827 w 10077"/>
                  <a:gd name="connsiteY34" fmla="*/ 10000 h 10000"/>
                  <a:gd name="connsiteX35" fmla="*/ 4353 w 10077"/>
                  <a:gd name="connsiteY35" fmla="*/ 9959 h 10000"/>
                  <a:gd name="connsiteX36" fmla="*/ 4748 w 10077"/>
                  <a:gd name="connsiteY36" fmla="*/ 9918 h 10000"/>
                  <a:gd name="connsiteX37" fmla="*/ 5406 w 10077"/>
                  <a:gd name="connsiteY37" fmla="*/ 9794 h 10000"/>
                  <a:gd name="connsiteX38" fmla="*/ 6064 w 10077"/>
                  <a:gd name="connsiteY38" fmla="*/ 9534 h 10000"/>
                  <a:gd name="connsiteX39" fmla="*/ 6722 w 10077"/>
                  <a:gd name="connsiteY39" fmla="*/ 9273 h 10000"/>
                  <a:gd name="connsiteX40" fmla="*/ 6985 w 10077"/>
                  <a:gd name="connsiteY40" fmla="*/ 9067 h 10000"/>
                  <a:gd name="connsiteX41" fmla="*/ 7709 w 10077"/>
                  <a:gd name="connsiteY41" fmla="*/ 8505 h 10000"/>
                  <a:gd name="connsiteX42" fmla="*/ 8366 w 10077"/>
                  <a:gd name="connsiteY42" fmla="*/ 7942 h 10000"/>
                  <a:gd name="connsiteX43" fmla="*/ 8761 w 10077"/>
                  <a:gd name="connsiteY43" fmla="*/ 7339 h 10000"/>
                  <a:gd name="connsiteX44" fmla="*/ 9156 w 10077"/>
                  <a:gd name="connsiteY44" fmla="*/ 6790 h 10000"/>
                  <a:gd name="connsiteX45" fmla="*/ 9419 w 10077"/>
                  <a:gd name="connsiteY45" fmla="*/ 6187 h 10000"/>
                  <a:gd name="connsiteX46" fmla="*/ 9682 w 10077"/>
                  <a:gd name="connsiteY46" fmla="*/ 5583 h 10000"/>
                  <a:gd name="connsiteX47" fmla="*/ 9814 w 10077"/>
                  <a:gd name="connsiteY47" fmla="*/ 4856 h 10000"/>
                  <a:gd name="connsiteX48" fmla="*/ 10077 w 10077"/>
                  <a:gd name="connsiteY48" fmla="*/ 4115 h 10000"/>
                  <a:gd name="connsiteX49" fmla="*/ 10077 w 10077"/>
                  <a:gd name="connsiteY49" fmla="*/ 2867 h 10000"/>
                  <a:gd name="connsiteX50" fmla="*/ 9814 w 10077"/>
                  <a:gd name="connsiteY50" fmla="*/ 2181 h 10000"/>
                  <a:gd name="connsiteX51" fmla="*/ 9551 w 10077"/>
                  <a:gd name="connsiteY51" fmla="*/ 1495 h 10000"/>
                  <a:gd name="connsiteX52" fmla="*/ 9419 w 10077"/>
                  <a:gd name="connsiteY52" fmla="*/ 1331 h 10000"/>
                  <a:gd name="connsiteX53" fmla="*/ 9288 w 10077"/>
                  <a:gd name="connsiteY53" fmla="*/ 1152 h 10000"/>
                  <a:gd name="connsiteX54" fmla="*/ 9156 w 10077"/>
                  <a:gd name="connsiteY54" fmla="*/ 768 h 10000"/>
                  <a:gd name="connsiteX55" fmla="*/ 8630 w 10077"/>
                  <a:gd name="connsiteY55" fmla="*/ 82 h 10000"/>
                  <a:gd name="connsiteX56" fmla="*/ 8498 w 10077"/>
                  <a:gd name="connsiteY56" fmla="*/ 0 h 10000"/>
                  <a:gd name="connsiteX57" fmla="*/ 9288 w 10077"/>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480 w 10000"/>
                  <a:gd name="connsiteY20" fmla="*/ 9114 h 10000"/>
                  <a:gd name="connsiteX21" fmla="*/ 2140 w 10000"/>
                  <a:gd name="connsiteY21" fmla="*/ 9007 h 10000"/>
                  <a:gd name="connsiteX22" fmla="*/ 1897 w 10000"/>
                  <a:gd name="connsiteY22" fmla="*/ 8937 h 10000"/>
                  <a:gd name="connsiteX23" fmla="*/ 1477 w 10000"/>
                  <a:gd name="connsiteY23" fmla="*/ 8579 h 10000"/>
                  <a:gd name="connsiteX24" fmla="*/ 900 w 10000"/>
                  <a:gd name="connsiteY24" fmla="*/ 8272 h 10000"/>
                  <a:gd name="connsiteX25" fmla="*/ 218 w 10000"/>
                  <a:gd name="connsiteY25" fmla="*/ 7702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480 w 10000"/>
                  <a:gd name="connsiteY20" fmla="*/ 9114 h 10000"/>
                  <a:gd name="connsiteX21" fmla="*/ 2140 w 10000"/>
                  <a:gd name="connsiteY21" fmla="*/ 9007 h 10000"/>
                  <a:gd name="connsiteX22" fmla="*/ 2099 w 10000"/>
                  <a:gd name="connsiteY22" fmla="*/ 8949 h 10000"/>
                  <a:gd name="connsiteX23" fmla="*/ 1477 w 10000"/>
                  <a:gd name="connsiteY23" fmla="*/ 8579 h 10000"/>
                  <a:gd name="connsiteX24" fmla="*/ 900 w 10000"/>
                  <a:gd name="connsiteY24" fmla="*/ 8272 h 10000"/>
                  <a:gd name="connsiteX25" fmla="*/ 218 w 10000"/>
                  <a:gd name="connsiteY25" fmla="*/ 7702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631 w 10000"/>
                  <a:gd name="connsiteY20" fmla="*/ 9114 h 10000"/>
                  <a:gd name="connsiteX21" fmla="*/ 2140 w 10000"/>
                  <a:gd name="connsiteY21" fmla="*/ 9007 h 10000"/>
                  <a:gd name="connsiteX22" fmla="*/ 2099 w 10000"/>
                  <a:gd name="connsiteY22" fmla="*/ 8949 h 10000"/>
                  <a:gd name="connsiteX23" fmla="*/ 1477 w 10000"/>
                  <a:gd name="connsiteY23" fmla="*/ 8579 h 10000"/>
                  <a:gd name="connsiteX24" fmla="*/ 900 w 10000"/>
                  <a:gd name="connsiteY24" fmla="*/ 8272 h 10000"/>
                  <a:gd name="connsiteX25" fmla="*/ 218 w 10000"/>
                  <a:gd name="connsiteY25" fmla="*/ 7702 h 10000"/>
                  <a:gd name="connsiteX26" fmla="*/ 395 w 10000"/>
                  <a:gd name="connsiteY26" fmla="*/ 8422 h 10000"/>
                  <a:gd name="connsiteX27" fmla="*/ 0 w 10000"/>
                  <a:gd name="connsiteY27" fmla="*/ 8930 h 10000"/>
                  <a:gd name="connsiteX28" fmla="*/ 855 w 10000"/>
                  <a:gd name="connsiteY28" fmla="*/ 9355 h 10000"/>
                  <a:gd name="connsiteX29" fmla="*/ 1250 w 10000"/>
                  <a:gd name="connsiteY29" fmla="*/ 9534 h 10000"/>
                  <a:gd name="connsiteX30" fmla="*/ 1776 w 10000"/>
                  <a:gd name="connsiteY30" fmla="*/ 9753 h 10000"/>
                  <a:gd name="connsiteX31" fmla="*/ 2171 w 10000"/>
                  <a:gd name="connsiteY31" fmla="*/ 9877 h 10000"/>
                  <a:gd name="connsiteX32" fmla="*/ 2697 w 10000"/>
                  <a:gd name="connsiteY32" fmla="*/ 9959 h 10000"/>
                  <a:gd name="connsiteX33" fmla="*/ 3224 w 10000"/>
                  <a:gd name="connsiteY33" fmla="*/ 10000 h 10000"/>
                  <a:gd name="connsiteX34" fmla="*/ 3750 w 10000"/>
                  <a:gd name="connsiteY34" fmla="*/ 10000 h 10000"/>
                  <a:gd name="connsiteX35" fmla="*/ 4276 w 10000"/>
                  <a:gd name="connsiteY35" fmla="*/ 9959 h 10000"/>
                  <a:gd name="connsiteX36" fmla="*/ 4671 w 10000"/>
                  <a:gd name="connsiteY36" fmla="*/ 9918 h 10000"/>
                  <a:gd name="connsiteX37" fmla="*/ 5329 w 10000"/>
                  <a:gd name="connsiteY37" fmla="*/ 9794 h 10000"/>
                  <a:gd name="connsiteX38" fmla="*/ 5987 w 10000"/>
                  <a:gd name="connsiteY38" fmla="*/ 9534 h 10000"/>
                  <a:gd name="connsiteX39" fmla="*/ 6645 w 10000"/>
                  <a:gd name="connsiteY39" fmla="*/ 9273 h 10000"/>
                  <a:gd name="connsiteX40" fmla="*/ 6908 w 10000"/>
                  <a:gd name="connsiteY40" fmla="*/ 9067 h 10000"/>
                  <a:gd name="connsiteX41" fmla="*/ 7632 w 10000"/>
                  <a:gd name="connsiteY41" fmla="*/ 8505 h 10000"/>
                  <a:gd name="connsiteX42" fmla="*/ 8289 w 10000"/>
                  <a:gd name="connsiteY42" fmla="*/ 7942 h 10000"/>
                  <a:gd name="connsiteX43" fmla="*/ 8684 w 10000"/>
                  <a:gd name="connsiteY43" fmla="*/ 7339 h 10000"/>
                  <a:gd name="connsiteX44" fmla="*/ 9079 w 10000"/>
                  <a:gd name="connsiteY44" fmla="*/ 6790 h 10000"/>
                  <a:gd name="connsiteX45" fmla="*/ 9342 w 10000"/>
                  <a:gd name="connsiteY45" fmla="*/ 6187 h 10000"/>
                  <a:gd name="connsiteX46" fmla="*/ 9605 w 10000"/>
                  <a:gd name="connsiteY46" fmla="*/ 5583 h 10000"/>
                  <a:gd name="connsiteX47" fmla="*/ 9737 w 10000"/>
                  <a:gd name="connsiteY47" fmla="*/ 4856 h 10000"/>
                  <a:gd name="connsiteX48" fmla="*/ 10000 w 10000"/>
                  <a:gd name="connsiteY48" fmla="*/ 4115 h 10000"/>
                  <a:gd name="connsiteX49" fmla="*/ 10000 w 10000"/>
                  <a:gd name="connsiteY49" fmla="*/ 2867 h 10000"/>
                  <a:gd name="connsiteX50" fmla="*/ 9737 w 10000"/>
                  <a:gd name="connsiteY50" fmla="*/ 2181 h 10000"/>
                  <a:gd name="connsiteX51" fmla="*/ 9474 w 10000"/>
                  <a:gd name="connsiteY51" fmla="*/ 1495 h 10000"/>
                  <a:gd name="connsiteX52" fmla="*/ 9342 w 10000"/>
                  <a:gd name="connsiteY52" fmla="*/ 1331 h 10000"/>
                  <a:gd name="connsiteX53" fmla="*/ 9211 w 10000"/>
                  <a:gd name="connsiteY53" fmla="*/ 1152 h 10000"/>
                  <a:gd name="connsiteX54" fmla="*/ 9079 w 10000"/>
                  <a:gd name="connsiteY54" fmla="*/ 768 h 10000"/>
                  <a:gd name="connsiteX55" fmla="*/ 8553 w 10000"/>
                  <a:gd name="connsiteY55" fmla="*/ 82 h 10000"/>
                  <a:gd name="connsiteX56" fmla="*/ 8421 w 10000"/>
                  <a:gd name="connsiteY56" fmla="*/ 0 h 10000"/>
                  <a:gd name="connsiteX57" fmla="*/ 9211 w 10000"/>
                  <a:gd name="connsiteY57"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697 w 10000"/>
                  <a:gd name="connsiteY19" fmla="*/ 9191 h 10000"/>
                  <a:gd name="connsiteX20" fmla="*/ 2631 w 10000"/>
                  <a:gd name="connsiteY20" fmla="*/ 9114 h 10000"/>
                  <a:gd name="connsiteX21" fmla="*/ 2140 w 10000"/>
                  <a:gd name="connsiteY21" fmla="*/ 9007 h 10000"/>
                  <a:gd name="connsiteX22" fmla="*/ 1477 w 10000"/>
                  <a:gd name="connsiteY22" fmla="*/ 8579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949 w 10000"/>
                  <a:gd name="connsiteY19" fmla="*/ 9131 h 10000"/>
                  <a:gd name="connsiteX20" fmla="*/ 2631 w 10000"/>
                  <a:gd name="connsiteY20" fmla="*/ 9114 h 10000"/>
                  <a:gd name="connsiteX21" fmla="*/ 2140 w 10000"/>
                  <a:gd name="connsiteY21" fmla="*/ 9007 h 10000"/>
                  <a:gd name="connsiteX22" fmla="*/ 1477 w 10000"/>
                  <a:gd name="connsiteY22" fmla="*/ 8579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949 w 10000"/>
                  <a:gd name="connsiteY19" fmla="*/ 9131 h 10000"/>
                  <a:gd name="connsiteX20" fmla="*/ 2631 w 10000"/>
                  <a:gd name="connsiteY20" fmla="*/ 9114 h 10000"/>
                  <a:gd name="connsiteX21" fmla="*/ 1938 w 10000"/>
                  <a:gd name="connsiteY21" fmla="*/ 8875 h 10000"/>
                  <a:gd name="connsiteX22" fmla="*/ 1477 w 10000"/>
                  <a:gd name="connsiteY22" fmla="*/ 8579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949 w 10000"/>
                  <a:gd name="connsiteY19" fmla="*/ 9131 h 10000"/>
                  <a:gd name="connsiteX20" fmla="*/ 2631 w 10000"/>
                  <a:gd name="connsiteY20" fmla="*/ 9114 h 10000"/>
                  <a:gd name="connsiteX21" fmla="*/ 1938 w 10000"/>
                  <a:gd name="connsiteY21" fmla="*/ 8875 h 10000"/>
                  <a:gd name="connsiteX22" fmla="*/ 1477 w 10000"/>
                  <a:gd name="connsiteY22" fmla="*/ 8579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949 w 10000"/>
                  <a:gd name="connsiteY19" fmla="*/ 9131 h 10000"/>
                  <a:gd name="connsiteX20" fmla="*/ 2631 w 10000"/>
                  <a:gd name="connsiteY20" fmla="*/ 9114 h 10000"/>
                  <a:gd name="connsiteX21" fmla="*/ 1938 w 10000"/>
                  <a:gd name="connsiteY21" fmla="*/ 8875 h 10000"/>
                  <a:gd name="connsiteX22" fmla="*/ 1477 w 10000"/>
                  <a:gd name="connsiteY22" fmla="*/ 8579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2949 w 10000"/>
                  <a:gd name="connsiteY19" fmla="*/ 9131 h 10000"/>
                  <a:gd name="connsiteX20" fmla="*/ 2631 w 10000"/>
                  <a:gd name="connsiteY20" fmla="*/ 9114 h 10000"/>
                  <a:gd name="connsiteX21" fmla="*/ 1938 w 10000"/>
                  <a:gd name="connsiteY21" fmla="*/ 8875 h 10000"/>
                  <a:gd name="connsiteX22" fmla="*/ 1326 w 10000"/>
                  <a:gd name="connsiteY22" fmla="*/ 8603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3428 w 10000"/>
                  <a:gd name="connsiteY19" fmla="*/ 9167 h 10000"/>
                  <a:gd name="connsiteX20" fmla="*/ 2631 w 10000"/>
                  <a:gd name="connsiteY20" fmla="*/ 9114 h 10000"/>
                  <a:gd name="connsiteX21" fmla="*/ 1938 w 10000"/>
                  <a:gd name="connsiteY21" fmla="*/ 8875 h 10000"/>
                  <a:gd name="connsiteX22" fmla="*/ 1326 w 10000"/>
                  <a:gd name="connsiteY22" fmla="*/ 8603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092 w 10000"/>
                  <a:gd name="connsiteY18" fmla="*/ 9232 h 10000"/>
                  <a:gd name="connsiteX19" fmla="*/ 3428 w 10000"/>
                  <a:gd name="connsiteY19" fmla="*/ 9167 h 10000"/>
                  <a:gd name="connsiteX20" fmla="*/ 2631 w 10000"/>
                  <a:gd name="connsiteY20" fmla="*/ 9114 h 10000"/>
                  <a:gd name="connsiteX21" fmla="*/ 1938 w 10000"/>
                  <a:gd name="connsiteY21" fmla="*/ 8875 h 10000"/>
                  <a:gd name="connsiteX22" fmla="*/ 1326 w 10000"/>
                  <a:gd name="connsiteY22" fmla="*/ 8603 h 10000"/>
                  <a:gd name="connsiteX23" fmla="*/ 900 w 10000"/>
                  <a:gd name="connsiteY23" fmla="*/ 8272 h 10000"/>
                  <a:gd name="connsiteX24" fmla="*/ 218 w 10000"/>
                  <a:gd name="connsiteY24" fmla="*/ 7702 h 10000"/>
                  <a:gd name="connsiteX25" fmla="*/ 395 w 10000"/>
                  <a:gd name="connsiteY25" fmla="*/ 8422 h 10000"/>
                  <a:gd name="connsiteX26" fmla="*/ 0 w 10000"/>
                  <a:gd name="connsiteY26" fmla="*/ 8930 h 10000"/>
                  <a:gd name="connsiteX27" fmla="*/ 855 w 10000"/>
                  <a:gd name="connsiteY27" fmla="*/ 9355 h 10000"/>
                  <a:gd name="connsiteX28" fmla="*/ 1250 w 10000"/>
                  <a:gd name="connsiteY28" fmla="*/ 9534 h 10000"/>
                  <a:gd name="connsiteX29" fmla="*/ 1776 w 10000"/>
                  <a:gd name="connsiteY29" fmla="*/ 9753 h 10000"/>
                  <a:gd name="connsiteX30" fmla="*/ 2171 w 10000"/>
                  <a:gd name="connsiteY30" fmla="*/ 9877 h 10000"/>
                  <a:gd name="connsiteX31" fmla="*/ 2697 w 10000"/>
                  <a:gd name="connsiteY31" fmla="*/ 9959 h 10000"/>
                  <a:gd name="connsiteX32" fmla="*/ 3224 w 10000"/>
                  <a:gd name="connsiteY32" fmla="*/ 10000 h 10000"/>
                  <a:gd name="connsiteX33" fmla="*/ 3750 w 10000"/>
                  <a:gd name="connsiteY33" fmla="*/ 10000 h 10000"/>
                  <a:gd name="connsiteX34" fmla="*/ 4276 w 10000"/>
                  <a:gd name="connsiteY34" fmla="*/ 9959 h 10000"/>
                  <a:gd name="connsiteX35" fmla="*/ 4671 w 10000"/>
                  <a:gd name="connsiteY35" fmla="*/ 9918 h 10000"/>
                  <a:gd name="connsiteX36" fmla="*/ 5329 w 10000"/>
                  <a:gd name="connsiteY36" fmla="*/ 9794 h 10000"/>
                  <a:gd name="connsiteX37" fmla="*/ 5987 w 10000"/>
                  <a:gd name="connsiteY37" fmla="*/ 9534 h 10000"/>
                  <a:gd name="connsiteX38" fmla="*/ 6645 w 10000"/>
                  <a:gd name="connsiteY38" fmla="*/ 9273 h 10000"/>
                  <a:gd name="connsiteX39" fmla="*/ 6908 w 10000"/>
                  <a:gd name="connsiteY39" fmla="*/ 9067 h 10000"/>
                  <a:gd name="connsiteX40" fmla="*/ 7632 w 10000"/>
                  <a:gd name="connsiteY40" fmla="*/ 8505 h 10000"/>
                  <a:gd name="connsiteX41" fmla="*/ 8289 w 10000"/>
                  <a:gd name="connsiteY41" fmla="*/ 7942 h 10000"/>
                  <a:gd name="connsiteX42" fmla="*/ 8684 w 10000"/>
                  <a:gd name="connsiteY42" fmla="*/ 7339 h 10000"/>
                  <a:gd name="connsiteX43" fmla="*/ 9079 w 10000"/>
                  <a:gd name="connsiteY43" fmla="*/ 6790 h 10000"/>
                  <a:gd name="connsiteX44" fmla="*/ 9342 w 10000"/>
                  <a:gd name="connsiteY44" fmla="*/ 6187 h 10000"/>
                  <a:gd name="connsiteX45" fmla="*/ 9605 w 10000"/>
                  <a:gd name="connsiteY45" fmla="*/ 5583 h 10000"/>
                  <a:gd name="connsiteX46" fmla="*/ 9737 w 10000"/>
                  <a:gd name="connsiteY46" fmla="*/ 4856 h 10000"/>
                  <a:gd name="connsiteX47" fmla="*/ 10000 w 10000"/>
                  <a:gd name="connsiteY47" fmla="*/ 4115 h 10000"/>
                  <a:gd name="connsiteX48" fmla="*/ 10000 w 10000"/>
                  <a:gd name="connsiteY48" fmla="*/ 2867 h 10000"/>
                  <a:gd name="connsiteX49" fmla="*/ 9737 w 10000"/>
                  <a:gd name="connsiteY49" fmla="*/ 2181 h 10000"/>
                  <a:gd name="connsiteX50" fmla="*/ 9474 w 10000"/>
                  <a:gd name="connsiteY50" fmla="*/ 1495 h 10000"/>
                  <a:gd name="connsiteX51" fmla="*/ 9342 w 10000"/>
                  <a:gd name="connsiteY51" fmla="*/ 1331 h 10000"/>
                  <a:gd name="connsiteX52" fmla="*/ 9211 w 10000"/>
                  <a:gd name="connsiteY52" fmla="*/ 1152 h 10000"/>
                  <a:gd name="connsiteX53" fmla="*/ 9079 w 10000"/>
                  <a:gd name="connsiteY53" fmla="*/ 768 h 10000"/>
                  <a:gd name="connsiteX54" fmla="*/ 8553 w 10000"/>
                  <a:gd name="connsiteY54" fmla="*/ 82 h 10000"/>
                  <a:gd name="connsiteX55" fmla="*/ 8421 w 10000"/>
                  <a:gd name="connsiteY55" fmla="*/ 0 h 10000"/>
                  <a:gd name="connsiteX56" fmla="*/ 9211 w 10000"/>
                  <a:gd name="connsiteY56"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18 w 10000"/>
                  <a:gd name="connsiteY17" fmla="*/ 9232 h 10000"/>
                  <a:gd name="connsiteX18" fmla="*/ 3428 w 10000"/>
                  <a:gd name="connsiteY18" fmla="*/ 9167 h 10000"/>
                  <a:gd name="connsiteX19" fmla="*/ 2631 w 10000"/>
                  <a:gd name="connsiteY19" fmla="*/ 9114 h 10000"/>
                  <a:gd name="connsiteX20" fmla="*/ 1938 w 10000"/>
                  <a:gd name="connsiteY20" fmla="*/ 8875 h 10000"/>
                  <a:gd name="connsiteX21" fmla="*/ 1326 w 10000"/>
                  <a:gd name="connsiteY21" fmla="*/ 8603 h 10000"/>
                  <a:gd name="connsiteX22" fmla="*/ 900 w 10000"/>
                  <a:gd name="connsiteY22" fmla="*/ 8272 h 10000"/>
                  <a:gd name="connsiteX23" fmla="*/ 218 w 10000"/>
                  <a:gd name="connsiteY23" fmla="*/ 7702 h 10000"/>
                  <a:gd name="connsiteX24" fmla="*/ 395 w 10000"/>
                  <a:gd name="connsiteY24" fmla="*/ 8422 h 10000"/>
                  <a:gd name="connsiteX25" fmla="*/ 0 w 10000"/>
                  <a:gd name="connsiteY25" fmla="*/ 8930 h 10000"/>
                  <a:gd name="connsiteX26" fmla="*/ 855 w 10000"/>
                  <a:gd name="connsiteY26" fmla="*/ 9355 h 10000"/>
                  <a:gd name="connsiteX27" fmla="*/ 1250 w 10000"/>
                  <a:gd name="connsiteY27" fmla="*/ 9534 h 10000"/>
                  <a:gd name="connsiteX28" fmla="*/ 1776 w 10000"/>
                  <a:gd name="connsiteY28" fmla="*/ 9753 h 10000"/>
                  <a:gd name="connsiteX29" fmla="*/ 2171 w 10000"/>
                  <a:gd name="connsiteY29" fmla="*/ 9877 h 10000"/>
                  <a:gd name="connsiteX30" fmla="*/ 2697 w 10000"/>
                  <a:gd name="connsiteY30" fmla="*/ 9959 h 10000"/>
                  <a:gd name="connsiteX31" fmla="*/ 3224 w 10000"/>
                  <a:gd name="connsiteY31" fmla="*/ 10000 h 10000"/>
                  <a:gd name="connsiteX32" fmla="*/ 3750 w 10000"/>
                  <a:gd name="connsiteY32" fmla="*/ 10000 h 10000"/>
                  <a:gd name="connsiteX33" fmla="*/ 4276 w 10000"/>
                  <a:gd name="connsiteY33" fmla="*/ 9959 h 10000"/>
                  <a:gd name="connsiteX34" fmla="*/ 4671 w 10000"/>
                  <a:gd name="connsiteY34" fmla="*/ 9918 h 10000"/>
                  <a:gd name="connsiteX35" fmla="*/ 5329 w 10000"/>
                  <a:gd name="connsiteY35" fmla="*/ 9794 h 10000"/>
                  <a:gd name="connsiteX36" fmla="*/ 5987 w 10000"/>
                  <a:gd name="connsiteY36" fmla="*/ 9534 h 10000"/>
                  <a:gd name="connsiteX37" fmla="*/ 6645 w 10000"/>
                  <a:gd name="connsiteY37" fmla="*/ 9273 h 10000"/>
                  <a:gd name="connsiteX38" fmla="*/ 6908 w 10000"/>
                  <a:gd name="connsiteY38" fmla="*/ 9067 h 10000"/>
                  <a:gd name="connsiteX39" fmla="*/ 7632 w 10000"/>
                  <a:gd name="connsiteY39" fmla="*/ 8505 h 10000"/>
                  <a:gd name="connsiteX40" fmla="*/ 8289 w 10000"/>
                  <a:gd name="connsiteY40" fmla="*/ 7942 h 10000"/>
                  <a:gd name="connsiteX41" fmla="*/ 8684 w 10000"/>
                  <a:gd name="connsiteY41" fmla="*/ 7339 h 10000"/>
                  <a:gd name="connsiteX42" fmla="*/ 9079 w 10000"/>
                  <a:gd name="connsiteY42" fmla="*/ 6790 h 10000"/>
                  <a:gd name="connsiteX43" fmla="*/ 9342 w 10000"/>
                  <a:gd name="connsiteY43" fmla="*/ 6187 h 10000"/>
                  <a:gd name="connsiteX44" fmla="*/ 9605 w 10000"/>
                  <a:gd name="connsiteY44" fmla="*/ 5583 h 10000"/>
                  <a:gd name="connsiteX45" fmla="*/ 9737 w 10000"/>
                  <a:gd name="connsiteY45" fmla="*/ 4856 h 10000"/>
                  <a:gd name="connsiteX46" fmla="*/ 10000 w 10000"/>
                  <a:gd name="connsiteY46" fmla="*/ 4115 h 10000"/>
                  <a:gd name="connsiteX47" fmla="*/ 10000 w 10000"/>
                  <a:gd name="connsiteY47" fmla="*/ 2867 h 10000"/>
                  <a:gd name="connsiteX48" fmla="*/ 9737 w 10000"/>
                  <a:gd name="connsiteY48" fmla="*/ 2181 h 10000"/>
                  <a:gd name="connsiteX49" fmla="*/ 9474 w 10000"/>
                  <a:gd name="connsiteY49" fmla="*/ 1495 h 10000"/>
                  <a:gd name="connsiteX50" fmla="*/ 9342 w 10000"/>
                  <a:gd name="connsiteY50" fmla="*/ 1331 h 10000"/>
                  <a:gd name="connsiteX51" fmla="*/ 9211 w 10000"/>
                  <a:gd name="connsiteY51" fmla="*/ 1152 h 10000"/>
                  <a:gd name="connsiteX52" fmla="*/ 9079 w 10000"/>
                  <a:gd name="connsiteY52" fmla="*/ 768 h 10000"/>
                  <a:gd name="connsiteX53" fmla="*/ 8553 w 10000"/>
                  <a:gd name="connsiteY53" fmla="*/ 82 h 10000"/>
                  <a:gd name="connsiteX54" fmla="*/ 8421 w 10000"/>
                  <a:gd name="connsiteY54" fmla="*/ 0 h 10000"/>
                  <a:gd name="connsiteX55" fmla="*/ 9211 w 10000"/>
                  <a:gd name="connsiteY55"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428 w 10000"/>
                  <a:gd name="connsiteY17" fmla="*/ 9167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855 w 10000"/>
                  <a:gd name="connsiteY25" fmla="*/ 9355 h 10000"/>
                  <a:gd name="connsiteX26" fmla="*/ 1250 w 10000"/>
                  <a:gd name="connsiteY26" fmla="*/ 953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428 w 10000"/>
                  <a:gd name="connsiteY17" fmla="*/ 9167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855 w 10000"/>
                  <a:gd name="connsiteY25" fmla="*/ 9355 h 10000"/>
                  <a:gd name="connsiteX26" fmla="*/ 1250 w 10000"/>
                  <a:gd name="connsiteY26" fmla="*/ 953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428 w 10000"/>
                  <a:gd name="connsiteY17" fmla="*/ 9167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855 w 10000"/>
                  <a:gd name="connsiteY25" fmla="*/ 9355 h 10000"/>
                  <a:gd name="connsiteX26" fmla="*/ 1250 w 10000"/>
                  <a:gd name="connsiteY26" fmla="*/ 953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55 w 10000"/>
                  <a:gd name="connsiteY17" fmla="*/ 9203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855 w 10000"/>
                  <a:gd name="connsiteY25" fmla="*/ 9355 h 10000"/>
                  <a:gd name="connsiteX26" fmla="*/ 1250 w 10000"/>
                  <a:gd name="connsiteY26" fmla="*/ 953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55 w 10000"/>
                  <a:gd name="connsiteY17" fmla="*/ 9203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754 w 10000"/>
                  <a:gd name="connsiteY25" fmla="*/ 9403 h 10000"/>
                  <a:gd name="connsiteX26" fmla="*/ 1250 w 10000"/>
                  <a:gd name="connsiteY26" fmla="*/ 953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55 w 10000"/>
                  <a:gd name="connsiteY17" fmla="*/ 9203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754 w 10000"/>
                  <a:gd name="connsiteY25" fmla="*/ 9403 h 10000"/>
                  <a:gd name="connsiteX26" fmla="*/ 1149 w 10000"/>
                  <a:gd name="connsiteY26" fmla="*/ 9654 h 10000"/>
                  <a:gd name="connsiteX27" fmla="*/ 1776 w 10000"/>
                  <a:gd name="connsiteY27" fmla="*/ 9753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55 w 10000"/>
                  <a:gd name="connsiteY17" fmla="*/ 9203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754 w 10000"/>
                  <a:gd name="connsiteY25" fmla="*/ 9403 h 10000"/>
                  <a:gd name="connsiteX26" fmla="*/ 1149 w 10000"/>
                  <a:gd name="connsiteY26" fmla="*/ 9654 h 10000"/>
                  <a:gd name="connsiteX27" fmla="*/ 1751 w 10000"/>
                  <a:gd name="connsiteY27" fmla="*/ 9849 h 10000"/>
                  <a:gd name="connsiteX28" fmla="*/ 2171 w 10000"/>
                  <a:gd name="connsiteY28" fmla="*/ 9877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00"/>
                  <a:gd name="connsiteX1" fmla="*/ 9605 w 10000"/>
                  <a:gd name="connsiteY1" fmla="*/ 1934 h 10000"/>
                  <a:gd name="connsiteX2" fmla="*/ 9737 w 10000"/>
                  <a:gd name="connsiteY2" fmla="*/ 2620 h 10000"/>
                  <a:gd name="connsiteX3" fmla="*/ 9737 w 10000"/>
                  <a:gd name="connsiteY3" fmla="*/ 4513 h 10000"/>
                  <a:gd name="connsiteX4" fmla="*/ 9474 w 10000"/>
                  <a:gd name="connsiteY4" fmla="*/ 5103 h 10000"/>
                  <a:gd name="connsiteX5" fmla="*/ 9342 w 10000"/>
                  <a:gd name="connsiteY5" fmla="*/ 5405 h 10000"/>
                  <a:gd name="connsiteX6" fmla="*/ 8816 w 10000"/>
                  <a:gd name="connsiteY6" fmla="*/ 6145 h 10000"/>
                  <a:gd name="connsiteX7" fmla="*/ 8289 w 10000"/>
                  <a:gd name="connsiteY7" fmla="*/ 6914 h 10000"/>
                  <a:gd name="connsiteX8" fmla="*/ 7632 w 10000"/>
                  <a:gd name="connsiteY8" fmla="*/ 7641 h 10000"/>
                  <a:gd name="connsiteX9" fmla="*/ 7171 w 10000"/>
                  <a:gd name="connsiteY9" fmla="*/ 7942 h 10000"/>
                  <a:gd name="connsiteX10" fmla="*/ 6645 w 10000"/>
                  <a:gd name="connsiteY10" fmla="*/ 8285 h 10000"/>
                  <a:gd name="connsiteX11" fmla="*/ 6250 w 10000"/>
                  <a:gd name="connsiteY11" fmla="*/ 8587 h 10000"/>
                  <a:gd name="connsiteX12" fmla="*/ 5592 w 10000"/>
                  <a:gd name="connsiteY12" fmla="*/ 8807 h 10000"/>
                  <a:gd name="connsiteX13" fmla="*/ 5461 w 10000"/>
                  <a:gd name="connsiteY13" fmla="*/ 8889 h 10000"/>
                  <a:gd name="connsiteX14" fmla="*/ 5066 w 10000"/>
                  <a:gd name="connsiteY14" fmla="*/ 9012 h 10000"/>
                  <a:gd name="connsiteX15" fmla="*/ 4671 w 10000"/>
                  <a:gd name="connsiteY15" fmla="*/ 9108 h 10000"/>
                  <a:gd name="connsiteX16" fmla="*/ 4145 w 10000"/>
                  <a:gd name="connsiteY16" fmla="*/ 9191 h 10000"/>
                  <a:gd name="connsiteX17" fmla="*/ 3655 w 10000"/>
                  <a:gd name="connsiteY17" fmla="*/ 9203 h 10000"/>
                  <a:gd name="connsiteX18" fmla="*/ 2631 w 10000"/>
                  <a:gd name="connsiteY18" fmla="*/ 9114 h 10000"/>
                  <a:gd name="connsiteX19" fmla="*/ 1938 w 10000"/>
                  <a:gd name="connsiteY19" fmla="*/ 8875 h 10000"/>
                  <a:gd name="connsiteX20" fmla="*/ 1326 w 10000"/>
                  <a:gd name="connsiteY20" fmla="*/ 8603 h 10000"/>
                  <a:gd name="connsiteX21" fmla="*/ 900 w 10000"/>
                  <a:gd name="connsiteY21" fmla="*/ 8272 h 10000"/>
                  <a:gd name="connsiteX22" fmla="*/ 218 w 10000"/>
                  <a:gd name="connsiteY22" fmla="*/ 7702 h 10000"/>
                  <a:gd name="connsiteX23" fmla="*/ 395 w 10000"/>
                  <a:gd name="connsiteY23" fmla="*/ 8422 h 10000"/>
                  <a:gd name="connsiteX24" fmla="*/ 0 w 10000"/>
                  <a:gd name="connsiteY24" fmla="*/ 8930 h 10000"/>
                  <a:gd name="connsiteX25" fmla="*/ 754 w 10000"/>
                  <a:gd name="connsiteY25" fmla="*/ 9403 h 10000"/>
                  <a:gd name="connsiteX26" fmla="*/ 1149 w 10000"/>
                  <a:gd name="connsiteY26" fmla="*/ 9654 h 10000"/>
                  <a:gd name="connsiteX27" fmla="*/ 1751 w 10000"/>
                  <a:gd name="connsiteY27" fmla="*/ 9849 h 10000"/>
                  <a:gd name="connsiteX28" fmla="*/ 2146 w 10000"/>
                  <a:gd name="connsiteY28" fmla="*/ 9973 h 10000"/>
                  <a:gd name="connsiteX29" fmla="*/ 2697 w 10000"/>
                  <a:gd name="connsiteY29" fmla="*/ 9959 h 10000"/>
                  <a:gd name="connsiteX30" fmla="*/ 3224 w 10000"/>
                  <a:gd name="connsiteY30" fmla="*/ 10000 h 10000"/>
                  <a:gd name="connsiteX31" fmla="*/ 3750 w 10000"/>
                  <a:gd name="connsiteY31" fmla="*/ 10000 h 10000"/>
                  <a:gd name="connsiteX32" fmla="*/ 4276 w 10000"/>
                  <a:gd name="connsiteY32" fmla="*/ 9959 h 10000"/>
                  <a:gd name="connsiteX33" fmla="*/ 4671 w 10000"/>
                  <a:gd name="connsiteY33" fmla="*/ 9918 h 10000"/>
                  <a:gd name="connsiteX34" fmla="*/ 5329 w 10000"/>
                  <a:gd name="connsiteY34" fmla="*/ 9794 h 10000"/>
                  <a:gd name="connsiteX35" fmla="*/ 5987 w 10000"/>
                  <a:gd name="connsiteY35" fmla="*/ 9534 h 10000"/>
                  <a:gd name="connsiteX36" fmla="*/ 6645 w 10000"/>
                  <a:gd name="connsiteY36" fmla="*/ 9273 h 10000"/>
                  <a:gd name="connsiteX37" fmla="*/ 6908 w 10000"/>
                  <a:gd name="connsiteY37" fmla="*/ 9067 h 10000"/>
                  <a:gd name="connsiteX38" fmla="*/ 7632 w 10000"/>
                  <a:gd name="connsiteY38" fmla="*/ 8505 h 10000"/>
                  <a:gd name="connsiteX39" fmla="*/ 8289 w 10000"/>
                  <a:gd name="connsiteY39" fmla="*/ 7942 h 10000"/>
                  <a:gd name="connsiteX40" fmla="*/ 8684 w 10000"/>
                  <a:gd name="connsiteY40" fmla="*/ 7339 h 10000"/>
                  <a:gd name="connsiteX41" fmla="*/ 9079 w 10000"/>
                  <a:gd name="connsiteY41" fmla="*/ 6790 h 10000"/>
                  <a:gd name="connsiteX42" fmla="*/ 9342 w 10000"/>
                  <a:gd name="connsiteY42" fmla="*/ 6187 h 10000"/>
                  <a:gd name="connsiteX43" fmla="*/ 9605 w 10000"/>
                  <a:gd name="connsiteY43" fmla="*/ 5583 h 10000"/>
                  <a:gd name="connsiteX44" fmla="*/ 9737 w 10000"/>
                  <a:gd name="connsiteY44" fmla="*/ 4856 h 10000"/>
                  <a:gd name="connsiteX45" fmla="*/ 10000 w 10000"/>
                  <a:gd name="connsiteY45" fmla="*/ 4115 h 10000"/>
                  <a:gd name="connsiteX46" fmla="*/ 10000 w 10000"/>
                  <a:gd name="connsiteY46" fmla="*/ 2867 h 10000"/>
                  <a:gd name="connsiteX47" fmla="*/ 9737 w 10000"/>
                  <a:gd name="connsiteY47" fmla="*/ 2181 h 10000"/>
                  <a:gd name="connsiteX48" fmla="*/ 9474 w 10000"/>
                  <a:gd name="connsiteY48" fmla="*/ 1495 h 10000"/>
                  <a:gd name="connsiteX49" fmla="*/ 9342 w 10000"/>
                  <a:gd name="connsiteY49" fmla="*/ 1331 h 10000"/>
                  <a:gd name="connsiteX50" fmla="*/ 9211 w 10000"/>
                  <a:gd name="connsiteY50" fmla="*/ 1152 h 10000"/>
                  <a:gd name="connsiteX51" fmla="*/ 9079 w 10000"/>
                  <a:gd name="connsiteY51" fmla="*/ 768 h 10000"/>
                  <a:gd name="connsiteX52" fmla="*/ 8553 w 10000"/>
                  <a:gd name="connsiteY52" fmla="*/ 82 h 10000"/>
                  <a:gd name="connsiteX53" fmla="*/ 8421 w 10000"/>
                  <a:gd name="connsiteY53" fmla="*/ 0 h 10000"/>
                  <a:gd name="connsiteX54" fmla="*/ 9211 w 10000"/>
                  <a:gd name="connsiteY54" fmla="*/ 947 h 10000"/>
                  <a:gd name="connsiteX0" fmla="*/ 9211 w 10000"/>
                  <a:gd name="connsiteY0" fmla="*/ 947 h 10079"/>
                  <a:gd name="connsiteX1" fmla="*/ 9605 w 10000"/>
                  <a:gd name="connsiteY1" fmla="*/ 1934 h 10079"/>
                  <a:gd name="connsiteX2" fmla="*/ 9737 w 10000"/>
                  <a:gd name="connsiteY2" fmla="*/ 2620 h 10079"/>
                  <a:gd name="connsiteX3" fmla="*/ 9737 w 10000"/>
                  <a:gd name="connsiteY3" fmla="*/ 4513 h 10079"/>
                  <a:gd name="connsiteX4" fmla="*/ 9474 w 10000"/>
                  <a:gd name="connsiteY4" fmla="*/ 5103 h 10079"/>
                  <a:gd name="connsiteX5" fmla="*/ 9342 w 10000"/>
                  <a:gd name="connsiteY5" fmla="*/ 5405 h 10079"/>
                  <a:gd name="connsiteX6" fmla="*/ 8816 w 10000"/>
                  <a:gd name="connsiteY6" fmla="*/ 6145 h 10079"/>
                  <a:gd name="connsiteX7" fmla="*/ 8289 w 10000"/>
                  <a:gd name="connsiteY7" fmla="*/ 6914 h 10079"/>
                  <a:gd name="connsiteX8" fmla="*/ 7632 w 10000"/>
                  <a:gd name="connsiteY8" fmla="*/ 7641 h 10079"/>
                  <a:gd name="connsiteX9" fmla="*/ 7171 w 10000"/>
                  <a:gd name="connsiteY9" fmla="*/ 7942 h 10079"/>
                  <a:gd name="connsiteX10" fmla="*/ 6645 w 10000"/>
                  <a:gd name="connsiteY10" fmla="*/ 8285 h 10079"/>
                  <a:gd name="connsiteX11" fmla="*/ 6250 w 10000"/>
                  <a:gd name="connsiteY11" fmla="*/ 8587 h 10079"/>
                  <a:gd name="connsiteX12" fmla="*/ 5592 w 10000"/>
                  <a:gd name="connsiteY12" fmla="*/ 8807 h 10079"/>
                  <a:gd name="connsiteX13" fmla="*/ 5461 w 10000"/>
                  <a:gd name="connsiteY13" fmla="*/ 8889 h 10079"/>
                  <a:gd name="connsiteX14" fmla="*/ 5066 w 10000"/>
                  <a:gd name="connsiteY14" fmla="*/ 9012 h 10079"/>
                  <a:gd name="connsiteX15" fmla="*/ 4671 w 10000"/>
                  <a:gd name="connsiteY15" fmla="*/ 9108 h 10079"/>
                  <a:gd name="connsiteX16" fmla="*/ 4145 w 10000"/>
                  <a:gd name="connsiteY16" fmla="*/ 9191 h 10079"/>
                  <a:gd name="connsiteX17" fmla="*/ 3655 w 10000"/>
                  <a:gd name="connsiteY17" fmla="*/ 9203 h 10079"/>
                  <a:gd name="connsiteX18" fmla="*/ 2631 w 10000"/>
                  <a:gd name="connsiteY18" fmla="*/ 9114 h 10079"/>
                  <a:gd name="connsiteX19" fmla="*/ 1938 w 10000"/>
                  <a:gd name="connsiteY19" fmla="*/ 8875 h 10079"/>
                  <a:gd name="connsiteX20" fmla="*/ 1326 w 10000"/>
                  <a:gd name="connsiteY20" fmla="*/ 8603 h 10079"/>
                  <a:gd name="connsiteX21" fmla="*/ 900 w 10000"/>
                  <a:gd name="connsiteY21" fmla="*/ 8272 h 10079"/>
                  <a:gd name="connsiteX22" fmla="*/ 218 w 10000"/>
                  <a:gd name="connsiteY22" fmla="*/ 7702 h 10079"/>
                  <a:gd name="connsiteX23" fmla="*/ 395 w 10000"/>
                  <a:gd name="connsiteY23" fmla="*/ 8422 h 10079"/>
                  <a:gd name="connsiteX24" fmla="*/ 0 w 10000"/>
                  <a:gd name="connsiteY24" fmla="*/ 8930 h 10079"/>
                  <a:gd name="connsiteX25" fmla="*/ 754 w 10000"/>
                  <a:gd name="connsiteY25" fmla="*/ 9403 h 10079"/>
                  <a:gd name="connsiteX26" fmla="*/ 1149 w 10000"/>
                  <a:gd name="connsiteY26" fmla="*/ 9654 h 10079"/>
                  <a:gd name="connsiteX27" fmla="*/ 1751 w 10000"/>
                  <a:gd name="connsiteY27" fmla="*/ 9849 h 10079"/>
                  <a:gd name="connsiteX28" fmla="*/ 2146 w 10000"/>
                  <a:gd name="connsiteY28" fmla="*/ 9973 h 10079"/>
                  <a:gd name="connsiteX29" fmla="*/ 2747 w 10000"/>
                  <a:gd name="connsiteY29" fmla="*/ 10079 h 10079"/>
                  <a:gd name="connsiteX30" fmla="*/ 3224 w 10000"/>
                  <a:gd name="connsiteY30" fmla="*/ 10000 h 10079"/>
                  <a:gd name="connsiteX31" fmla="*/ 3750 w 10000"/>
                  <a:gd name="connsiteY31" fmla="*/ 10000 h 10079"/>
                  <a:gd name="connsiteX32" fmla="*/ 4276 w 10000"/>
                  <a:gd name="connsiteY32" fmla="*/ 9959 h 10079"/>
                  <a:gd name="connsiteX33" fmla="*/ 4671 w 10000"/>
                  <a:gd name="connsiteY33" fmla="*/ 9918 h 10079"/>
                  <a:gd name="connsiteX34" fmla="*/ 5329 w 10000"/>
                  <a:gd name="connsiteY34" fmla="*/ 9794 h 10079"/>
                  <a:gd name="connsiteX35" fmla="*/ 5987 w 10000"/>
                  <a:gd name="connsiteY35" fmla="*/ 9534 h 10079"/>
                  <a:gd name="connsiteX36" fmla="*/ 6645 w 10000"/>
                  <a:gd name="connsiteY36" fmla="*/ 9273 h 10079"/>
                  <a:gd name="connsiteX37" fmla="*/ 6908 w 10000"/>
                  <a:gd name="connsiteY37" fmla="*/ 9067 h 10079"/>
                  <a:gd name="connsiteX38" fmla="*/ 7632 w 10000"/>
                  <a:gd name="connsiteY38" fmla="*/ 8505 h 10079"/>
                  <a:gd name="connsiteX39" fmla="*/ 8289 w 10000"/>
                  <a:gd name="connsiteY39" fmla="*/ 7942 h 10079"/>
                  <a:gd name="connsiteX40" fmla="*/ 8684 w 10000"/>
                  <a:gd name="connsiteY40" fmla="*/ 7339 h 10079"/>
                  <a:gd name="connsiteX41" fmla="*/ 9079 w 10000"/>
                  <a:gd name="connsiteY41" fmla="*/ 6790 h 10079"/>
                  <a:gd name="connsiteX42" fmla="*/ 9342 w 10000"/>
                  <a:gd name="connsiteY42" fmla="*/ 6187 h 10079"/>
                  <a:gd name="connsiteX43" fmla="*/ 9605 w 10000"/>
                  <a:gd name="connsiteY43" fmla="*/ 5583 h 10079"/>
                  <a:gd name="connsiteX44" fmla="*/ 9737 w 10000"/>
                  <a:gd name="connsiteY44" fmla="*/ 4856 h 10079"/>
                  <a:gd name="connsiteX45" fmla="*/ 10000 w 10000"/>
                  <a:gd name="connsiteY45" fmla="*/ 4115 h 10079"/>
                  <a:gd name="connsiteX46" fmla="*/ 10000 w 10000"/>
                  <a:gd name="connsiteY46" fmla="*/ 2867 h 10079"/>
                  <a:gd name="connsiteX47" fmla="*/ 9737 w 10000"/>
                  <a:gd name="connsiteY47" fmla="*/ 2181 h 10079"/>
                  <a:gd name="connsiteX48" fmla="*/ 9474 w 10000"/>
                  <a:gd name="connsiteY48" fmla="*/ 1495 h 10079"/>
                  <a:gd name="connsiteX49" fmla="*/ 9342 w 10000"/>
                  <a:gd name="connsiteY49" fmla="*/ 1331 h 10079"/>
                  <a:gd name="connsiteX50" fmla="*/ 9211 w 10000"/>
                  <a:gd name="connsiteY50" fmla="*/ 1152 h 10079"/>
                  <a:gd name="connsiteX51" fmla="*/ 9079 w 10000"/>
                  <a:gd name="connsiteY51" fmla="*/ 768 h 10079"/>
                  <a:gd name="connsiteX52" fmla="*/ 8553 w 10000"/>
                  <a:gd name="connsiteY52" fmla="*/ 82 h 10079"/>
                  <a:gd name="connsiteX53" fmla="*/ 8421 w 10000"/>
                  <a:gd name="connsiteY53" fmla="*/ 0 h 10079"/>
                  <a:gd name="connsiteX54" fmla="*/ 9211 w 10000"/>
                  <a:gd name="connsiteY54" fmla="*/ 947 h 10079"/>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750 w 10000"/>
                  <a:gd name="connsiteY31" fmla="*/ 10000 h 10120"/>
                  <a:gd name="connsiteX32" fmla="*/ 4276 w 10000"/>
                  <a:gd name="connsiteY32" fmla="*/ 9959 h 10120"/>
                  <a:gd name="connsiteX33" fmla="*/ 4671 w 10000"/>
                  <a:gd name="connsiteY33" fmla="*/ 9918 h 10120"/>
                  <a:gd name="connsiteX34" fmla="*/ 5329 w 10000"/>
                  <a:gd name="connsiteY34" fmla="*/ 9794 h 10120"/>
                  <a:gd name="connsiteX35" fmla="*/ 5987 w 10000"/>
                  <a:gd name="connsiteY35" fmla="*/ 953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276 w 10000"/>
                  <a:gd name="connsiteY32" fmla="*/ 9959 h 10120"/>
                  <a:gd name="connsiteX33" fmla="*/ 4671 w 10000"/>
                  <a:gd name="connsiteY33" fmla="*/ 9918 h 10120"/>
                  <a:gd name="connsiteX34" fmla="*/ 5329 w 10000"/>
                  <a:gd name="connsiteY34" fmla="*/ 9794 h 10120"/>
                  <a:gd name="connsiteX35" fmla="*/ 5987 w 10000"/>
                  <a:gd name="connsiteY35" fmla="*/ 953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671 w 10000"/>
                  <a:gd name="connsiteY33" fmla="*/ 9918 h 10120"/>
                  <a:gd name="connsiteX34" fmla="*/ 5329 w 10000"/>
                  <a:gd name="connsiteY34" fmla="*/ 9794 h 10120"/>
                  <a:gd name="connsiteX35" fmla="*/ 5987 w 10000"/>
                  <a:gd name="connsiteY35" fmla="*/ 953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329 w 10000"/>
                  <a:gd name="connsiteY34" fmla="*/ 9794 h 10120"/>
                  <a:gd name="connsiteX35" fmla="*/ 5987 w 10000"/>
                  <a:gd name="connsiteY35" fmla="*/ 953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5987 w 10000"/>
                  <a:gd name="connsiteY35" fmla="*/ 953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50 w 10000"/>
                  <a:gd name="connsiteY11" fmla="*/ 8587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63 w 10000"/>
                  <a:gd name="connsiteY35" fmla="*/ 959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25 w 10000"/>
                  <a:gd name="connsiteY11" fmla="*/ 8515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63 w 10000"/>
                  <a:gd name="connsiteY35" fmla="*/ 9594 h 10120"/>
                  <a:gd name="connsiteX36" fmla="*/ 6645 w 10000"/>
                  <a:gd name="connsiteY36" fmla="*/ 9273 h 10120"/>
                  <a:gd name="connsiteX37" fmla="*/ 6908 w 10000"/>
                  <a:gd name="connsiteY37" fmla="*/ 9067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25 w 10000"/>
                  <a:gd name="connsiteY11" fmla="*/ 8515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63 w 10000"/>
                  <a:gd name="connsiteY35" fmla="*/ 9594 h 10120"/>
                  <a:gd name="connsiteX36" fmla="*/ 6645 w 10000"/>
                  <a:gd name="connsiteY36" fmla="*/ 9273 h 10120"/>
                  <a:gd name="connsiteX37" fmla="*/ 7135 w 10000"/>
                  <a:gd name="connsiteY37" fmla="*/ 8971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25 w 10000"/>
                  <a:gd name="connsiteY11" fmla="*/ 8515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63 w 10000"/>
                  <a:gd name="connsiteY35" fmla="*/ 9594 h 10120"/>
                  <a:gd name="connsiteX36" fmla="*/ 6645 w 10000"/>
                  <a:gd name="connsiteY36" fmla="*/ 9345 h 10120"/>
                  <a:gd name="connsiteX37" fmla="*/ 7135 w 10000"/>
                  <a:gd name="connsiteY37" fmla="*/ 8971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25 w 10000"/>
                  <a:gd name="connsiteY11" fmla="*/ 8515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754 w 10000"/>
                  <a:gd name="connsiteY25" fmla="*/ 9403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13 w 10000"/>
                  <a:gd name="connsiteY35" fmla="*/ 9642 h 10120"/>
                  <a:gd name="connsiteX36" fmla="*/ 6645 w 10000"/>
                  <a:gd name="connsiteY36" fmla="*/ 9345 h 10120"/>
                  <a:gd name="connsiteX37" fmla="*/ 7135 w 10000"/>
                  <a:gd name="connsiteY37" fmla="*/ 8971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211 w 10000"/>
                  <a:gd name="connsiteY0" fmla="*/ 947 h 10120"/>
                  <a:gd name="connsiteX1" fmla="*/ 9605 w 10000"/>
                  <a:gd name="connsiteY1" fmla="*/ 1934 h 10120"/>
                  <a:gd name="connsiteX2" fmla="*/ 9737 w 10000"/>
                  <a:gd name="connsiteY2" fmla="*/ 2620 h 10120"/>
                  <a:gd name="connsiteX3" fmla="*/ 9737 w 10000"/>
                  <a:gd name="connsiteY3" fmla="*/ 4513 h 10120"/>
                  <a:gd name="connsiteX4" fmla="*/ 9474 w 10000"/>
                  <a:gd name="connsiteY4" fmla="*/ 5103 h 10120"/>
                  <a:gd name="connsiteX5" fmla="*/ 9342 w 10000"/>
                  <a:gd name="connsiteY5" fmla="*/ 5405 h 10120"/>
                  <a:gd name="connsiteX6" fmla="*/ 8816 w 10000"/>
                  <a:gd name="connsiteY6" fmla="*/ 6145 h 10120"/>
                  <a:gd name="connsiteX7" fmla="*/ 8289 w 10000"/>
                  <a:gd name="connsiteY7" fmla="*/ 6914 h 10120"/>
                  <a:gd name="connsiteX8" fmla="*/ 7632 w 10000"/>
                  <a:gd name="connsiteY8" fmla="*/ 7641 h 10120"/>
                  <a:gd name="connsiteX9" fmla="*/ 7171 w 10000"/>
                  <a:gd name="connsiteY9" fmla="*/ 7942 h 10120"/>
                  <a:gd name="connsiteX10" fmla="*/ 6645 w 10000"/>
                  <a:gd name="connsiteY10" fmla="*/ 8285 h 10120"/>
                  <a:gd name="connsiteX11" fmla="*/ 6225 w 10000"/>
                  <a:gd name="connsiteY11" fmla="*/ 8515 h 10120"/>
                  <a:gd name="connsiteX12" fmla="*/ 5592 w 10000"/>
                  <a:gd name="connsiteY12" fmla="*/ 8807 h 10120"/>
                  <a:gd name="connsiteX13" fmla="*/ 5461 w 10000"/>
                  <a:gd name="connsiteY13" fmla="*/ 8889 h 10120"/>
                  <a:gd name="connsiteX14" fmla="*/ 5066 w 10000"/>
                  <a:gd name="connsiteY14" fmla="*/ 9012 h 10120"/>
                  <a:gd name="connsiteX15" fmla="*/ 4671 w 10000"/>
                  <a:gd name="connsiteY15" fmla="*/ 9108 h 10120"/>
                  <a:gd name="connsiteX16" fmla="*/ 4145 w 10000"/>
                  <a:gd name="connsiteY16" fmla="*/ 9191 h 10120"/>
                  <a:gd name="connsiteX17" fmla="*/ 3655 w 10000"/>
                  <a:gd name="connsiteY17" fmla="*/ 9203 h 10120"/>
                  <a:gd name="connsiteX18" fmla="*/ 2631 w 10000"/>
                  <a:gd name="connsiteY18" fmla="*/ 9114 h 10120"/>
                  <a:gd name="connsiteX19" fmla="*/ 1938 w 10000"/>
                  <a:gd name="connsiteY19" fmla="*/ 8875 h 10120"/>
                  <a:gd name="connsiteX20" fmla="*/ 1326 w 10000"/>
                  <a:gd name="connsiteY20" fmla="*/ 8603 h 10120"/>
                  <a:gd name="connsiteX21" fmla="*/ 900 w 10000"/>
                  <a:gd name="connsiteY21" fmla="*/ 8272 h 10120"/>
                  <a:gd name="connsiteX22" fmla="*/ 218 w 10000"/>
                  <a:gd name="connsiteY22" fmla="*/ 7702 h 10120"/>
                  <a:gd name="connsiteX23" fmla="*/ 395 w 10000"/>
                  <a:gd name="connsiteY23" fmla="*/ 8422 h 10120"/>
                  <a:gd name="connsiteX24" fmla="*/ 0 w 10000"/>
                  <a:gd name="connsiteY24" fmla="*/ 8930 h 10120"/>
                  <a:gd name="connsiteX25" fmla="*/ 527 w 10000"/>
                  <a:gd name="connsiteY25" fmla="*/ 9355 h 10120"/>
                  <a:gd name="connsiteX26" fmla="*/ 1149 w 10000"/>
                  <a:gd name="connsiteY26" fmla="*/ 9654 h 10120"/>
                  <a:gd name="connsiteX27" fmla="*/ 1751 w 10000"/>
                  <a:gd name="connsiteY27" fmla="*/ 9849 h 10120"/>
                  <a:gd name="connsiteX28" fmla="*/ 2146 w 10000"/>
                  <a:gd name="connsiteY28" fmla="*/ 9973 h 10120"/>
                  <a:gd name="connsiteX29" fmla="*/ 2747 w 10000"/>
                  <a:gd name="connsiteY29" fmla="*/ 10079 h 10120"/>
                  <a:gd name="connsiteX30" fmla="*/ 3350 w 10000"/>
                  <a:gd name="connsiteY30" fmla="*/ 10120 h 10120"/>
                  <a:gd name="connsiteX31" fmla="*/ 3977 w 10000"/>
                  <a:gd name="connsiteY31" fmla="*/ 10120 h 10120"/>
                  <a:gd name="connsiteX32" fmla="*/ 4402 w 10000"/>
                  <a:gd name="connsiteY32" fmla="*/ 10055 h 10120"/>
                  <a:gd name="connsiteX33" fmla="*/ 4974 w 10000"/>
                  <a:gd name="connsiteY33" fmla="*/ 9942 h 10120"/>
                  <a:gd name="connsiteX34" fmla="*/ 5405 w 10000"/>
                  <a:gd name="connsiteY34" fmla="*/ 9854 h 10120"/>
                  <a:gd name="connsiteX35" fmla="*/ 6013 w 10000"/>
                  <a:gd name="connsiteY35" fmla="*/ 9642 h 10120"/>
                  <a:gd name="connsiteX36" fmla="*/ 6645 w 10000"/>
                  <a:gd name="connsiteY36" fmla="*/ 9345 h 10120"/>
                  <a:gd name="connsiteX37" fmla="*/ 7135 w 10000"/>
                  <a:gd name="connsiteY37" fmla="*/ 8971 h 10120"/>
                  <a:gd name="connsiteX38" fmla="*/ 7632 w 10000"/>
                  <a:gd name="connsiteY38" fmla="*/ 8505 h 10120"/>
                  <a:gd name="connsiteX39" fmla="*/ 8289 w 10000"/>
                  <a:gd name="connsiteY39" fmla="*/ 7942 h 10120"/>
                  <a:gd name="connsiteX40" fmla="*/ 8684 w 10000"/>
                  <a:gd name="connsiteY40" fmla="*/ 7339 h 10120"/>
                  <a:gd name="connsiteX41" fmla="*/ 9079 w 10000"/>
                  <a:gd name="connsiteY41" fmla="*/ 6790 h 10120"/>
                  <a:gd name="connsiteX42" fmla="*/ 9342 w 10000"/>
                  <a:gd name="connsiteY42" fmla="*/ 6187 h 10120"/>
                  <a:gd name="connsiteX43" fmla="*/ 9605 w 10000"/>
                  <a:gd name="connsiteY43" fmla="*/ 5583 h 10120"/>
                  <a:gd name="connsiteX44" fmla="*/ 9737 w 10000"/>
                  <a:gd name="connsiteY44" fmla="*/ 4856 h 10120"/>
                  <a:gd name="connsiteX45" fmla="*/ 10000 w 10000"/>
                  <a:gd name="connsiteY45" fmla="*/ 4115 h 10120"/>
                  <a:gd name="connsiteX46" fmla="*/ 10000 w 10000"/>
                  <a:gd name="connsiteY46" fmla="*/ 2867 h 10120"/>
                  <a:gd name="connsiteX47" fmla="*/ 9737 w 10000"/>
                  <a:gd name="connsiteY47" fmla="*/ 2181 h 10120"/>
                  <a:gd name="connsiteX48" fmla="*/ 9474 w 10000"/>
                  <a:gd name="connsiteY48" fmla="*/ 1495 h 10120"/>
                  <a:gd name="connsiteX49" fmla="*/ 9342 w 10000"/>
                  <a:gd name="connsiteY49" fmla="*/ 1331 h 10120"/>
                  <a:gd name="connsiteX50" fmla="*/ 9211 w 10000"/>
                  <a:gd name="connsiteY50" fmla="*/ 1152 h 10120"/>
                  <a:gd name="connsiteX51" fmla="*/ 9079 w 10000"/>
                  <a:gd name="connsiteY51" fmla="*/ 768 h 10120"/>
                  <a:gd name="connsiteX52" fmla="*/ 8553 w 10000"/>
                  <a:gd name="connsiteY52" fmla="*/ 82 h 10120"/>
                  <a:gd name="connsiteX53" fmla="*/ 8421 w 10000"/>
                  <a:gd name="connsiteY53" fmla="*/ 0 h 10120"/>
                  <a:gd name="connsiteX54" fmla="*/ 9211 w 10000"/>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528 w 10202"/>
                  <a:gd name="connsiteY20" fmla="*/ 8603 h 10120"/>
                  <a:gd name="connsiteX21" fmla="*/ 1102 w 10202"/>
                  <a:gd name="connsiteY21" fmla="*/ 8272 h 10120"/>
                  <a:gd name="connsiteX22" fmla="*/ 420 w 10202"/>
                  <a:gd name="connsiteY22" fmla="*/ 7702 h 10120"/>
                  <a:gd name="connsiteX23" fmla="*/ 597 w 10202"/>
                  <a:gd name="connsiteY23" fmla="*/ 8422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176 w 10202"/>
                  <a:gd name="connsiteY33" fmla="*/ 9942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528 w 10202"/>
                  <a:gd name="connsiteY20" fmla="*/ 8603 h 10120"/>
                  <a:gd name="connsiteX21" fmla="*/ 1102 w 10202"/>
                  <a:gd name="connsiteY21" fmla="*/ 8272 h 10120"/>
                  <a:gd name="connsiteX22" fmla="*/ 420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176 w 10202"/>
                  <a:gd name="connsiteY33" fmla="*/ 9942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528 w 10202"/>
                  <a:gd name="connsiteY20" fmla="*/ 8603 h 10120"/>
                  <a:gd name="connsiteX21" fmla="*/ 1102 w 10202"/>
                  <a:gd name="connsiteY21" fmla="*/ 827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176 w 10202"/>
                  <a:gd name="connsiteY33" fmla="*/ 9942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528 w 10202"/>
                  <a:gd name="connsiteY20" fmla="*/ 860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176 w 10202"/>
                  <a:gd name="connsiteY33" fmla="*/ 9942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176 w 10202"/>
                  <a:gd name="connsiteY33" fmla="*/ 9942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302 w 10202"/>
                  <a:gd name="connsiteY33" fmla="*/ 9978 h 10120"/>
                  <a:gd name="connsiteX34" fmla="*/ 5607 w 10202"/>
                  <a:gd name="connsiteY34" fmla="*/ 9854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302 w 10202"/>
                  <a:gd name="connsiteY33" fmla="*/ 9978 h 10120"/>
                  <a:gd name="connsiteX34" fmla="*/ 5910 w 10202"/>
                  <a:gd name="connsiteY34" fmla="*/ 9818 h 10120"/>
                  <a:gd name="connsiteX35" fmla="*/ 6215 w 10202"/>
                  <a:gd name="connsiteY35" fmla="*/ 9642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5794 w 10202"/>
                  <a:gd name="connsiteY12" fmla="*/ 8807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302 w 10202"/>
                  <a:gd name="connsiteY33" fmla="*/ 9978 h 10120"/>
                  <a:gd name="connsiteX34" fmla="*/ 5910 w 10202"/>
                  <a:gd name="connsiteY34" fmla="*/ 9818 h 10120"/>
                  <a:gd name="connsiteX35" fmla="*/ 6392 w 10202"/>
                  <a:gd name="connsiteY35" fmla="*/ 9606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6147 w 10202"/>
                  <a:gd name="connsiteY12" fmla="*/ 8663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302 w 10202"/>
                  <a:gd name="connsiteY33" fmla="*/ 9978 h 10120"/>
                  <a:gd name="connsiteX34" fmla="*/ 5910 w 10202"/>
                  <a:gd name="connsiteY34" fmla="*/ 9818 h 10120"/>
                  <a:gd name="connsiteX35" fmla="*/ 6392 w 10202"/>
                  <a:gd name="connsiteY35" fmla="*/ 9606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 name="connsiteX0" fmla="*/ 9413 w 10202"/>
                  <a:gd name="connsiteY0" fmla="*/ 947 h 10120"/>
                  <a:gd name="connsiteX1" fmla="*/ 9807 w 10202"/>
                  <a:gd name="connsiteY1" fmla="*/ 1934 h 10120"/>
                  <a:gd name="connsiteX2" fmla="*/ 9939 w 10202"/>
                  <a:gd name="connsiteY2" fmla="*/ 2620 h 10120"/>
                  <a:gd name="connsiteX3" fmla="*/ 9939 w 10202"/>
                  <a:gd name="connsiteY3" fmla="*/ 4513 h 10120"/>
                  <a:gd name="connsiteX4" fmla="*/ 9676 w 10202"/>
                  <a:gd name="connsiteY4" fmla="*/ 5103 h 10120"/>
                  <a:gd name="connsiteX5" fmla="*/ 9544 w 10202"/>
                  <a:gd name="connsiteY5" fmla="*/ 5405 h 10120"/>
                  <a:gd name="connsiteX6" fmla="*/ 9018 w 10202"/>
                  <a:gd name="connsiteY6" fmla="*/ 6145 h 10120"/>
                  <a:gd name="connsiteX7" fmla="*/ 8491 w 10202"/>
                  <a:gd name="connsiteY7" fmla="*/ 6914 h 10120"/>
                  <a:gd name="connsiteX8" fmla="*/ 7834 w 10202"/>
                  <a:gd name="connsiteY8" fmla="*/ 7641 h 10120"/>
                  <a:gd name="connsiteX9" fmla="*/ 7373 w 10202"/>
                  <a:gd name="connsiteY9" fmla="*/ 7942 h 10120"/>
                  <a:gd name="connsiteX10" fmla="*/ 6847 w 10202"/>
                  <a:gd name="connsiteY10" fmla="*/ 8285 h 10120"/>
                  <a:gd name="connsiteX11" fmla="*/ 6427 w 10202"/>
                  <a:gd name="connsiteY11" fmla="*/ 8515 h 10120"/>
                  <a:gd name="connsiteX12" fmla="*/ 6071 w 10202"/>
                  <a:gd name="connsiteY12" fmla="*/ 8723 h 10120"/>
                  <a:gd name="connsiteX13" fmla="*/ 5663 w 10202"/>
                  <a:gd name="connsiteY13" fmla="*/ 8889 h 10120"/>
                  <a:gd name="connsiteX14" fmla="*/ 5268 w 10202"/>
                  <a:gd name="connsiteY14" fmla="*/ 9012 h 10120"/>
                  <a:gd name="connsiteX15" fmla="*/ 4873 w 10202"/>
                  <a:gd name="connsiteY15" fmla="*/ 9108 h 10120"/>
                  <a:gd name="connsiteX16" fmla="*/ 4347 w 10202"/>
                  <a:gd name="connsiteY16" fmla="*/ 9191 h 10120"/>
                  <a:gd name="connsiteX17" fmla="*/ 3857 w 10202"/>
                  <a:gd name="connsiteY17" fmla="*/ 9203 h 10120"/>
                  <a:gd name="connsiteX18" fmla="*/ 2833 w 10202"/>
                  <a:gd name="connsiteY18" fmla="*/ 9114 h 10120"/>
                  <a:gd name="connsiteX19" fmla="*/ 2140 w 10202"/>
                  <a:gd name="connsiteY19" fmla="*/ 8875 h 10120"/>
                  <a:gd name="connsiteX20" fmla="*/ 1780 w 10202"/>
                  <a:gd name="connsiteY20" fmla="*/ 8663 h 10120"/>
                  <a:gd name="connsiteX21" fmla="*/ 1203 w 10202"/>
                  <a:gd name="connsiteY21" fmla="*/ 8332 h 10120"/>
                  <a:gd name="connsiteX22" fmla="*/ 319 w 10202"/>
                  <a:gd name="connsiteY22" fmla="*/ 7702 h 10120"/>
                  <a:gd name="connsiteX23" fmla="*/ 597 w 10202"/>
                  <a:gd name="connsiteY23" fmla="*/ 8518 h 10120"/>
                  <a:gd name="connsiteX24" fmla="*/ 0 w 10202"/>
                  <a:gd name="connsiteY24" fmla="*/ 8882 h 10120"/>
                  <a:gd name="connsiteX25" fmla="*/ 729 w 10202"/>
                  <a:gd name="connsiteY25" fmla="*/ 9355 h 10120"/>
                  <a:gd name="connsiteX26" fmla="*/ 1351 w 10202"/>
                  <a:gd name="connsiteY26" fmla="*/ 9654 h 10120"/>
                  <a:gd name="connsiteX27" fmla="*/ 1953 w 10202"/>
                  <a:gd name="connsiteY27" fmla="*/ 9849 h 10120"/>
                  <a:gd name="connsiteX28" fmla="*/ 2348 w 10202"/>
                  <a:gd name="connsiteY28" fmla="*/ 9973 h 10120"/>
                  <a:gd name="connsiteX29" fmla="*/ 2949 w 10202"/>
                  <a:gd name="connsiteY29" fmla="*/ 10079 h 10120"/>
                  <a:gd name="connsiteX30" fmla="*/ 3552 w 10202"/>
                  <a:gd name="connsiteY30" fmla="*/ 10120 h 10120"/>
                  <a:gd name="connsiteX31" fmla="*/ 4179 w 10202"/>
                  <a:gd name="connsiteY31" fmla="*/ 10120 h 10120"/>
                  <a:gd name="connsiteX32" fmla="*/ 4604 w 10202"/>
                  <a:gd name="connsiteY32" fmla="*/ 10055 h 10120"/>
                  <a:gd name="connsiteX33" fmla="*/ 5302 w 10202"/>
                  <a:gd name="connsiteY33" fmla="*/ 9978 h 10120"/>
                  <a:gd name="connsiteX34" fmla="*/ 5910 w 10202"/>
                  <a:gd name="connsiteY34" fmla="*/ 9818 h 10120"/>
                  <a:gd name="connsiteX35" fmla="*/ 6392 w 10202"/>
                  <a:gd name="connsiteY35" fmla="*/ 9606 h 10120"/>
                  <a:gd name="connsiteX36" fmla="*/ 6847 w 10202"/>
                  <a:gd name="connsiteY36" fmla="*/ 9345 h 10120"/>
                  <a:gd name="connsiteX37" fmla="*/ 7337 w 10202"/>
                  <a:gd name="connsiteY37" fmla="*/ 8971 h 10120"/>
                  <a:gd name="connsiteX38" fmla="*/ 7834 w 10202"/>
                  <a:gd name="connsiteY38" fmla="*/ 8505 h 10120"/>
                  <a:gd name="connsiteX39" fmla="*/ 8491 w 10202"/>
                  <a:gd name="connsiteY39" fmla="*/ 7942 h 10120"/>
                  <a:gd name="connsiteX40" fmla="*/ 8886 w 10202"/>
                  <a:gd name="connsiteY40" fmla="*/ 7339 h 10120"/>
                  <a:gd name="connsiteX41" fmla="*/ 9281 w 10202"/>
                  <a:gd name="connsiteY41" fmla="*/ 6790 h 10120"/>
                  <a:gd name="connsiteX42" fmla="*/ 9544 w 10202"/>
                  <a:gd name="connsiteY42" fmla="*/ 6187 h 10120"/>
                  <a:gd name="connsiteX43" fmla="*/ 9807 w 10202"/>
                  <a:gd name="connsiteY43" fmla="*/ 5583 h 10120"/>
                  <a:gd name="connsiteX44" fmla="*/ 9939 w 10202"/>
                  <a:gd name="connsiteY44" fmla="*/ 4856 h 10120"/>
                  <a:gd name="connsiteX45" fmla="*/ 10202 w 10202"/>
                  <a:gd name="connsiteY45" fmla="*/ 4115 h 10120"/>
                  <a:gd name="connsiteX46" fmla="*/ 10202 w 10202"/>
                  <a:gd name="connsiteY46" fmla="*/ 2867 h 10120"/>
                  <a:gd name="connsiteX47" fmla="*/ 9939 w 10202"/>
                  <a:gd name="connsiteY47" fmla="*/ 2181 h 10120"/>
                  <a:gd name="connsiteX48" fmla="*/ 9676 w 10202"/>
                  <a:gd name="connsiteY48" fmla="*/ 1495 h 10120"/>
                  <a:gd name="connsiteX49" fmla="*/ 9544 w 10202"/>
                  <a:gd name="connsiteY49" fmla="*/ 1331 h 10120"/>
                  <a:gd name="connsiteX50" fmla="*/ 9413 w 10202"/>
                  <a:gd name="connsiteY50" fmla="*/ 1152 h 10120"/>
                  <a:gd name="connsiteX51" fmla="*/ 9281 w 10202"/>
                  <a:gd name="connsiteY51" fmla="*/ 768 h 10120"/>
                  <a:gd name="connsiteX52" fmla="*/ 8755 w 10202"/>
                  <a:gd name="connsiteY52" fmla="*/ 82 h 10120"/>
                  <a:gd name="connsiteX53" fmla="*/ 8623 w 10202"/>
                  <a:gd name="connsiteY53" fmla="*/ 0 h 10120"/>
                  <a:gd name="connsiteX54" fmla="*/ 9413 w 10202"/>
                  <a:gd name="connsiteY54" fmla="*/ 947 h 1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02" h="10120">
                    <a:moveTo>
                      <a:pt x="9413" y="947"/>
                    </a:moveTo>
                    <a:lnTo>
                      <a:pt x="9807" y="1934"/>
                    </a:lnTo>
                    <a:lnTo>
                      <a:pt x="9939" y="2620"/>
                    </a:lnTo>
                    <a:lnTo>
                      <a:pt x="9939" y="4513"/>
                    </a:lnTo>
                    <a:lnTo>
                      <a:pt x="9676" y="5103"/>
                    </a:lnTo>
                    <a:lnTo>
                      <a:pt x="9544" y="5405"/>
                    </a:lnTo>
                    <a:lnTo>
                      <a:pt x="9018" y="6145"/>
                    </a:lnTo>
                    <a:lnTo>
                      <a:pt x="8491" y="6914"/>
                    </a:lnTo>
                    <a:lnTo>
                      <a:pt x="7834" y="7641"/>
                    </a:lnTo>
                    <a:lnTo>
                      <a:pt x="7373" y="7942"/>
                    </a:lnTo>
                    <a:lnTo>
                      <a:pt x="6847" y="8285"/>
                    </a:lnTo>
                    <a:lnTo>
                      <a:pt x="6427" y="8515"/>
                    </a:lnTo>
                    <a:lnTo>
                      <a:pt x="6071" y="8723"/>
                    </a:lnTo>
                    <a:cubicBezTo>
                      <a:pt x="6027" y="8750"/>
                      <a:pt x="5707" y="8862"/>
                      <a:pt x="5663" y="8889"/>
                    </a:cubicBezTo>
                    <a:lnTo>
                      <a:pt x="5268" y="9012"/>
                    </a:lnTo>
                    <a:lnTo>
                      <a:pt x="4873" y="9108"/>
                    </a:lnTo>
                    <a:lnTo>
                      <a:pt x="4347" y="9191"/>
                    </a:lnTo>
                    <a:cubicBezTo>
                      <a:pt x="4140" y="9201"/>
                      <a:pt x="3934" y="9223"/>
                      <a:pt x="3857" y="9203"/>
                    </a:cubicBezTo>
                    <a:cubicBezTo>
                      <a:pt x="3553" y="9231"/>
                      <a:pt x="2905" y="9140"/>
                      <a:pt x="2833" y="9114"/>
                    </a:cubicBezTo>
                    <a:cubicBezTo>
                      <a:pt x="2779" y="9066"/>
                      <a:pt x="2316" y="8950"/>
                      <a:pt x="2140" y="8875"/>
                    </a:cubicBezTo>
                    <a:cubicBezTo>
                      <a:pt x="1965" y="8800"/>
                      <a:pt x="1936" y="8753"/>
                      <a:pt x="1780" y="8663"/>
                    </a:cubicBezTo>
                    <a:cubicBezTo>
                      <a:pt x="1624" y="8573"/>
                      <a:pt x="1413" y="8478"/>
                      <a:pt x="1203" y="8332"/>
                    </a:cubicBezTo>
                    <a:cubicBezTo>
                      <a:pt x="1211" y="8214"/>
                      <a:pt x="311" y="7820"/>
                      <a:pt x="319" y="7702"/>
                    </a:cubicBezTo>
                    <a:cubicBezTo>
                      <a:pt x="311" y="7838"/>
                      <a:pt x="650" y="8321"/>
                      <a:pt x="597" y="8518"/>
                    </a:cubicBezTo>
                    <a:cubicBezTo>
                      <a:pt x="544" y="8715"/>
                      <a:pt x="226" y="8739"/>
                      <a:pt x="0" y="8882"/>
                    </a:cubicBezTo>
                    <a:lnTo>
                      <a:pt x="729" y="9355"/>
                    </a:lnTo>
                    <a:lnTo>
                      <a:pt x="1351" y="9654"/>
                    </a:lnTo>
                    <a:lnTo>
                      <a:pt x="1953" y="9849"/>
                    </a:lnTo>
                    <a:lnTo>
                      <a:pt x="2348" y="9973"/>
                    </a:lnTo>
                    <a:lnTo>
                      <a:pt x="2949" y="10079"/>
                    </a:lnTo>
                    <a:lnTo>
                      <a:pt x="3552" y="10120"/>
                    </a:lnTo>
                    <a:lnTo>
                      <a:pt x="4179" y="10120"/>
                    </a:lnTo>
                    <a:lnTo>
                      <a:pt x="4604" y="10055"/>
                    </a:lnTo>
                    <a:lnTo>
                      <a:pt x="5302" y="9978"/>
                    </a:lnTo>
                    <a:lnTo>
                      <a:pt x="5910" y="9818"/>
                    </a:lnTo>
                    <a:cubicBezTo>
                      <a:pt x="6104" y="9711"/>
                      <a:pt x="6236" y="9685"/>
                      <a:pt x="6392" y="9606"/>
                    </a:cubicBezTo>
                    <a:cubicBezTo>
                      <a:pt x="6548" y="9527"/>
                      <a:pt x="6628" y="9432"/>
                      <a:pt x="6847" y="9345"/>
                    </a:cubicBezTo>
                    <a:lnTo>
                      <a:pt x="7337" y="8971"/>
                    </a:lnTo>
                    <a:lnTo>
                      <a:pt x="7834" y="8505"/>
                    </a:lnTo>
                    <a:lnTo>
                      <a:pt x="8491" y="7942"/>
                    </a:lnTo>
                    <a:lnTo>
                      <a:pt x="8886" y="7339"/>
                    </a:lnTo>
                    <a:lnTo>
                      <a:pt x="9281" y="6790"/>
                    </a:lnTo>
                    <a:lnTo>
                      <a:pt x="9544" y="6187"/>
                    </a:lnTo>
                    <a:cubicBezTo>
                      <a:pt x="9632" y="5986"/>
                      <a:pt x="9719" y="5784"/>
                      <a:pt x="9807" y="5583"/>
                    </a:cubicBezTo>
                    <a:lnTo>
                      <a:pt x="9939" y="4856"/>
                    </a:lnTo>
                    <a:cubicBezTo>
                      <a:pt x="10027" y="4609"/>
                      <a:pt x="10114" y="4362"/>
                      <a:pt x="10202" y="4115"/>
                    </a:cubicBezTo>
                    <a:lnTo>
                      <a:pt x="10202" y="2867"/>
                    </a:lnTo>
                    <a:lnTo>
                      <a:pt x="9939" y="2181"/>
                    </a:lnTo>
                    <a:lnTo>
                      <a:pt x="9676" y="1495"/>
                    </a:lnTo>
                    <a:lnTo>
                      <a:pt x="9544" y="1331"/>
                    </a:lnTo>
                    <a:lnTo>
                      <a:pt x="9413" y="1152"/>
                    </a:lnTo>
                    <a:lnTo>
                      <a:pt x="9281" y="768"/>
                    </a:lnTo>
                    <a:lnTo>
                      <a:pt x="8755" y="82"/>
                    </a:lnTo>
                    <a:lnTo>
                      <a:pt x="8623" y="0"/>
                    </a:lnTo>
                    <a:lnTo>
                      <a:pt x="9413" y="947"/>
                    </a:lnTo>
                    <a:close/>
                  </a:path>
                </a:pathLst>
              </a:custGeom>
              <a:gradFill rotWithShape="0">
                <a:gsLst>
                  <a:gs pos="0">
                    <a:sysClr val="window" lastClr="FFFFFF"/>
                  </a:gs>
                  <a:gs pos="100000">
                    <a:srgbClr val="3B3B3B"/>
                  </a:gs>
                </a:gsLst>
                <a:lin ang="54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3" name="Oval 102"/>
              <p:cNvSpPr/>
              <p:nvPr/>
            </p:nvSpPr>
            <p:spPr>
              <a:xfrm rot="15091475">
                <a:off x="3882744" y="5423597"/>
                <a:ext cx="277582" cy="196916"/>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4" name="TextBox 103"/>
              <p:cNvSpPr txBox="1"/>
              <p:nvPr/>
            </p:nvSpPr>
            <p:spPr>
              <a:xfrm rot="20420237">
                <a:off x="4280109" y="5223599"/>
                <a:ext cx="972809" cy="765223"/>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C </a:t>
                </a:r>
                <a:r>
                  <a:rPr kumimoji="0" lang="en-US" sz="1200" b="0" i="0" u="none" strike="noStrike" kern="0" cap="none" spc="0" normalizeH="0" baseline="0" noProof="0" dirty="0" err="1" smtClean="0">
                    <a:ln>
                      <a:noFill/>
                    </a:ln>
                    <a:solidFill>
                      <a:srgbClr val="FFFF00"/>
                    </a:solidFill>
                    <a:effectLst/>
                    <a:uLnTx/>
                    <a:uFillTx/>
                  </a:rPr>
                  <a:t>hange</a:t>
                </a:r>
                <a:endParaRPr kumimoji="0" lang="en-US" sz="1200" b="0" i="0" u="none" strike="noStrike" kern="0" cap="none" spc="0" normalizeH="0" baseline="0" noProof="0" dirty="0">
                  <a:ln>
                    <a:noFill/>
                  </a:ln>
                  <a:solidFill>
                    <a:srgbClr val="FFFF00"/>
                  </a:solidFill>
                  <a:effectLst/>
                  <a:uLnTx/>
                  <a:uFillTx/>
                </a:endParaRPr>
              </a:p>
            </p:txBody>
          </p:sp>
          <p:sp>
            <p:nvSpPr>
              <p:cNvPr id="105" name="Oval 104"/>
              <p:cNvSpPr/>
              <p:nvPr/>
            </p:nvSpPr>
            <p:spPr>
              <a:xfrm rot="14208000">
                <a:off x="5237755" y="2527314"/>
                <a:ext cx="277582" cy="196916"/>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6" name="TextBox 105"/>
              <p:cNvSpPr txBox="1"/>
              <p:nvPr/>
            </p:nvSpPr>
            <p:spPr>
              <a:xfrm rot="21315666">
                <a:off x="4245759" y="2168621"/>
                <a:ext cx="972809" cy="765222"/>
              </a:xfrm>
              <a:prstGeom prst="rect">
                <a:avLst/>
              </a:prstGeom>
              <a:noFill/>
            </p:spPr>
            <p:txBody>
              <a:bodyPr wrap="none" rtlCol="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Adversity</a:t>
                </a:r>
                <a:endParaRPr kumimoji="0" lang="en-US" sz="1200" b="0" i="0" u="none" strike="noStrike" kern="0" cap="none" spc="0" normalizeH="0" baseline="0" noProof="0" dirty="0">
                  <a:ln>
                    <a:noFill/>
                  </a:ln>
                  <a:solidFill>
                    <a:srgbClr val="FFFF00"/>
                  </a:solidFill>
                  <a:effectLst/>
                  <a:uLnTx/>
                  <a:uFillTx/>
                </a:endParaRPr>
              </a:p>
            </p:txBody>
          </p:sp>
        </p:grpSp>
      </p:grpSp>
      <p:grpSp>
        <p:nvGrpSpPr>
          <p:cNvPr id="8" name="Group 60"/>
          <p:cNvGrpSpPr/>
          <p:nvPr/>
        </p:nvGrpSpPr>
        <p:grpSpPr>
          <a:xfrm>
            <a:off x="8137623" y="2333200"/>
            <a:ext cx="3502857" cy="2830999"/>
            <a:chOff x="2410943" y="2614531"/>
            <a:chExt cx="4659605" cy="2926728"/>
          </a:xfrm>
        </p:grpSpPr>
        <p:sp>
          <p:nvSpPr>
            <p:cNvPr id="108" name="Freeform 1041"/>
            <p:cNvSpPr>
              <a:spLocks/>
            </p:cNvSpPr>
            <p:nvPr/>
          </p:nvSpPr>
          <p:spPr bwMode="auto">
            <a:xfrm>
              <a:off x="2472490" y="2614531"/>
              <a:ext cx="3074625" cy="2673322"/>
            </a:xfrm>
            <a:custGeom>
              <a:avLst/>
              <a:gdLst>
                <a:gd name="connsiteX0" fmla="*/ 8084 w 10000"/>
                <a:gd name="connsiteY0" fmla="*/ 8984 h 10000"/>
                <a:gd name="connsiteX1" fmla="*/ 6551 w 10000"/>
                <a:gd name="connsiteY1" fmla="*/ 8081 h 10000"/>
                <a:gd name="connsiteX2" fmla="*/ 6411 w 10000"/>
                <a:gd name="connsiteY2" fmla="*/ 7984 h 10000"/>
                <a:gd name="connsiteX3" fmla="*/ 5679 w 10000"/>
                <a:gd name="connsiteY3" fmla="*/ 7532 h 10000"/>
                <a:gd name="connsiteX4" fmla="*/ 4983 w 10000"/>
                <a:gd name="connsiteY4" fmla="*/ 7016 h 10000"/>
                <a:gd name="connsiteX5" fmla="*/ 4355 w 10000"/>
                <a:gd name="connsiteY5" fmla="*/ 6516 h 10000"/>
                <a:gd name="connsiteX6" fmla="*/ 3798 w 10000"/>
                <a:gd name="connsiteY6" fmla="*/ 5952 h 10000"/>
                <a:gd name="connsiteX7" fmla="*/ 3519 w 10000"/>
                <a:gd name="connsiteY7" fmla="*/ 5661 h 10000"/>
                <a:gd name="connsiteX8" fmla="*/ 2822 w 10000"/>
                <a:gd name="connsiteY8" fmla="*/ 4903 h 10000"/>
                <a:gd name="connsiteX9" fmla="*/ 2160 w 10000"/>
                <a:gd name="connsiteY9" fmla="*/ 4081 h 10000"/>
                <a:gd name="connsiteX10" fmla="*/ 1533 w 10000"/>
                <a:gd name="connsiteY10" fmla="*/ 3274 h 10000"/>
                <a:gd name="connsiteX11" fmla="*/ 1324 w 10000"/>
                <a:gd name="connsiteY11" fmla="*/ 2919 h 10000"/>
                <a:gd name="connsiteX12" fmla="*/ 1185 w 10000"/>
                <a:gd name="connsiteY12" fmla="*/ 2516 h 10000"/>
                <a:gd name="connsiteX13" fmla="*/ 1045 w 10000"/>
                <a:gd name="connsiteY13" fmla="*/ 2113 h 10000"/>
                <a:gd name="connsiteX14" fmla="*/ 976 w 10000"/>
                <a:gd name="connsiteY14" fmla="*/ 1758 h 10000"/>
                <a:gd name="connsiteX15" fmla="*/ 976 w 10000"/>
                <a:gd name="connsiteY15" fmla="*/ 1516 h 10000"/>
                <a:gd name="connsiteX16" fmla="*/ 1045 w 10000"/>
                <a:gd name="connsiteY16" fmla="*/ 1306 h 10000"/>
                <a:gd name="connsiteX17" fmla="*/ 1115 w 10000"/>
                <a:gd name="connsiteY17" fmla="*/ 1113 h 10000"/>
                <a:gd name="connsiteX18" fmla="*/ 1324 w 10000"/>
                <a:gd name="connsiteY18" fmla="*/ 903 h 10000"/>
                <a:gd name="connsiteX19" fmla="*/ 1603 w 10000"/>
                <a:gd name="connsiteY19" fmla="*/ 710 h 10000"/>
                <a:gd name="connsiteX20" fmla="*/ 1882 w 10000"/>
                <a:gd name="connsiteY20" fmla="*/ 645 h 10000"/>
                <a:gd name="connsiteX21" fmla="*/ 2091 w 10000"/>
                <a:gd name="connsiteY21" fmla="*/ 645 h 10000"/>
                <a:gd name="connsiteX22" fmla="*/ 2474 w 10000"/>
                <a:gd name="connsiteY22" fmla="*/ 710 h 10000"/>
                <a:gd name="connsiteX23" fmla="*/ 2822 w 10000"/>
                <a:gd name="connsiteY23" fmla="*/ 758 h 10000"/>
                <a:gd name="connsiteX24" fmla="*/ 3449 w 10000"/>
                <a:gd name="connsiteY24" fmla="*/ 806 h 10000"/>
                <a:gd name="connsiteX25" fmla="*/ 3519 w 10000"/>
                <a:gd name="connsiteY25" fmla="*/ 806 h 10000"/>
                <a:gd name="connsiteX26" fmla="*/ 3449 w 10000"/>
                <a:gd name="connsiteY26" fmla="*/ 758 h 10000"/>
                <a:gd name="connsiteX27" fmla="*/ 3082 w 10000"/>
                <a:gd name="connsiteY27" fmla="*/ 81 h 10000"/>
                <a:gd name="connsiteX28" fmla="*/ 2160 w 10000"/>
                <a:gd name="connsiteY28" fmla="*/ 97 h 10000"/>
                <a:gd name="connsiteX29" fmla="*/ 1812 w 10000"/>
                <a:gd name="connsiteY29" fmla="*/ 48 h 10000"/>
                <a:gd name="connsiteX30" fmla="*/ 1463 w 10000"/>
                <a:gd name="connsiteY30" fmla="*/ 0 h 10000"/>
                <a:gd name="connsiteX31" fmla="*/ 1115 w 10000"/>
                <a:gd name="connsiteY31" fmla="*/ 0 h 10000"/>
                <a:gd name="connsiteX32" fmla="*/ 836 w 10000"/>
                <a:gd name="connsiteY32" fmla="*/ 48 h 10000"/>
                <a:gd name="connsiteX33" fmla="*/ 557 w 10000"/>
                <a:gd name="connsiteY33" fmla="*/ 145 h 10000"/>
                <a:gd name="connsiteX34" fmla="*/ 348 w 10000"/>
                <a:gd name="connsiteY34" fmla="*/ 306 h 10000"/>
                <a:gd name="connsiteX35" fmla="*/ 209 w 10000"/>
                <a:gd name="connsiteY35" fmla="*/ 452 h 10000"/>
                <a:gd name="connsiteX36" fmla="*/ 70 w 10000"/>
                <a:gd name="connsiteY36" fmla="*/ 597 h 10000"/>
                <a:gd name="connsiteX37" fmla="*/ 0 w 10000"/>
                <a:gd name="connsiteY37" fmla="*/ 903 h 10000"/>
                <a:gd name="connsiteX38" fmla="*/ 0 w 10000"/>
                <a:gd name="connsiteY38" fmla="*/ 1258 h 10000"/>
                <a:gd name="connsiteX39" fmla="*/ 139 w 10000"/>
                <a:gd name="connsiteY39" fmla="*/ 1661 h 10000"/>
                <a:gd name="connsiteX40" fmla="*/ 209 w 10000"/>
                <a:gd name="connsiteY40" fmla="*/ 1968 h 10000"/>
                <a:gd name="connsiteX41" fmla="*/ 557 w 10000"/>
                <a:gd name="connsiteY41" fmla="*/ 2581 h 10000"/>
                <a:gd name="connsiteX42" fmla="*/ 976 w 10000"/>
                <a:gd name="connsiteY42" fmla="*/ 3226 h 10000"/>
                <a:gd name="connsiteX43" fmla="*/ 1463 w 10000"/>
                <a:gd name="connsiteY43" fmla="*/ 3839 h 10000"/>
                <a:gd name="connsiteX44" fmla="*/ 1951 w 10000"/>
                <a:gd name="connsiteY44" fmla="*/ 4435 h 10000"/>
                <a:gd name="connsiteX45" fmla="*/ 2544 w 10000"/>
                <a:gd name="connsiteY45" fmla="*/ 5000 h 10000"/>
                <a:gd name="connsiteX46" fmla="*/ 3171 w 10000"/>
                <a:gd name="connsiteY46" fmla="*/ 5548 h 10000"/>
                <a:gd name="connsiteX47" fmla="*/ 3937 w 10000"/>
                <a:gd name="connsiteY47" fmla="*/ 6258 h 10000"/>
                <a:gd name="connsiteX48" fmla="*/ 4704 w 10000"/>
                <a:gd name="connsiteY48" fmla="*/ 6919 h 10000"/>
                <a:gd name="connsiteX49" fmla="*/ 5192 w 10000"/>
                <a:gd name="connsiteY49" fmla="*/ 7323 h 10000"/>
                <a:gd name="connsiteX50" fmla="*/ 6132 w 10000"/>
                <a:gd name="connsiteY50" fmla="*/ 7871 h 10000"/>
                <a:gd name="connsiteX51" fmla="*/ 7038 w 10000"/>
                <a:gd name="connsiteY51" fmla="*/ 8387 h 10000"/>
                <a:gd name="connsiteX52" fmla="*/ 7875 w 10000"/>
                <a:gd name="connsiteY52" fmla="*/ 8887 h 10000"/>
                <a:gd name="connsiteX53" fmla="*/ 8850 w 10000"/>
                <a:gd name="connsiteY53" fmla="*/ 9387 h 10000"/>
                <a:gd name="connsiteX54" fmla="*/ 9721 w 10000"/>
                <a:gd name="connsiteY54" fmla="*/ 9855 h 10000"/>
                <a:gd name="connsiteX55" fmla="*/ 10000 w 10000"/>
                <a:gd name="connsiteY55" fmla="*/ 10000 h 10000"/>
                <a:gd name="connsiteX56" fmla="*/ 9199 w 10000"/>
                <a:gd name="connsiteY56" fmla="*/ 9597 h 10000"/>
                <a:gd name="connsiteX57" fmla="*/ 8084 w 10000"/>
                <a:gd name="connsiteY57" fmla="*/ 8984 h 10000"/>
                <a:gd name="connsiteX0" fmla="*/ 8084 w 10000"/>
                <a:gd name="connsiteY0" fmla="*/ 8984 h 10000"/>
                <a:gd name="connsiteX1" fmla="*/ 6551 w 10000"/>
                <a:gd name="connsiteY1" fmla="*/ 8081 h 10000"/>
                <a:gd name="connsiteX2" fmla="*/ 6411 w 10000"/>
                <a:gd name="connsiteY2" fmla="*/ 7984 h 10000"/>
                <a:gd name="connsiteX3" fmla="*/ 5679 w 10000"/>
                <a:gd name="connsiteY3" fmla="*/ 7532 h 10000"/>
                <a:gd name="connsiteX4" fmla="*/ 4983 w 10000"/>
                <a:gd name="connsiteY4" fmla="*/ 7016 h 10000"/>
                <a:gd name="connsiteX5" fmla="*/ 4355 w 10000"/>
                <a:gd name="connsiteY5" fmla="*/ 6516 h 10000"/>
                <a:gd name="connsiteX6" fmla="*/ 3798 w 10000"/>
                <a:gd name="connsiteY6" fmla="*/ 5952 h 10000"/>
                <a:gd name="connsiteX7" fmla="*/ 3519 w 10000"/>
                <a:gd name="connsiteY7" fmla="*/ 5661 h 10000"/>
                <a:gd name="connsiteX8" fmla="*/ 2822 w 10000"/>
                <a:gd name="connsiteY8" fmla="*/ 4903 h 10000"/>
                <a:gd name="connsiteX9" fmla="*/ 2160 w 10000"/>
                <a:gd name="connsiteY9" fmla="*/ 4081 h 10000"/>
                <a:gd name="connsiteX10" fmla="*/ 1533 w 10000"/>
                <a:gd name="connsiteY10" fmla="*/ 3274 h 10000"/>
                <a:gd name="connsiteX11" fmla="*/ 1324 w 10000"/>
                <a:gd name="connsiteY11" fmla="*/ 2919 h 10000"/>
                <a:gd name="connsiteX12" fmla="*/ 1185 w 10000"/>
                <a:gd name="connsiteY12" fmla="*/ 2516 h 10000"/>
                <a:gd name="connsiteX13" fmla="*/ 1045 w 10000"/>
                <a:gd name="connsiteY13" fmla="*/ 2113 h 10000"/>
                <a:gd name="connsiteX14" fmla="*/ 976 w 10000"/>
                <a:gd name="connsiteY14" fmla="*/ 1758 h 10000"/>
                <a:gd name="connsiteX15" fmla="*/ 976 w 10000"/>
                <a:gd name="connsiteY15" fmla="*/ 1516 h 10000"/>
                <a:gd name="connsiteX16" fmla="*/ 1045 w 10000"/>
                <a:gd name="connsiteY16" fmla="*/ 1306 h 10000"/>
                <a:gd name="connsiteX17" fmla="*/ 1115 w 10000"/>
                <a:gd name="connsiteY17" fmla="*/ 1113 h 10000"/>
                <a:gd name="connsiteX18" fmla="*/ 1324 w 10000"/>
                <a:gd name="connsiteY18" fmla="*/ 903 h 10000"/>
                <a:gd name="connsiteX19" fmla="*/ 1603 w 10000"/>
                <a:gd name="connsiteY19" fmla="*/ 710 h 10000"/>
                <a:gd name="connsiteX20" fmla="*/ 1882 w 10000"/>
                <a:gd name="connsiteY20" fmla="*/ 645 h 10000"/>
                <a:gd name="connsiteX21" fmla="*/ 2091 w 10000"/>
                <a:gd name="connsiteY21" fmla="*/ 645 h 10000"/>
                <a:gd name="connsiteX22" fmla="*/ 2474 w 10000"/>
                <a:gd name="connsiteY22" fmla="*/ 710 h 10000"/>
                <a:gd name="connsiteX23" fmla="*/ 2822 w 10000"/>
                <a:gd name="connsiteY23" fmla="*/ 758 h 10000"/>
                <a:gd name="connsiteX24" fmla="*/ 3449 w 10000"/>
                <a:gd name="connsiteY24" fmla="*/ 806 h 10000"/>
                <a:gd name="connsiteX25" fmla="*/ 3519 w 10000"/>
                <a:gd name="connsiteY25" fmla="*/ 806 h 10000"/>
                <a:gd name="connsiteX26" fmla="*/ 3449 w 10000"/>
                <a:gd name="connsiteY26" fmla="*/ 758 h 10000"/>
                <a:gd name="connsiteX27" fmla="*/ 3082 w 10000"/>
                <a:gd name="connsiteY27" fmla="*/ 81 h 10000"/>
                <a:gd name="connsiteX28" fmla="*/ 2360 w 10000"/>
                <a:gd name="connsiteY28" fmla="*/ 41 h 10000"/>
                <a:gd name="connsiteX29" fmla="*/ 1812 w 10000"/>
                <a:gd name="connsiteY29" fmla="*/ 48 h 10000"/>
                <a:gd name="connsiteX30" fmla="*/ 1463 w 10000"/>
                <a:gd name="connsiteY30" fmla="*/ 0 h 10000"/>
                <a:gd name="connsiteX31" fmla="*/ 1115 w 10000"/>
                <a:gd name="connsiteY31" fmla="*/ 0 h 10000"/>
                <a:gd name="connsiteX32" fmla="*/ 836 w 10000"/>
                <a:gd name="connsiteY32" fmla="*/ 48 h 10000"/>
                <a:gd name="connsiteX33" fmla="*/ 557 w 10000"/>
                <a:gd name="connsiteY33" fmla="*/ 145 h 10000"/>
                <a:gd name="connsiteX34" fmla="*/ 348 w 10000"/>
                <a:gd name="connsiteY34" fmla="*/ 306 h 10000"/>
                <a:gd name="connsiteX35" fmla="*/ 209 w 10000"/>
                <a:gd name="connsiteY35" fmla="*/ 452 h 10000"/>
                <a:gd name="connsiteX36" fmla="*/ 70 w 10000"/>
                <a:gd name="connsiteY36" fmla="*/ 597 h 10000"/>
                <a:gd name="connsiteX37" fmla="*/ 0 w 10000"/>
                <a:gd name="connsiteY37" fmla="*/ 903 h 10000"/>
                <a:gd name="connsiteX38" fmla="*/ 0 w 10000"/>
                <a:gd name="connsiteY38" fmla="*/ 1258 h 10000"/>
                <a:gd name="connsiteX39" fmla="*/ 139 w 10000"/>
                <a:gd name="connsiteY39" fmla="*/ 1661 h 10000"/>
                <a:gd name="connsiteX40" fmla="*/ 209 w 10000"/>
                <a:gd name="connsiteY40" fmla="*/ 1968 h 10000"/>
                <a:gd name="connsiteX41" fmla="*/ 557 w 10000"/>
                <a:gd name="connsiteY41" fmla="*/ 2581 h 10000"/>
                <a:gd name="connsiteX42" fmla="*/ 976 w 10000"/>
                <a:gd name="connsiteY42" fmla="*/ 3226 h 10000"/>
                <a:gd name="connsiteX43" fmla="*/ 1463 w 10000"/>
                <a:gd name="connsiteY43" fmla="*/ 3839 h 10000"/>
                <a:gd name="connsiteX44" fmla="*/ 1951 w 10000"/>
                <a:gd name="connsiteY44" fmla="*/ 4435 h 10000"/>
                <a:gd name="connsiteX45" fmla="*/ 2544 w 10000"/>
                <a:gd name="connsiteY45" fmla="*/ 5000 h 10000"/>
                <a:gd name="connsiteX46" fmla="*/ 3171 w 10000"/>
                <a:gd name="connsiteY46" fmla="*/ 5548 h 10000"/>
                <a:gd name="connsiteX47" fmla="*/ 3937 w 10000"/>
                <a:gd name="connsiteY47" fmla="*/ 6258 h 10000"/>
                <a:gd name="connsiteX48" fmla="*/ 4704 w 10000"/>
                <a:gd name="connsiteY48" fmla="*/ 6919 h 10000"/>
                <a:gd name="connsiteX49" fmla="*/ 5192 w 10000"/>
                <a:gd name="connsiteY49" fmla="*/ 7323 h 10000"/>
                <a:gd name="connsiteX50" fmla="*/ 6132 w 10000"/>
                <a:gd name="connsiteY50" fmla="*/ 7871 h 10000"/>
                <a:gd name="connsiteX51" fmla="*/ 7038 w 10000"/>
                <a:gd name="connsiteY51" fmla="*/ 8387 h 10000"/>
                <a:gd name="connsiteX52" fmla="*/ 7875 w 10000"/>
                <a:gd name="connsiteY52" fmla="*/ 8887 h 10000"/>
                <a:gd name="connsiteX53" fmla="*/ 8850 w 10000"/>
                <a:gd name="connsiteY53" fmla="*/ 9387 h 10000"/>
                <a:gd name="connsiteX54" fmla="*/ 9721 w 10000"/>
                <a:gd name="connsiteY54" fmla="*/ 9855 h 10000"/>
                <a:gd name="connsiteX55" fmla="*/ 10000 w 10000"/>
                <a:gd name="connsiteY55" fmla="*/ 10000 h 10000"/>
                <a:gd name="connsiteX56" fmla="*/ 9199 w 10000"/>
                <a:gd name="connsiteY56" fmla="*/ 9597 h 10000"/>
                <a:gd name="connsiteX57" fmla="*/ 8084 w 10000"/>
                <a:gd name="connsiteY57" fmla="*/ 8984 h 10000"/>
                <a:gd name="connsiteX0" fmla="*/ 8084 w 10000"/>
                <a:gd name="connsiteY0" fmla="*/ 9014 h 10030"/>
                <a:gd name="connsiteX1" fmla="*/ 6551 w 10000"/>
                <a:gd name="connsiteY1" fmla="*/ 8111 h 10030"/>
                <a:gd name="connsiteX2" fmla="*/ 6411 w 10000"/>
                <a:gd name="connsiteY2" fmla="*/ 8014 h 10030"/>
                <a:gd name="connsiteX3" fmla="*/ 5679 w 10000"/>
                <a:gd name="connsiteY3" fmla="*/ 7562 h 10030"/>
                <a:gd name="connsiteX4" fmla="*/ 4983 w 10000"/>
                <a:gd name="connsiteY4" fmla="*/ 7046 h 10030"/>
                <a:gd name="connsiteX5" fmla="*/ 4355 w 10000"/>
                <a:gd name="connsiteY5" fmla="*/ 6546 h 10030"/>
                <a:gd name="connsiteX6" fmla="*/ 3798 w 10000"/>
                <a:gd name="connsiteY6" fmla="*/ 5982 h 10030"/>
                <a:gd name="connsiteX7" fmla="*/ 3519 w 10000"/>
                <a:gd name="connsiteY7" fmla="*/ 5691 h 10030"/>
                <a:gd name="connsiteX8" fmla="*/ 2822 w 10000"/>
                <a:gd name="connsiteY8" fmla="*/ 4933 h 10030"/>
                <a:gd name="connsiteX9" fmla="*/ 2160 w 10000"/>
                <a:gd name="connsiteY9" fmla="*/ 4111 h 10030"/>
                <a:gd name="connsiteX10" fmla="*/ 1533 w 10000"/>
                <a:gd name="connsiteY10" fmla="*/ 3304 h 10030"/>
                <a:gd name="connsiteX11" fmla="*/ 1324 w 10000"/>
                <a:gd name="connsiteY11" fmla="*/ 2949 h 10030"/>
                <a:gd name="connsiteX12" fmla="*/ 1185 w 10000"/>
                <a:gd name="connsiteY12" fmla="*/ 2546 h 10030"/>
                <a:gd name="connsiteX13" fmla="*/ 1045 w 10000"/>
                <a:gd name="connsiteY13" fmla="*/ 2143 h 10030"/>
                <a:gd name="connsiteX14" fmla="*/ 976 w 10000"/>
                <a:gd name="connsiteY14" fmla="*/ 1788 h 10030"/>
                <a:gd name="connsiteX15" fmla="*/ 976 w 10000"/>
                <a:gd name="connsiteY15" fmla="*/ 1546 h 10030"/>
                <a:gd name="connsiteX16" fmla="*/ 1045 w 10000"/>
                <a:gd name="connsiteY16" fmla="*/ 1336 h 10030"/>
                <a:gd name="connsiteX17" fmla="*/ 1115 w 10000"/>
                <a:gd name="connsiteY17" fmla="*/ 1143 h 10030"/>
                <a:gd name="connsiteX18" fmla="*/ 1324 w 10000"/>
                <a:gd name="connsiteY18" fmla="*/ 933 h 10030"/>
                <a:gd name="connsiteX19" fmla="*/ 1603 w 10000"/>
                <a:gd name="connsiteY19" fmla="*/ 740 h 10030"/>
                <a:gd name="connsiteX20" fmla="*/ 1882 w 10000"/>
                <a:gd name="connsiteY20" fmla="*/ 675 h 10030"/>
                <a:gd name="connsiteX21" fmla="*/ 2091 w 10000"/>
                <a:gd name="connsiteY21" fmla="*/ 675 h 10030"/>
                <a:gd name="connsiteX22" fmla="*/ 2474 w 10000"/>
                <a:gd name="connsiteY22" fmla="*/ 740 h 10030"/>
                <a:gd name="connsiteX23" fmla="*/ 2822 w 10000"/>
                <a:gd name="connsiteY23" fmla="*/ 788 h 10030"/>
                <a:gd name="connsiteX24" fmla="*/ 3449 w 10000"/>
                <a:gd name="connsiteY24" fmla="*/ 836 h 10030"/>
                <a:gd name="connsiteX25" fmla="*/ 3519 w 10000"/>
                <a:gd name="connsiteY25" fmla="*/ 836 h 10030"/>
                <a:gd name="connsiteX26" fmla="*/ 3449 w 10000"/>
                <a:gd name="connsiteY26" fmla="*/ 788 h 10030"/>
                <a:gd name="connsiteX27" fmla="*/ 3082 w 10000"/>
                <a:gd name="connsiteY27" fmla="*/ 111 h 10030"/>
                <a:gd name="connsiteX28" fmla="*/ 2360 w 10000"/>
                <a:gd name="connsiteY28" fmla="*/ 71 h 10030"/>
                <a:gd name="connsiteX29" fmla="*/ 1865 w 10000"/>
                <a:gd name="connsiteY29" fmla="*/ 7 h 10030"/>
                <a:gd name="connsiteX30" fmla="*/ 1463 w 10000"/>
                <a:gd name="connsiteY30" fmla="*/ 30 h 10030"/>
                <a:gd name="connsiteX31" fmla="*/ 1115 w 10000"/>
                <a:gd name="connsiteY31" fmla="*/ 30 h 10030"/>
                <a:gd name="connsiteX32" fmla="*/ 836 w 10000"/>
                <a:gd name="connsiteY32" fmla="*/ 78 h 10030"/>
                <a:gd name="connsiteX33" fmla="*/ 557 w 10000"/>
                <a:gd name="connsiteY33" fmla="*/ 175 h 10030"/>
                <a:gd name="connsiteX34" fmla="*/ 348 w 10000"/>
                <a:gd name="connsiteY34" fmla="*/ 336 h 10030"/>
                <a:gd name="connsiteX35" fmla="*/ 209 w 10000"/>
                <a:gd name="connsiteY35" fmla="*/ 482 h 10030"/>
                <a:gd name="connsiteX36" fmla="*/ 70 w 10000"/>
                <a:gd name="connsiteY36" fmla="*/ 627 h 10030"/>
                <a:gd name="connsiteX37" fmla="*/ 0 w 10000"/>
                <a:gd name="connsiteY37" fmla="*/ 933 h 10030"/>
                <a:gd name="connsiteX38" fmla="*/ 0 w 10000"/>
                <a:gd name="connsiteY38" fmla="*/ 1288 h 10030"/>
                <a:gd name="connsiteX39" fmla="*/ 139 w 10000"/>
                <a:gd name="connsiteY39" fmla="*/ 1691 h 10030"/>
                <a:gd name="connsiteX40" fmla="*/ 209 w 10000"/>
                <a:gd name="connsiteY40" fmla="*/ 1998 h 10030"/>
                <a:gd name="connsiteX41" fmla="*/ 557 w 10000"/>
                <a:gd name="connsiteY41" fmla="*/ 2611 h 10030"/>
                <a:gd name="connsiteX42" fmla="*/ 976 w 10000"/>
                <a:gd name="connsiteY42" fmla="*/ 3256 h 10030"/>
                <a:gd name="connsiteX43" fmla="*/ 1463 w 10000"/>
                <a:gd name="connsiteY43" fmla="*/ 3869 h 10030"/>
                <a:gd name="connsiteX44" fmla="*/ 1951 w 10000"/>
                <a:gd name="connsiteY44" fmla="*/ 4465 h 10030"/>
                <a:gd name="connsiteX45" fmla="*/ 2544 w 10000"/>
                <a:gd name="connsiteY45" fmla="*/ 5030 h 10030"/>
                <a:gd name="connsiteX46" fmla="*/ 3171 w 10000"/>
                <a:gd name="connsiteY46" fmla="*/ 5578 h 10030"/>
                <a:gd name="connsiteX47" fmla="*/ 3937 w 10000"/>
                <a:gd name="connsiteY47" fmla="*/ 6288 h 10030"/>
                <a:gd name="connsiteX48" fmla="*/ 4704 w 10000"/>
                <a:gd name="connsiteY48" fmla="*/ 6949 h 10030"/>
                <a:gd name="connsiteX49" fmla="*/ 5192 w 10000"/>
                <a:gd name="connsiteY49" fmla="*/ 7353 h 10030"/>
                <a:gd name="connsiteX50" fmla="*/ 6132 w 10000"/>
                <a:gd name="connsiteY50" fmla="*/ 7901 h 10030"/>
                <a:gd name="connsiteX51" fmla="*/ 7038 w 10000"/>
                <a:gd name="connsiteY51" fmla="*/ 8417 h 10030"/>
                <a:gd name="connsiteX52" fmla="*/ 7875 w 10000"/>
                <a:gd name="connsiteY52" fmla="*/ 8917 h 10030"/>
                <a:gd name="connsiteX53" fmla="*/ 8850 w 10000"/>
                <a:gd name="connsiteY53" fmla="*/ 9417 h 10030"/>
                <a:gd name="connsiteX54" fmla="*/ 9721 w 10000"/>
                <a:gd name="connsiteY54" fmla="*/ 9885 h 10030"/>
                <a:gd name="connsiteX55" fmla="*/ 10000 w 10000"/>
                <a:gd name="connsiteY55" fmla="*/ 10030 h 10030"/>
                <a:gd name="connsiteX56" fmla="*/ 9199 w 10000"/>
                <a:gd name="connsiteY56" fmla="*/ 9627 h 10030"/>
                <a:gd name="connsiteX57" fmla="*/ 8084 w 10000"/>
                <a:gd name="connsiteY57" fmla="*/ 9014 h 10030"/>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449 w 10000"/>
                <a:gd name="connsiteY26" fmla="*/ 814 h 10056"/>
                <a:gd name="connsiteX27" fmla="*/ 3082 w 10000"/>
                <a:gd name="connsiteY27" fmla="*/ 137 h 10056"/>
                <a:gd name="connsiteX28" fmla="*/ 2360 w 10000"/>
                <a:gd name="connsiteY28" fmla="*/ 97 h 10056"/>
                <a:gd name="connsiteX29" fmla="*/ 1865 w 10000"/>
                <a:gd name="connsiteY29" fmla="*/ 33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449 w 10000"/>
                <a:gd name="connsiteY26" fmla="*/ 814 h 10056"/>
                <a:gd name="connsiteX27" fmla="*/ 3082 w 10000"/>
                <a:gd name="connsiteY27" fmla="*/ 137 h 10056"/>
                <a:gd name="connsiteX28" fmla="*/ 2440 w 10000"/>
                <a:gd name="connsiteY28" fmla="*/ 12 h 10056"/>
                <a:gd name="connsiteX29" fmla="*/ 1865 w 10000"/>
                <a:gd name="connsiteY29" fmla="*/ 33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449 w 10000"/>
                <a:gd name="connsiteY26" fmla="*/ 814 h 10056"/>
                <a:gd name="connsiteX27" fmla="*/ 3082 w 10000"/>
                <a:gd name="connsiteY27" fmla="*/ 137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195 w 10000"/>
                <a:gd name="connsiteY26" fmla="*/ 630 h 10056"/>
                <a:gd name="connsiteX27" fmla="*/ 3082 w 10000"/>
                <a:gd name="connsiteY27" fmla="*/ 137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195 w 10000"/>
                <a:gd name="connsiteY26" fmla="*/ 630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519 w 10000"/>
                <a:gd name="connsiteY25" fmla="*/ 862 h 10056"/>
                <a:gd name="connsiteX26" fmla="*/ 3088 w 10000"/>
                <a:gd name="connsiteY26" fmla="*/ 475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449 w 10000"/>
                <a:gd name="connsiteY24" fmla="*/ 862 h 10056"/>
                <a:gd name="connsiteX25" fmla="*/ 3666 w 10000"/>
                <a:gd name="connsiteY25" fmla="*/ 1046 h 10056"/>
                <a:gd name="connsiteX26" fmla="*/ 3088 w 10000"/>
                <a:gd name="connsiteY26" fmla="*/ 475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369 w 10000"/>
                <a:gd name="connsiteY24" fmla="*/ 947 h 10056"/>
                <a:gd name="connsiteX25" fmla="*/ 3666 w 10000"/>
                <a:gd name="connsiteY25" fmla="*/ 1046 h 10056"/>
                <a:gd name="connsiteX26" fmla="*/ 3088 w 10000"/>
                <a:gd name="connsiteY26" fmla="*/ 475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369 w 10000"/>
                <a:gd name="connsiteY24" fmla="*/ 947 h 10056"/>
                <a:gd name="connsiteX25" fmla="*/ 3252 w 10000"/>
                <a:gd name="connsiteY25" fmla="*/ 693 h 10056"/>
                <a:gd name="connsiteX26" fmla="*/ 3088 w 10000"/>
                <a:gd name="connsiteY26" fmla="*/ 475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369 w 10000"/>
                <a:gd name="connsiteY24" fmla="*/ 947 h 10056"/>
                <a:gd name="connsiteX25" fmla="*/ 3252 w 10000"/>
                <a:gd name="connsiteY25" fmla="*/ 693 h 10056"/>
                <a:gd name="connsiteX26" fmla="*/ 3301 w 10000"/>
                <a:gd name="connsiteY26" fmla="*/ 433 h 10056"/>
                <a:gd name="connsiteX27" fmla="*/ 3215 w 10000"/>
                <a:gd name="connsiteY27" fmla="*/ 66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45 h 10061"/>
                <a:gd name="connsiteX1" fmla="*/ 6551 w 10000"/>
                <a:gd name="connsiteY1" fmla="*/ 8142 h 10061"/>
                <a:gd name="connsiteX2" fmla="*/ 6411 w 10000"/>
                <a:gd name="connsiteY2" fmla="*/ 8045 h 10061"/>
                <a:gd name="connsiteX3" fmla="*/ 5679 w 10000"/>
                <a:gd name="connsiteY3" fmla="*/ 7593 h 10061"/>
                <a:gd name="connsiteX4" fmla="*/ 4983 w 10000"/>
                <a:gd name="connsiteY4" fmla="*/ 7077 h 10061"/>
                <a:gd name="connsiteX5" fmla="*/ 4355 w 10000"/>
                <a:gd name="connsiteY5" fmla="*/ 6577 h 10061"/>
                <a:gd name="connsiteX6" fmla="*/ 3798 w 10000"/>
                <a:gd name="connsiteY6" fmla="*/ 6013 h 10061"/>
                <a:gd name="connsiteX7" fmla="*/ 3519 w 10000"/>
                <a:gd name="connsiteY7" fmla="*/ 5722 h 10061"/>
                <a:gd name="connsiteX8" fmla="*/ 2822 w 10000"/>
                <a:gd name="connsiteY8" fmla="*/ 4964 h 10061"/>
                <a:gd name="connsiteX9" fmla="*/ 2160 w 10000"/>
                <a:gd name="connsiteY9" fmla="*/ 4142 h 10061"/>
                <a:gd name="connsiteX10" fmla="*/ 1533 w 10000"/>
                <a:gd name="connsiteY10" fmla="*/ 3335 h 10061"/>
                <a:gd name="connsiteX11" fmla="*/ 1324 w 10000"/>
                <a:gd name="connsiteY11" fmla="*/ 2980 h 10061"/>
                <a:gd name="connsiteX12" fmla="*/ 1185 w 10000"/>
                <a:gd name="connsiteY12" fmla="*/ 2577 h 10061"/>
                <a:gd name="connsiteX13" fmla="*/ 1045 w 10000"/>
                <a:gd name="connsiteY13" fmla="*/ 2174 h 10061"/>
                <a:gd name="connsiteX14" fmla="*/ 976 w 10000"/>
                <a:gd name="connsiteY14" fmla="*/ 1819 h 10061"/>
                <a:gd name="connsiteX15" fmla="*/ 976 w 10000"/>
                <a:gd name="connsiteY15" fmla="*/ 1577 h 10061"/>
                <a:gd name="connsiteX16" fmla="*/ 1045 w 10000"/>
                <a:gd name="connsiteY16" fmla="*/ 1367 h 10061"/>
                <a:gd name="connsiteX17" fmla="*/ 1115 w 10000"/>
                <a:gd name="connsiteY17" fmla="*/ 1174 h 10061"/>
                <a:gd name="connsiteX18" fmla="*/ 1324 w 10000"/>
                <a:gd name="connsiteY18" fmla="*/ 964 h 10061"/>
                <a:gd name="connsiteX19" fmla="*/ 1603 w 10000"/>
                <a:gd name="connsiteY19" fmla="*/ 771 h 10061"/>
                <a:gd name="connsiteX20" fmla="*/ 1882 w 10000"/>
                <a:gd name="connsiteY20" fmla="*/ 706 h 10061"/>
                <a:gd name="connsiteX21" fmla="*/ 2091 w 10000"/>
                <a:gd name="connsiteY21" fmla="*/ 706 h 10061"/>
                <a:gd name="connsiteX22" fmla="*/ 2474 w 10000"/>
                <a:gd name="connsiteY22" fmla="*/ 771 h 10061"/>
                <a:gd name="connsiteX23" fmla="*/ 2822 w 10000"/>
                <a:gd name="connsiteY23" fmla="*/ 819 h 10061"/>
                <a:gd name="connsiteX24" fmla="*/ 3369 w 10000"/>
                <a:gd name="connsiteY24" fmla="*/ 952 h 10061"/>
                <a:gd name="connsiteX25" fmla="*/ 3252 w 10000"/>
                <a:gd name="connsiteY25" fmla="*/ 698 h 10061"/>
                <a:gd name="connsiteX26" fmla="*/ 3301 w 10000"/>
                <a:gd name="connsiteY26" fmla="*/ 438 h 10061"/>
                <a:gd name="connsiteX27" fmla="*/ 3749 w 10000"/>
                <a:gd name="connsiteY27" fmla="*/ 0 h 10061"/>
                <a:gd name="connsiteX28" fmla="*/ 2440 w 10000"/>
                <a:gd name="connsiteY28" fmla="*/ 17 h 10061"/>
                <a:gd name="connsiteX29" fmla="*/ 2038 w 10000"/>
                <a:gd name="connsiteY29" fmla="*/ 10 h 10061"/>
                <a:gd name="connsiteX30" fmla="*/ 1516 w 10000"/>
                <a:gd name="connsiteY30" fmla="*/ 5 h 10061"/>
                <a:gd name="connsiteX31" fmla="*/ 1115 w 10000"/>
                <a:gd name="connsiteY31" fmla="*/ 61 h 10061"/>
                <a:gd name="connsiteX32" fmla="*/ 836 w 10000"/>
                <a:gd name="connsiteY32" fmla="*/ 109 h 10061"/>
                <a:gd name="connsiteX33" fmla="*/ 557 w 10000"/>
                <a:gd name="connsiteY33" fmla="*/ 206 h 10061"/>
                <a:gd name="connsiteX34" fmla="*/ 348 w 10000"/>
                <a:gd name="connsiteY34" fmla="*/ 367 h 10061"/>
                <a:gd name="connsiteX35" fmla="*/ 209 w 10000"/>
                <a:gd name="connsiteY35" fmla="*/ 513 h 10061"/>
                <a:gd name="connsiteX36" fmla="*/ 70 w 10000"/>
                <a:gd name="connsiteY36" fmla="*/ 658 h 10061"/>
                <a:gd name="connsiteX37" fmla="*/ 0 w 10000"/>
                <a:gd name="connsiteY37" fmla="*/ 964 h 10061"/>
                <a:gd name="connsiteX38" fmla="*/ 0 w 10000"/>
                <a:gd name="connsiteY38" fmla="*/ 1319 h 10061"/>
                <a:gd name="connsiteX39" fmla="*/ 139 w 10000"/>
                <a:gd name="connsiteY39" fmla="*/ 1722 h 10061"/>
                <a:gd name="connsiteX40" fmla="*/ 209 w 10000"/>
                <a:gd name="connsiteY40" fmla="*/ 2029 h 10061"/>
                <a:gd name="connsiteX41" fmla="*/ 557 w 10000"/>
                <a:gd name="connsiteY41" fmla="*/ 2642 h 10061"/>
                <a:gd name="connsiteX42" fmla="*/ 976 w 10000"/>
                <a:gd name="connsiteY42" fmla="*/ 3287 h 10061"/>
                <a:gd name="connsiteX43" fmla="*/ 1463 w 10000"/>
                <a:gd name="connsiteY43" fmla="*/ 3900 h 10061"/>
                <a:gd name="connsiteX44" fmla="*/ 1951 w 10000"/>
                <a:gd name="connsiteY44" fmla="*/ 4496 h 10061"/>
                <a:gd name="connsiteX45" fmla="*/ 2544 w 10000"/>
                <a:gd name="connsiteY45" fmla="*/ 5061 h 10061"/>
                <a:gd name="connsiteX46" fmla="*/ 3171 w 10000"/>
                <a:gd name="connsiteY46" fmla="*/ 5609 h 10061"/>
                <a:gd name="connsiteX47" fmla="*/ 3937 w 10000"/>
                <a:gd name="connsiteY47" fmla="*/ 6319 h 10061"/>
                <a:gd name="connsiteX48" fmla="*/ 4704 w 10000"/>
                <a:gd name="connsiteY48" fmla="*/ 6980 h 10061"/>
                <a:gd name="connsiteX49" fmla="*/ 5192 w 10000"/>
                <a:gd name="connsiteY49" fmla="*/ 7384 h 10061"/>
                <a:gd name="connsiteX50" fmla="*/ 6132 w 10000"/>
                <a:gd name="connsiteY50" fmla="*/ 7932 h 10061"/>
                <a:gd name="connsiteX51" fmla="*/ 7038 w 10000"/>
                <a:gd name="connsiteY51" fmla="*/ 8448 h 10061"/>
                <a:gd name="connsiteX52" fmla="*/ 7875 w 10000"/>
                <a:gd name="connsiteY52" fmla="*/ 8948 h 10061"/>
                <a:gd name="connsiteX53" fmla="*/ 8850 w 10000"/>
                <a:gd name="connsiteY53" fmla="*/ 9448 h 10061"/>
                <a:gd name="connsiteX54" fmla="*/ 9721 w 10000"/>
                <a:gd name="connsiteY54" fmla="*/ 9916 h 10061"/>
                <a:gd name="connsiteX55" fmla="*/ 10000 w 10000"/>
                <a:gd name="connsiteY55" fmla="*/ 10061 h 10061"/>
                <a:gd name="connsiteX56" fmla="*/ 9199 w 10000"/>
                <a:gd name="connsiteY56" fmla="*/ 9658 h 10061"/>
                <a:gd name="connsiteX57" fmla="*/ 8084 w 10000"/>
                <a:gd name="connsiteY57" fmla="*/ 9045 h 10061"/>
                <a:gd name="connsiteX0" fmla="*/ 8084 w 10000"/>
                <a:gd name="connsiteY0" fmla="*/ 9045 h 10061"/>
                <a:gd name="connsiteX1" fmla="*/ 6551 w 10000"/>
                <a:gd name="connsiteY1" fmla="*/ 8142 h 10061"/>
                <a:gd name="connsiteX2" fmla="*/ 6411 w 10000"/>
                <a:gd name="connsiteY2" fmla="*/ 8045 h 10061"/>
                <a:gd name="connsiteX3" fmla="*/ 5679 w 10000"/>
                <a:gd name="connsiteY3" fmla="*/ 7593 h 10061"/>
                <a:gd name="connsiteX4" fmla="*/ 4983 w 10000"/>
                <a:gd name="connsiteY4" fmla="*/ 7077 h 10061"/>
                <a:gd name="connsiteX5" fmla="*/ 4355 w 10000"/>
                <a:gd name="connsiteY5" fmla="*/ 6577 h 10061"/>
                <a:gd name="connsiteX6" fmla="*/ 3798 w 10000"/>
                <a:gd name="connsiteY6" fmla="*/ 6013 h 10061"/>
                <a:gd name="connsiteX7" fmla="*/ 3519 w 10000"/>
                <a:gd name="connsiteY7" fmla="*/ 5722 h 10061"/>
                <a:gd name="connsiteX8" fmla="*/ 2822 w 10000"/>
                <a:gd name="connsiteY8" fmla="*/ 4964 h 10061"/>
                <a:gd name="connsiteX9" fmla="*/ 2160 w 10000"/>
                <a:gd name="connsiteY9" fmla="*/ 4142 h 10061"/>
                <a:gd name="connsiteX10" fmla="*/ 1533 w 10000"/>
                <a:gd name="connsiteY10" fmla="*/ 3335 h 10061"/>
                <a:gd name="connsiteX11" fmla="*/ 1324 w 10000"/>
                <a:gd name="connsiteY11" fmla="*/ 2980 h 10061"/>
                <a:gd name="connsiteX12" fmla="*/ 1185 w 10000"/>
                <a:gd name="connsiteY12" fmla="*/ 2577 h 10061"/>
                <a:gd name="connsiteX13" fmla="*/ 1045 w 10000"/>
                <a:gd name="connsiteY13" fmla="*/ 2174 h 10061"/>
                <a:gd name="connsiteX14" fmla="*/ 976 w 10000"/>
                <a:gd name="connsiteY14" fmla="*/ 1819 h 10061"/>
                <a:gd name="connsiteX15" fmla="*/ 976 w 10000"/>
                <a:gd name="connsiteY15" fmla="*/ 1577 h 10061"/>
                <a:gd name="connsiteX16" fmla="*/ 1045 w 10000"/>
                <a:gd name="connsiteY16" fmla="*/ 1367 h 10061"/>
                <a:gd name="connsiteX17" fmla="*/ 1115 w 10000"/>
                <a:gd name="connsiteY17" fmla="*/ 1174 h 10061"/>
                <a:gd name="connsiteX18" fmla="*/ 1324 w 10000"/>
                <a:gd name="connsiteY18" fmla="*/ 964 h 10061"/>
                <a:gd name="connsiteX19" fmla="*/ 1603 w 10000"/>
                <a:gd name="connsiteY19" fmla="*/ 771 h 10061"/>
                <a:gd name="connsiteX20" fmla="*/ 1882 w 10000"/>
                <a:gd name="connsiteY20" fmla="*/ 706 h 10061"/>
                <a:gd name="connsiteX21" fmla="*/ 2091 w 10000"/>
                <a:gd name="connsiteY21" fmla="*/ 706 h 10061"/>
                <a:gd name="connsiteX22" fmla="*/ 2474 w 10000"/>
                <a:gd name="connsiteY22" fmla="*/ 771 h 10061"/>
                <a:gd name="connsiteX23" fmla="*/ 2822 w 10000"/>
                <a:gd name="connsiteY23" fmla="*/ 819 h 10061"/>
                <a:gd name="connsiteX24" fmla="*/ 3369 w 10000"/>
                <a:gd name="connsiteY24" fmla="*/ 952 h 10061"/>
                <a:gd name="connsiteX25" fmla="*/ 3252 w 10000"/>
                <a:gd name="connsiteY25" fmla="*/ 698 h 10061"/>
                <a:gd name="connsiteX26" fmla="*/ 3301 w 10000"/>
                <a:gd name="connsiteY26" fmla="*/ 438 h 10061"/>
                <a:gd name="connsiteX27" fmla="*/ 3749 w 10000"/>
                <a:gd name="connsiteY27" fmla="*/ 0 h 10061"/>
                <a:gd name="connsiteX28" fmla="*/ 2440 w 10000"/>
                <a:gd name="connsiteY28" fmla="*/ 17 h 10061"/>
                <a:gd name="connsiteX29" fmla="*/ 2038 w 10000"/>
                <a:gd name="connsiteY29" fmla="*/ 10 h 10061"/>
                <a:gd name="connsiteX30" fmla="*/ 1516 w 10000"/>
                <a:gd name="connsiteY30" fmla="*/ 5 h 10061"/>
                <a:gd name="connsiteX31" fmla="*/ 1115 w 10000"/>
                <a:gd name="connsiteY31" fmla="*/ 61 h 10061"/>
                <a:gd name="connsiteX32" fmla="*/ 836 w 10000"/>
                <a:gd name="connsiteY32" fmla="*/ 109 h 10061"/>
                <a:gd name="connsiteX33" fmla="*/ 557 w 10000"/>
                <a:gd name="connsiteY33" fmla="*/ 206 h 10061"/>
                <a:gd name="connsiteX34" fmla="*/ 348 w 10000"/>
                <a:gd name="connsiteY34" fmla="*/ 367 h 10061"/>
                <a:gd name="connsiteX35" fmla="*/ 209 w 10000"/>
                <a:gd name="connsiteY35" fmla="*/ 513 h 10061"/>
                <a:gd name="connsiteX36" fmla="*/ 70 w 10000"/>
                <a:gd name="connsiteY36" fmla="*/ 658 h 10061"/>
                <a:gd name="connsiteX37" fmla="*/ 0 w 10000"/>
                <a:gd name="connsiteY37" fmla="*/ 964 h 10061"/>
                <a:gd name="connsiteX38" fmla="*/ 0 w 10000"/>
                <a:gd name="connsiteY38" fmla="*/ 1319 h 10061"/>
                <a:gd name="connsiteX39" fmla="*/ 139 w 10000"/>
                <a:gd name="connsiteY39" fmla="*/ 1722 h 10061"/>
                <a:gd name="connsiteX40" fmla="*/ 209 w 10000"/>
                <a:gd name="connsiteY40" fmla="*/ 2029 h 10061"/>
                <a:gd name="connsiteX41" fmla="*/ 557 w 10000"/>
                <a:gd name="connsiteY41" fmla="*/ 2642 h 10061"/>
                <a:gd name="connsiteX42" fmla="*/ 976 w 10000"/>
                <a:gd name="connsiteY42" fmla="*/ 3287 h 10061"/>
                <a:gd name="connsiteX43" fmla="*/ 1463 w 10000"/>
                <a:gd name="connsiteY43" fmla="*/ 3900 h 10061"/>
                <a:gd name="connsiteX44" fmla="*/ 1951 w 10000"/>
                <a:gd name="connsiteY44" fmla="*/ 4496 h 10061"/>
                <a:gd name="connsiteX45" fmla="*/ 2544 w 10000"/>
                <a:gd name="connsiteY45" fmla="*/ 5061 h 10061"/>
                <a:gd name="connsiteX46" fmla="*/ 3171 w 10000"/>
                <a:gd name="connsiteY46" fmla="*/ 5609 h 10061"/>
                <a:gd name="connsiteX47" fmla="*/ 3937 w 10000"/>
                <a:gd name="connsiteY47" fmla="*/ 6319 h 10061"/>
                <a:gd name="connsiteX48" fmla="*/ 4704 w 10000"/>
                <a:gd name="connsiteY48" fmla="*/ 6980 h 10061"/>
                <a:gd name="connsiteX49" fmla="*/ 5192 w 10000"/>
                <a:gd name="connsiteY49" fmla="*/ 7384 h 10061"/>
                <a:gd name="connsiteX50" fmla="*/ 6132 w 10000"/>
                <a:gd name="connsiteY50" fmla="*/ 7932 h 10061"/>
                <a:gd name="connsiteX51" fmla="*/ 7038 w 10000"/>
                <a:gd name="connsiteY51" fmla="*/ 8448 h 10061"/>
                <a:gd name="connsiteX52" fmla="*/ 7875 w 10000"/>
                <a:gd name="connsiteY52" fmla="*/ 8948 h 10061"/>
                <a:gd name="connsiteX53" fmla="*/ 8850 w 10000"/>
                <a:gd name="connsiteY53" fmla="*/ 9448 h 10061"/>
                <a:gd name="connsiteX54" fmla="*/ 9721 w 10000"/>
                <a:gd name="connsiteY54" fmla="*/ 9916 h 10061"/>
                <a:gd name="connsiteX55" fmla="*/ 10000 w 10000"/>
                <a:gd name="connsiteY55" fmla="*/ 10061 h 10061"/>
                <a:gd name="connsiteX56" fmla="*/ 9199 w 10000"/>
                <a:gd name="connsiteY56" fmla="*/ 9658 h 10061"/>
                <a:gd name="connsiteX57" fmla="*/ 8084 w 10000"/>
                <a:gd name="connsiteY57" fmla="*/ 9045 h 10061"/>
                <a:gd name="connsiteX0" fmla="*/ 8084 w 10000"/>
                <a:gd name="connsiteY0" fmla="*/ 9040 h 10056"/>
                <a:gd name="connsiteX1" fmla="*/ 6551 w 10000"/>
                <a:gd name="connsiteY1" fmla="*/ 8137 h 10056"/>
                <a:gd name="connsiteX2" fmla="*/ 6411 w 10000"/>
                <a:gd name="connsiteY2" fmla="*/ 8040 h 10056"/>
                <a:gd name="connsiteX3" fmla="*/ 5679 w 10000"/>
                <a:gd name="connsiteY3" fmla="*/ 7588 h 10056"/>
                <a:gd name="connsiteX4" fmla="*/ 4983 w 10000"/>
                <a:gd name="connsiteY4" fmla="*/ 7072 h 10056"/>
                <a:gd name="connsiteX5" fmla="*/ 4355 w 10000"/>
                <a:gd name="connsiteY5" fmla="*/ 6572 h 10056"/>
                <a:gd name="connsiteX6" fmla="*/ 3798 w 10000"/>
                <a:gd name="connsiteY6" fmla="*/ 6008 h 10056"/>
                <a:gd name="connsiteX7" fmla="*/ 3519 w 10000"/>
                <a:gd name="connsiteY7" fmla="*/ 5717 h 10056"/>
                <a:gd name="connsiteX8" fmla="*/ 2822 w 10000"/>
                <a:gd name="connsiteY8" fmla="*/ 4959 h 10056"/>
                <a:gd name="connsiteX9" fmla="*/ 2160 w 10000"/>
                <a:gd name="connsiteY9" fmla="*/ 4137 h 10056"/>
                <a:gd name="connsiteX10" fmla="*/ 1533 w 10000"/>
                <a:gd name="connsiteY10" fmla="*/ 3330 h 10056"/>
                <a:gd name="connsiteX11" fmla="*/ 1324 w 10000"/>
                <a:gd name="connsiteY11" fmla="*/ 2975 h 10056"/>
                <a:gd name="connsiteX12" fmla="*/ 1185 w 10000"/>
                <a:gd name="connsiteY12" fmla="*/ 2572 h 10056"/>
                <a:gd name="connsiteX13" fmla="*/ 1045 w 10000"/>
                <a:gd name="connsiteY13" fmla="*/ 2169 h 10056"/>
                <a:gd name="connsiteX14" fmla="*/ 976 w 10000"/>
                <a:gd name="connsiteY14" fmla="*/ 1814 h 10056"/>
                <a:gd name="connsiteX15" fmla="*/ 976 w 10000"/>
                <a:gd name="connsiteY15" fmla="*/ 1572 h 10056"/>
                <a:gd name="connsiteX16" fmla="*/ 1045 w 10000"/>
                <a:gd name="connsiteY16" fmla="*/ 1362 h 10056"/>
                <a:gd name="connsiteX17" fmla="*/ 1115 w 10000"/>
                <a:gd name="connsiteY17" fmla="*/ 1169 h 10056"/>
                <a:gd name="connsiteX18" fmla="*/ 1324 w 10000"/>
                <a:gd name="connsiteY18" fmla="*/ 959 h 10056"/>
                <a:gd name="connsiteX19" fmla="*/ 1603 w 10000"/>
                <a:gd name="connsiteY19" fmla="*/ 766 h 10056"/>
                <a:gd name="connsiteX20" fmla="*/ 1882 w 10000"/>
                <a:gd name="connsiteY20" fmla="*/ 701 h 10056"/>
                <a:gd name="connsiteX21" fmla="*/ 2091 w 10000"/>
                <a:gd name="connsiteY21" fmla="*/ 701 h 10056"/>
                <a:gd name="connsiteX22" fmla="*/ 2474 w 10000"/>
                <a:gd name="connsiteY22" fmla="*/ 766 h 10056"/>
                <a:gd name="connsiteX23" fmla="*/ 2822 w 10000"/>
                <a:gd name="connsiteY23" fmla="*/ 814 h 10056"/>
                <a:gd name="connsiteX24" fmla="*/ 3369 w 10000"/>
                <a:gd name="connsiteY24" fmla="*/ 947 h 10056"/>
                <a:gd name="connsiteX25" fmla="*/ 3252 w 10000"/>
                <a:gd name="connsiteY25" fmla="*/ 693 h 10056"/>
                <a:gd name="connsiteX26" fmla="*/ 3301 w 10000"/>
                <a:gd name="connsiteY26" fmla="*/ 433 h 10056"/>
                <a:gd name="connsiteX27" fmla="*/ 3829 w 10000"/>
                <a:gd name="connsiteY27" fmla="*/ 9 h 10056"/>
                <a:gd name="connsiteX28" fmla="*/ 2440 w 10000"/>
                <a:gd name="connsiteY28" fmla="*/ 12 h 10056"/>
                <a:gd name="connsiteX29" fmla="*/ 2038 w 10000"/>
                <a:gd name="connsiteY29" fmla="*/ 5 h 10056"/>
                <a:gd name="connsiteX30" fmla="*/ 1516 w 10000"/>
                <a:gd name="connsiteY30" fmla="*/ 0 h 10056"/>
                <a:gd name="connsiteX31" fmla="*/ 1115 w 10000"/>
                <a:gd name="connsiteY31" fmla="*/ 56 h 10056"/>
                <a:gd name="connsiteX32" fmla="*/ 836 w 10000"/>
                <a:gd name="connsiteY32" fmla="*/ 104 h 10056"/>
                <a:gd name="connsiteX33" fmla="*/ 557 w 10000"/>
                <a:gd name="connsiteY33" fmla="*/ 201 h 10056"/>
                <a:gd name="connsiteX34" fmla="*/ 348 w 10000"/>
                <a:gd name="connsiteY34" fmla="*/ 362 h 10056"/>
                <a:gd name="connsiteX35" fmla="*/ 209 w 10000"/>
                <a:gd name="connsiteY35" fmla="*/ 508 h 10056"/>
                <a:gd name="connsiteX36" fmla="*/ 70 w 10000"/>
                <a:gd name="connsiteY36" fmla="*/ 653 h 10056"/>
                <a:gd name="connsiteX37" fmla="*/ 0 w 10000"/>
                <a:gd name="connsiteY37" fmla="*/ 959 h 10056"/>
                <a:gd name="connsiteX38" fmla="*/ 0 w 10000"/>
                <a:gd name="connsiteY38" fmla="*/ 1314 h 10056"/>
                <a:gd name="connsiteX39" fmla="*/ 139 w 10000"/>
                <a:gd name="connsiteY39" fmla="*/ 1717 h 10056"/>
                <a:gd name="connsiteX40" fmla="*/ 209 w 10000"/>
                <a:gd name="connsiteY40" fmla="*/ 2024 h 10056"/>
                <a:gd name="connsiteX41" fmla="*/ 557 w 10000"/>
                <a:gd name="connsiteY41" fmla="*/ 2637 h 10056"/>
                <a:gd name="connsiteX42" fmla="*/ 976 w 10000"/>
                <a:gd name="connsiteY42" fmla="*/ 3282 h 10056"/>
                <a:gd name="connsiteX43" fmla="*/ 1463 w 10000"/>
                <a:gd name="connsiteY43" fmla="*/ 3895 h 10056"/>
                <a:gd name="connsiteX44" fmla="*/ 1951 w 10000"/>
                <a:gd name="connsiteY44" fmla="*/ 4491 h 10056"/>
                <a:gd name="connsiteX45" fmla="*/ 2544 w 10000"/>
                <a:gd name="connsiteY45" fmla="*/ 5056 h 10056"/>
                <a:gd name="connsiteX46" fmla="*/ 3171 w 10000"/>
                <a:gd name="connsiteY46" fmla="*/ 5604 h 10056"/>
                <a:gd name="connsiteX47" fmla="*/ 3937 w 10000"/>
                <a:gd name="connsiteY47" fmla="*/ 6314 h 10056"/>
                <a:gd name="connsiteX48" fmla="*/ 4704 w 10000"/>
                <a:gd name="connsiteY48" fmla="*/ 6975 h 10056"/>
                <a:gd name="connsiteX49" fmla="*/ 5192 w 10000"/>
                <a:gd name="connsiteY49" fmla="*/ 7379 h 10056"/>
                <a:gd name="connsiteX50" fmla="*/ 6132 w 10000"/>
                <a:gd name="connsiteY50" fmla="*/ 7927 h 10056"/>
                <a:gd name="connsiteX51" fmla="*/ 7038 w 10000"/>
                <a:gd name="connsiteY51" fmla="*/ 8443 h 10056"/>
                <a:gd name="connsiteX52" fmla="*/ 7875 w 10000"/>
                <a:gd name="connsiteY52" fmla="*/ 8943 h 10056"/>
                <a:gd name="connsiteX53" fmla="*/ 8850 w 10000"/>
                <a:gd name="connsiteY53" fmla="*/ 9443 h 10056"/>
                <a:gd name="connsiteX54" fmla="*/ 9721 w 10000"/>
                <a:gd name="connsiteY54" fmla="*/ 9911 h 10056"/>
                <a:gd name="connsiteX55" fmla="*/ 10000 w 10000"/>
                <a:gd name="connsiteY55" fmla="*/ 10056 h 10056"/>
                <a:gd name="connsiteX56" fmla="*/ 9199 w 10000"/>
                <a:gd name="connsiteY56" fmla="*/ 9653 h 10056"/>
                <a:gd name="connsiteX57" fmla="*/ 8084 w 10000"/>
                <a:gd name="connsiteY57" fmla="*/ 9040 h 10056"/>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369 w 10000"/>
                <a:gd name="connsiteY24" fmla="*/ 963 h 10072"/>
                <a:gd name="connsiteX25" fmla="*/ 3252 w 10000"/>
                <a:gd name="connsiteY25" fmla="*/ 709 h 10072"/>
                <a:gd name="connsiteX26" fmla="*/ 3301 w 10000"/>
                <a:gd name="connsiteY26" fmla="*/ 449 h 10072"/>
                <a:gd name="connsiteX27" fmla="*/ 3829 w 10000"/>
                <a:gd name="connsiteY27" fmla="*/ 25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369 w 10000"/>
                <a:gd name="connsiteY24" fmla="*/ 963 h 10072"/>
                <a:gd name="connsiteX25" fmla="*/ 3252 w 10000"/>
                <a:gd name="connsiteY25" fmla="*/ 709 h 10072"/>
                <a:gd name="connsiteX26" fmla="*/ 3301 w 10000"/>
                <a:gd name="connsiteY26" fmla="*/ 449 h 10072"/>
                <a:gd name="connsiteX27" fmla="*/ 3829 w 10000"/>
                <a:gd name="connsiteY27" fmla="*/ 25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369 w 10000"/>
                <a:gd name="connsiteY24" fmla="*/ 963 h 10072"/>
                <a:gd name="connsiteX25" fmla="*/ 3252 w 10000"/>
                <a:gd name="connsiteY25" fmla="*/ 709 h 10072"/>
                <a:gd name="connsiteX26" fmla="*/ 3301 w 10000"/>
                <a:gd name="connsiteY26" fmla="*/ 449 h 10072"/>
                <a:gd name="connsiteX27" fmla="*/ 3829 w 10000"/>
                <a:gd name="connsiteY27" fmla="*/ 25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252 w 10000"/>
                <a:gd name="connsiteY25" fmla="*/ 709 h 10072"/>
                <a:gd name="connsiteX26" fmla="*/ 3301 w 10000"/>
                <a:gd name="connsiteY26" fmla="*/ 449 h 10072"/>
                <a:gd name="connsiteX27" fmla="*/ 3829 w 10000"/>
                <a:gd name="connsiteY27" fmla="*/ 25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252 w 10000"/>
                <a:gd name="connsiteY25" fmla="*/ 709 h 10072"/>
                <a:gd name="connsiteX26" fmla="*/ 3301 w 10000"/>
                <a:gd name="connsiteY26" fmla="*/ 449 h 10072"/>
                <a:gd name="connsiteX27" fmla="*/ 3829 w 10000"/>
                <a:gd name="connsiteY27" fmla="*/ 25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252 w 10000"/>
                <a:gd name="connsiteY25" fmla="*/ 709 h 10072"/>
                <a:gd name="connsiteX26" fmla="*/ 3301 w 10000"/>
                <a:gd name="connsiteY26" fmla="*/ 449 h 10072"/>
                <a:gd name="connsiteX27" fmla="*/ 3936 w 10000"/>
                <a:gd name="connsiteY27" fmla="*/ 39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252 w 10000"/>
                <a:gd name="connsiteY25" fmla="*/ 709 h 10072"/>
                <a:gd name="connsiteX26" fmla="*/ 3301 w 10000"/>
                <a:gd name="connsiteY26" fmla="*/ 449 h 10072"/>
                <a:gd name="connsiteX27" fmla="*/ 3936 w 10000"/>
                <a:gd name="connsiteY27" fmla="*/ 39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305 w 10000"/>
                <a:gd name="connsiteY25" fmla="*/ 751 h 10072"/>
                <a:gd name="connsiteX26" fmla="*/ 3301 w 10000"/>
                <a:gd name="connsiteY26" fmla="*/ 449 h 10072"/>
                <a:gd name="connsiteX27" fmla="*/ 3936 w 10000"/>
                <a:gd name="connsiteY27" fmla="*/ 39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209 w 10000"/>
                <a:gd name="connsiteY35" fmla="*/ 524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 name="connsiteX0" fmla="*/ 8084 w 10000"/>
                <a:gd name="connsiteY0" fmla="*/ 9056 h 10072"/>
                <a:gd name="connsiteX1" fmla="*/ 6551 w 10000"/>
                <a:gd name="connsiteY1" fmla="*/ 8153 h 10072"/>
                <a:gd name="connsiteX2" fmla="*/ 6411 w 10000"/>
                <a:gd name="connsiteY2" fmla="*/ 8056 h 10072"/>
                <a:gd name="connsiteX3" fmla="*/ 5679 w 10000"/>
                <a:gd name="connsiteY3" fmla="*/ 7604 h 10072"/>
                <a:gd name="connsiteX4" fmla="*/ 4983 w 10000"/>
                <a:gd name="connsiteY4" fmla="*/ 7088 h 10072"/>
                <a:gd name="connsiteX5" fmla="*/ 4355 w 10000"/>
                <a:gd name="connsiteY5" fmla="*/ 6588 h 10072"/>
                <a:gd name="connsiteX6" fmla="*/ 3798 w 10000"/>
                <a:gd name="connsiteY6" fmla="*/ 6024 h 10072"/>
                <a:gd name="connsiteX7" fmla="*/ 3519 w 10000"/>
                <a:gd name="connsiteY7" fmla="*/ 5733 h 10072"/>
                <a:gd name="connsiteX8" fmla="*/ 2822 w 10000"/>
                <a:gd name="connsiteY8" fmla="*/ 4975 h 10072"/>
                <a:gd name="connsiteX9" fmla="*/ 2160 w 10000"/>
                <a:gd name="connsiteY9" fmla="*/ 4153 h 10072"/>
                <a:gd name="connsiteX10" fmla="*/ 1533 w 10000"/>
                <a:gd name="connsiteY10" fmla="*/ 3346 h 10072"/>
                <a:gd name="connsiteX11" fmla="*/ 1324 w 10000"/>
                <a:gd name="connsiteY11" fmla="*/ 2991 h 10072"/>
                <a:gd name="connsiteX12" fmla="*/ 1185 w 10000"/>
                <a:gd name="connsiteY12" fmla="*/ 2588 h 10072"/>
                <a:gd name="connsiteX13" fmla="*/ 1045 w 10000"/>
                <a:gd name="connsiteY13" fmla="*/ 2185 h 10072"/>
                <a:gd name="connsiteX14" fmla="*/ 976 w 10000"/>
                <a:gd name="connsiteY14" fmla="*/ 1830 h 10072"/>
                <a:gd name="connsiteX15" fmla="*/ 976 w 10000"/>
                <a:gd name="connsiteY15" fmla="*/ 1588 h 10072"/>
                <a:gd name="connsiteX16" fmla="*/ 1045 w 10000"/>
                <a:gd name="connsiteY16" fmla="*/ 1378 h 10072"/>
                <a:gd name="connsiteX17" fmla="*/ 1115 w 10000"/>
                <a:gd name="connsiteY17" fmla="*/ 1185 h 10072"/>
                <a:gd name="connsiteX18" fmla="*/ 1324 w 10000"/>
                <a:gd name="connsiteY18" fmla="*/ 975 h 10072"/>
                <a:gd name="connsiteX19" fmla="*/ 1603 w 10000"/>
                <a:gd name="connsiteY19" fmla="*/ 782 h 10072"/>
                <a:gd name="connsiteX20" fmla="*/ 1882 w 10000"/>
                <a:gd name="connsiteY20" fmla="*/ 717 h 10072"/>
                <a:gd name="connsiteX21" fmla="*/ 2091 w 10000"/>
                <a:gd name="connsiteY21" fmla="*/ 717 h 10072"/>
                <a:gd name="connsiteX22" fmla="*/ 2474 w 10000"/>
                <a:gd name="connsiteY22" fmla="*/ 782 h 10072"/>
                <a:gd name="connsiteX23" fmla="*/ 2822 w 10000"/>
                <a:gd name="connsiteY23" fmla="*/ 830 h 10072"/>
                <a:gd name="connsiteX24" fmla="*/ 3462 w 10000"/>
                <a:gd name="connsiteY24" fmla="*/ 1048 h 10072"/>
                <a:gd name="connsiteX25" fmla="*/ 3305 w 10000"/>
                <a:gd name="connsiteY25" fmla="*/ 751 h 10072"/>
                <a:gd name="connsiteX26" fmla="*/ 3301 w 10000"/>
                <a:gd name="connsiteY26" fmla="*/ 449 h 10072"/>
                <a:gd name="connsiteX27" fmla="*/ 3936 w 10000"/>
                <a:gd name="connsiteY27" fmla="*/ 39 h 10072"/>
                <a:gd name="connsiteX28" fmla="*/ 2707 w 10000"/>
                <a:gd name="connsiteY28" fmla="*/ 0 h 10072"/>
                <a:gd name="connsiteX29" fmla="*/ 2038 w 10000"/>
                <a:gd name="connsiteY29" fmla="*/ 21 h 10072"/>
                <a:gd name="connsiteX30" fmla="*/ 1516 w 10000"/>
                <a:gd name="connsiteY30" fmla="*/ 16 h 10072"/>
                <a:gd name="connsiteX31" fmla="*/ 1115 w 10000"/>
                <a:gd name="connsiteY31" fmla="*/ 72 h 10072"/>
                <a:gd name="connsiteX32" fmla="*/ 836 w 10000"/>
                <a:gd name="connsiteY32" fmla="*/ 120 h 10072"/>
                <a:gd name="connsiteX33" fmla="*/ 557 w 10000"/>
                <a:gd name="connsiteY33" fmla="*/ 217 h 10072"/>
                <a:gd name="connsiteX34" fmla="*/ 348 w 10000"/>
                <a:gd name="connsiteY34" fmla="*/ 378 h 10072"/>
                <a:gd name="connsiteX35" fmla="*/ 196 w 10000"/>
                <a:gd name="connsiteY35" fmla="*/ 482 h 10072"/>
                <a:gd name="connsiteX36" fmla="*/ 70 w 10000"/>
                <a:gd name="connsiteY36" fmla="*/ 669 h 10072"/>
                <a:gd name="connsiteX37" fmla="*/ 0 w 10000"/>
                <a:gd name="connsiteY37" fmla="*/ 975 h 10072"/>
                <a:gd name="connsiteX38" fmla="*/ 0 w 10000"/>
                <a:gd name="connsiteY38" fmla="*/ 1330 h 10072"/>
                <a:gd name="connsiteX39" fmla="*/ 139 w 10000"/>
                <a:gd name="connsiteY39" fmla="*/ 1733 h 10072"/>
                <a:gd name="connsiteX40" fmla="*/ 209 w 10000"/>
                <a:gd name="connsiteY40" fmla="*/ 2040 h 10072"/>
                <a:gd name="connsiteX41" fmla="*/ 557 w 10000"/>
                <a:gd name="connsiteY41" fmla="*/ 2653 h 10072"/>
                <a:gd name="connsiteX42" fmla="*/ 976 w 10000"/>
                <a:gd name="connsiteY42" fmla="*/ 3298 h 10072"/>
                <a:gd name="connsiteX43" fmla="*/ 1463 w 10000"/>
                <a:gd name="connsiteY43" fmla="*/ 3911 h 10072"/>
                <a:gd name="connsiteX44" fmla="*/ 1951 w 10000"/>
                <a:gd name="connsiteY44" fmla="*/ 4507 h 10072"/>
                <a:gd name="connsiteX45" fmla="*/ 2544 w 10000"/>
                <a:gd name="connsiteY45" fmla="*/ 5072 h 10072"/>
                <a:gd name="connsiteX46" fmla="*/ 3171 w 10000"/>
                <a:gd name="connsiteY46" fmla="*/ 5620 h 10072"/>
                <a:gd name="connsiteX47" fmla="*/ 3937 w 10000"/>
                <a:gd name="connsiteY47" fmla="*/ 6330 h 10072"/>
                <a:gd name="connsiteX48" fmla="*/ 4704 w 10000"/>
                <a:gd name="connsiteY48" fmla="*/ 6991 h 10072"/>
                <a:gd name="connsiteX49" fmla="*/ 5192 w 10000"/>
                <a:gd name="connsiteY49" fmla="*/ 7395 h 10072"/>
                <a:gd name="connsiteX50" fmla="*/ 6132 w 10000"/>
                <a:gd name="connsiteY50" fmla="*/ 7943 h 10072"/>
                <a:gd name="connsiteX51" fmla="*/ 7038 w 10000"/>
                <a:gd name="connsiteY51" fmla="*/ 8459 h 10072"/>
                <a:gd name="connsiteX52" fmla="*/ 7875 w 10000"/>
                <a:gd name="connsiteY52" fmla="*/ 8959 h 10072"/>
                <a:gd name="connsiteX53" fmla="*/ 8850 w 10000"/>
                <a:gd name="connsiteY53" fmla="*/ 9459 h 10072"/>
                <a:gd name="connsiteX54" fmla="*/ 9721 w 10000"/>
                <a:gd name="connsiteY54" fmla="*/ 9927 h 10072"/>
                <a:gd name="connsiteX55" fmla="*/ 10000 w 10000"/>
                <a:gd name="connsiteY55" fmla="*/ 10072 h 10072"/>
                <a:gd name="connsiteX56" fmla="*/ 9199 w 10000"/>
                <a:gd name="connsiteY56" fmla="*/ 9669 h 10072"/>
                <a:gd name="connsiteX57" fmla="*/ 8084 w 10000"/>
                <a:gd name="connsiteY57" fmla="*/ 9056 h 1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72">
                  <a:moveTo>
                    <a:pt x="8084" y="9056"/>
                  </a:moveTo>
                  <a:lnTo>
                    <a:pt x="6551" y="8153"/>
                  </a:lnTo>
                  <a:cubicBezTo>
                    <a:pt x="6504" y="8121"/>
                    <a:pt x="6458" y="8088"/>
                    <a:pt x="6411" y="8056"/>
                  </a:cubicBezTo>
                  <a:lnTo>
                    <a:pt x="5679" y="7604"/>
                  </a:lnTo>
                  <a:lnTo>
                    <a:pt x="4983" y="7088"/>
                  </a:lnTo>
                  <a:lnTo>
                    <a:pt x="4355" y="6588"/>
                  </a:lnTo>
                  <a:lnTo>
                    <a:pt x="3798" y="6024"/>
                  </a:lnTo>
                  <a:lnTo>
                    <a:pt x="3519" y="5733"/>
                  </a:lnTo>
                  <a:lnTo>
                    <a:pt x="2822" y="4975"/>
                  </a:lnTo>
                  <a:lnTo>
                    <a:pt x="2160" y="4153"/>
                  </a:lnTo>
                  <a:lnTo>
                    <a:pt x="1533" y="3346"/>
                  </a:lnTo>
                  <a:cubicBezTo>
                    <a:pt x="1463" y="3228"/>
                    <a:pt x="1394" y="3109"/>
                    <a:pt x="1324" y="2991"/>
                  </a:cubicBezTo>
                  <a:cubicBezTo>
                    <a:pt x="1278" y="2857"/>
                    <a:pt x="1231" y="2722"/>
                    <a:pt x="1185" y="2588"/>
                  </a:cubicBezTo>
                  <a:cubicBezTo>
                    <a:pt x="1138" y="2454"/>
                    <a:pt x="1092" y="2319"/>
                    <a:pt x="1045" y="2185"/>
                  </a:cubicBezTo>
                  <a:cubicBezTo>
                    <a:pt x="1022" y="2067"/>
                    <a:pt x="999" y="1948"/>
                    <a:pt x="976" y="1830"/>
                  </a:cubicBezTo>
                  <a:lnTo>
                    <a:pt x="976" y="1588"/>
                  </a:lnTo>
                  <a:lnTo>
                    <a:pt x="1045" y="1378"/>
                  </a:lnTo>
                  <a:cubicBezTo>
                    <a:pt x="1068" y="1314"/>
                    <a:pt x="1092" y="1249"/>
                    <a:pt x="1115" y="1185"/>
                  </a:cubicBezTo>
                  <a:lnTo>
                    <a:pt x="1324" y="975"/>
                  </a:lnTo>
                  <a:lnTo>
                    <a:pt x="1603" y="782"/>
                  </a:lnTo>
                  <a:lnTo>
                    <a:pt x="1882" y="717"/>
                  </a:lnTo>
                  <a:lnTo>
                    <a:pt x="2091" y="717"/>
                  </a:lnTo>
                  <a:lnTo>
                    <a:pt x="2474" y="782"/>
                  </a:lnTo>
                  <a:lnTo>
                    <a:pt x="2822" y="830"/>
                  </a:lnTo>
                  <a:lnTo>
                    <a:pt x="3462" y="1048"/>
                  </a:lnTo>
                  <a:cubicBezTo>
                    <a:pt x="3352" y="864"/>
                    <a:pt x="3375" y="864"/>
                    <a:pt x="3305" y="751"/>
                  </a:cubicBezTo>
                  <a:cubicBezTo>
                    <a:pt x="3321" y="664"/>
                    <a:pt x="3298" y="635"/>
                    <a:pt x="3301" y="449"/>
                  </a:cubicBezTo>
                  <a:cubicBezTo>
                    <a:pt x="3410" y="243"/>
                    <a:pt x="3587" y="132"/>
                    <a:pt x="3936" y="39"/>
                  </a:cubicBezTo>
                  <a:lnTo>
                    <a:pt x="2707" y="0"/>
                  </a:lnTo>
                  <a:lnTo>
                    <a:pt x="2038" y="21"/>
                  </a:lnTo>
                  <a:cubicBezTo>
                    <a:pt x="1884" y="19"/>
                    <a:pt x="1632" y="32"/>
                    <a:pt x="1516" y="16"/>
                  </a:cubicBezTo>
                  <a:lnTo>
                    <a:pt x="1115" y="72"/>
                  </a:lnTo>
                  <a:lnTo>
                    <a:pt x="836" y="120"/>
                  </a:lnTo>
                  <a:lnTo>
                    <a:pt x="557" y="217"/>
                  </a:lnTo>
                  <a:lnTo>
                    <a:pt x="348" y="378"/>
                  </a:lnTo>
                  <a:cubicBezTo>
                    <a:pt x="302" y="427"/>
                    <a:pt x="242" y="433"/>
                    <a:pt x="196" y="482"/>
                  </a:cubicBezTo>
                  <a:lnTo>
                    <a:pt x="70" y="669"/>
                  </a:lnTo>
                  <a:cubicBezTo>
                    <a:pt x="47" y="771"/>
                    <a:pt x="23" y="873"/>
                    <a:pt x="0" y="975"/>
                  </a:cubicBezTo>
                  <a:lnTo>
                    <a:pt x="0" y="1330"/>
                  </a:lnTo>
                  <a:cubicBezTo>
                    <a:pt x="46" y="1464"/>
                    <a:pt x="93" y="1599"/>
                    <a:pt x="139" y="1733"/>
                  </a:cubicBezTo>
                  <a:cubicBezTo>
                    <a:pt x="162" y="1835"/>
                    <a:pt x="186" y="1938"/>
                    <a:pt x="209" y="2040"/>
                  </a:cubicBezTo>
                  <a:lnTo>
                    <a:pt x="557" y="2653"/>
                  </a:lnTo>
                  <a:lnTo>
                    <a:pt x="976" y="3298"/>
                  </a:lnTo>
                  <a:lnTo>
                    <a:pt x="1463" y="3911"/>
                  </a:lnTo>
                  <a:lnTo>
                    <a:pt x="1951" y="4507"/>
                  </a:lnTo>
                  <a:lnTo>
                    <a:pt x="2544" y="5072"/>
                  </a:lnTo>
                  <a:lnTo>
                    <a:pt x="3171" y="5620"/>
                  </a:lnTo>
                  <a:lnTo>
                    <a:pt x="3937" y="6330"/>
                  </a:lnTo>
                  <a:lnTo>
                    <a:pt x="4704" y="6991"/>
                  </a:lnTo>
                  <a:lnTo>
                    <a:pt x="5192" y="7395"/>
                  </a:lnTo>
                  <a:lnTo>
                    <a:pt x="6132" y="7943"/>
                  </a:lnTo>
                  <a:lnTo>
                    <a:pt x="7038" y="8459"/>
                  </a:lnTo>
                  <a:lnTo>
                    <a:pt x="7875" y="8959"/>
                  </a:lnTo>
                  <a:lnTo>
                    <a:pt x="8850" y="9459"/>
                  </a:lnTo>
                  <a:lnTo>
                    <a:pt x="9721" y="9927"/>
                  </a:lnTo>
                  <a:lnTo>
                    <a:pt x="10000" y="10072"/>
                  </a:lnTo>
                  <a:lnTo>
                    <a:pt x="9199" y="9669"/>
                  </a:lnTo>
                  <a:lnTo>
                    <a:pt x="8084" y="9056"/>
                  </a:lnTo>
                  <a:close/>
                </a:path>
              </a:pathLst>
            </a:custGeom>
            <a:gradFill rotWithShape="0">
              <a:gsLst>
                <a:gs pos="0">
                  <a:srgbClr val="3B3B3B"/>
                </a:gs>
                <a:gs pos="100000">
                  <a:sysClr val="window" lastClr="FFFFFF"/>
                </a:gs>
              </a:gsLst>
              <a:lin ang="27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nvGrpSpPr>
            <p:cNvPr id="9" name="Group 59"/>
            <p:cNvGrpSpPr/>
            <p:nvPr/>
          </p:nvGrpSpPr>
          <p:grpSpPr>
            <a:xfrm>
              <a:off x="2410943" y="2708339"/>
              <a:ext cx="4659605" cy="2832920"/>
              <a:chOff x="-581557" y="3655964"/>
              <a:chExt cx="4659605" cy="2832920"/>
            </a:xfrm>
          </p:grpSpPr>
          <p:sp>
            <p:nvSpPr>
              <p:cNvPr id="111" name="Freeform 1038"/>
              <p:cNvSpPr>
                <a:spLocks/>
              </p:cNvSpPr>
              <p:nvPr/>
            </p:nvSpPr>
            <p:spPr bwMode="auto">
              <a:xfrm>
                <a:off x="914532" y="3806075"/>
                <a:ext cx="3163516" cy="2682809"/>
              </a:xfrm>
              <a:custGeom>
                <a:avLst/>
                <a:gdLst>
                  <a:gd name="connsiteX0" fmla="*/ 2203 w 10000"/>
                  <a:gd name="connsiteY0" fmla="*/ 1124 h 10000"/>
                  <a:gd name="connsiteX1" fmla="*/ 3288 w 10000"/>
                  <a:gd name="connsiteY1" fmla="*/ 1775 h 10000"/>
                  <a:gd name="connsiteX2" fmla="*/ 3492 w 10000"/>
                  <a:gd name="connsiteY2" fmla="*/ 1889 h 10000"/>
                  <a:gd name="connsiteX3" fmla="*/ 4169 w 10000"/>
                  <a:gd name="connsiteY3" fmla="*/ 2394 h 10000"/>
                  <a:gd name="connsiteX4" fmla="*/ 4610 w 10000"/>
                  <a:gd name="connsiteY4" fmla="*/ 2638 h 10000"/>
                  <a:gd name="connsiteX5" fmla="*/ 4949 w 10000"/>
                  <a:gd name="connsiteY5" fmla="*/ 2899 h 10000"/>
                  <a:gd name="connsiteX6" fmla="*/ 5559 w 10000"/>
                  <a:gd name="connsiteY6" fmla="*/ 3469 h 10000"/>
                  <a:gd name="connsiteX7" fmla="*/ 6169 w 10000"/>
                  <a:gd name="connsiteY7" fmla="*/ 4023 h 10000"/>
                  <a:gd name="connsiteX8" fmla="*/ 6441 w 10000"/>
                  <a:gd name="connsiteY8" fmla="*/ 4332 h 10000"/>
                  <a:gd name="connsiteX9" fmla="*/ 7119 w 10000"/>
                  <a:gd name="connsiteY9" fmla="*/ 5098 h 10000"/>
                  <a:gd name="connsiteX10" fmla="*/ 7831 w 10000"/>
                  <a:gd name="connsiteY10" fmla="*/ 5863 h 10000"/>
                  <a:gd name="connsiteX11" fmla="*/ 8373 w 10000"/>
                  <a:gd name="connsiteY11" fmla="*/ 6678 h 10000"/>
                  <a:gd name="connsiteX12" fmla="*/ 8576 w 10000"/>
                  <a:gd name="connsiteY12" fmla="*/ 7036 h 10000"/>
                  <a:gd name="connsiteX13" fmla="*/ 8780 w 10000"/>
                  <a:gd name="connsiteY13" fmla="*/ 7443 h 10000"/>
                  <a:gd name="connsiteX14" fmla="*/ 8915 w 10000"/>
                  <a:gd name="connsiteY14" fmla="*/ 7850 h 10000"/>
                  <a:gd name="connsiteX15" fmla="*/ 8983 w 10000"/>
                  <a:gd name="connsiteY15" fmla="*/ 8208 h 10000"/>
                  <a:gd name="connsiteX16" fmla="*/ 8983 w 10000"/>
                  <a:gd name="connsiteY16" fmla="*/ 8664 h 10000"/>
                  <a:gd name="connsiteX17" fmla="*/ 8915 w 10000"/>
                  <a:gd name="connsiteY17" fmla="*/ 8876 h 10000"/>
                  <a:gd name="connsiteX18" fmla="*/ 8712 w 10000"/>
                  <a:gd name="connsiteY18" fmla="*/ 9072 h 10000"/>
                  <a:gd name="connsiteX19" fmla="*/ 8576 w 10000"/>
                  <a:gd name="connsiteY19" fmla="*/ 9169 h 10000"/>
                  <a:gd name="connsiteX20" fmla="*/ 8373 w 10000"/>
                  <a:gd name="connsiteY20" fmla="*/ 9283 h 10000"/>
                  <a:gd name="connsiteX21" fmla="*/ 8169 w 10000"/>
                  <a:gd name="connsiteY21" fmla="*/ 9332 h 10000"/>
                  <a:gd name="connsiteX22" fmla="*/ 7593 w 10000"/>
                  <a:gd name="connsiteY22" fmla="*/ 9332 h 10000"/>
                  <a:gd name="connsiteX23" fmla="*/ 7254 w 10000"/>
                  <a:gd name="connsiteY23" fmla="*/ 9283 h 10000"/>
                  <a:gd name="connsiteX24" fmla="*/ 6576 w 10000"/>
                  <a:gd name="connsiteY24" fmla="*/ 9235 h 10000"/>
                  <a:gd name="connsiteX25" fmla="*/ 6508 w 10000"/>
                  <a:gd name="connsiteY25" fmla="*/ 9169 h 10000"/>
                  <a:gd name="connsiteX26" fmla="*/ 6576 w 10000"/>
                  <a:gd name="connsiteY26" fmla="*/ 9235 h 10000"/>
                  <a:gd name="connsiteX27" fmla="*/ 6576 w 10000"/>
                  <a:gd name="connsiteY27" fmla="*/ 9283 h 10000"/>
                  <a:gd name="connsiteX28" fmla="*/ 7210 w 10000"/>
                  <a:gd name="connsiteY28" fmla="*/ 9987 h 10000"/>
                  <a:gd name="connsiteX29" fmla="*/ 7831 w 10000"/>
                  <a:gd name="connsiteY29" fmla="*/ 9935 h 10000"/>
                  <a:gd name="connsiteX30" fmla="*/ 8237 w 10000"/>
                  <a:gd name="connsiteY30" fmla="*/ 10000 h 10000"/>
                  <a:gd name="connsiteX31" fmla="*/ 8915 w 10000"/>
                  <a:gd name="connsiteY31" fmla="*/ 10000 h 10000"/>
                  <a:gd name="connsiteX32" fmla="*/ 9186 w 10000"/>
                  <a:gd name="connsiteY32" fmla="*/ 9935 h 10000"/>
                  <a:gd name="connsiteX33" fmla="*/ 9458 w 10000"/>
                  <a:gd name="connsiteY33" fmla="*/ 9837 h 10000"/>
                  <a:gd name="connsiteX34" fmla="*/ 9593 w 10000"/>
                  <a:gd name="connsiteY34" fmla="*/ 9691 h 10000"/>
                  <a:gd name="connsiteX35" fmla="*/ 9797 w 10000"/>
                  <a:gd name="connsiteY35" fmla="*/ 9528 h 10000"/>
                  <a:gd name="connsiteX36" fmla="*/ 9864 w 10000"/>
                  <a:gd name="connsiteY36" fmla="*/ 9381 h 10000"/>
                  <a:gd name="connsiteX37" fmla="*/ 10000 w 10000"/>
                  <a:gd name="connsiteY37" fmla="*/ 9072 h 10000"/>
                  <a:gd name="connsiteX38" fmla="*/ 9932 w 10000"/>
                  <a:gd name="connsiteY38" fmla="*/ 8664 h 10000"/>
                  <a:gd name="connsiteX39" fmla="*/ 9864 w 10000"/>
                  <a:gd name="connsiteY39" fmla="*/ 8306 h 10000"/>
                  <a:gd name="connsiteX40" fmla="*/ 9729 w 10000"/>
                  <a:gd name="connsiteY40" fmla="*/ 7997 h 10000"/>
                  <a:gd name="connsiteX41" fmla="*/ 9390 w 10000"/>
                  <a:gd name="connsiteY41" fmla="*/ 7394 h 10000"/>
                  <a:gd name="connsiteX42" fmla="*/ 8983 w 10000"/>
                  <a:gd name="connsiteY42" fmla="*/ 6726 h 10000"/>
                  <a:gd name="connsiteX43" fmla="*/ 8508 w 10000"/>
                  <a:gd name="connsiteY43" fmla="*/ 6124 h 10000"/>
                  <a:gd name="connsiteX44" fmla="*/ 7966 w 10000"/>
                  <a:gd name="connsiteY44" fmla="*/ 5554 h 10000"/>
                  <a:gd name="connsiteX45" fmla="*/ 7390 w 10000"/>
                  <a:gd name="connsiteY45" fmla="*/ 4935 h 10000"/>
                  <a:gd name="connsiteX46" fmla="*/ 6780 w 10000"/>
                  <a:gd name="connsiteY46" fmla="*/ 4430 h 10000"/>
                  <a:gd name="connsiteX47" fmla="*/ 6034 w 10000"/>
                  <a:gd name="connsiteY47" fmla="*/ 3713 h 10000"/>
                  <a:gd name="connsiteX48" fmla="*/ 5220 w 10000"/>
                  <a:gd name="connsiteY48" fmla="*/ 3062 h 10000"/>
                  <a:gd name="connsiteX49" fmla="*/ 4746 w 10000"/>
                  <a:gd name="connsiteY49" fmla="*/ 2704 h 10000"/>
                  <a:gd name="connsiteX50" fmla="*/ 3831 w 10000"/>
                  <a:gd name="connsiteY50" fmla="*/ 2085 h 10000"/>
                  <a:gd name="connsiteX51" fmla="*/ 2949 w 10000"/>
                  <a:gd name="connsiteY51" fmla="*/ 1531 h 10000"/>
                  <a:gd name="connsiteX52" fmla="*/ 2136 w 10000"/>
                  <a:gd name="connsiteY52" fmla="*/ 1010 h 10000"/>
                  <a:gd name="connsiteX53" fmla="*/ 1186 w 10000"/>
                  <a:gd name="connsiteY53" fmla="*/ 505 h 10000"/>
                  <a:gd name="connsiteX54" fmla="*/ 814 w 10000"/>
                  <a:gd name="connsiteY54" fmla="*/ 407 h 10000"/>
                  <a:gd name="connsiteX55" fmla="*/ 0 w 10000"/>
                  <a:gd name="connsiteY55" fmla="*/ 0 h 10000"/>
                  <a:gd name="connsiteX56" fmla="*/ 1458 w 10000"/>
                  <a:gd name="connsiteY56" fmla="*/ 651 h 10000"/>
                  <a:gd name="connsiteX57" fmla="*/ 2203 w 10000"/>
                  <a:gd name="connsiteY57" fmla="*/ 1124 h 10000"/>
                  <a:gd name="connsiteX0" fmla="*/ 2203 w 10000"/>
                  <a:gd name="connsiteY0" fmla="*/ 1124 h 10106"/>
                  <a:gd name="connsiteX1" fmla="*/ 3288 w 10000"/>
                  <a:gd name="connsiteY1" fmla="*/ 1775 h 10106"/>
                  <a:gd name="connsiteX2" fmla="*/ 3492 w 10000"/>
                  <a:gd name="connsiteY2" fmla="*/ 1889 h 10106"/>
                  <a:gd name="connsiteX3" fmla="*/ 4169 w 10000"/>
                  <a:gd name="connsiteY3" fmla="*/ 2394 h 10106"/>
                  <a:gd name="connsiteX4" fmla="*/ 4610 w 10000"/>
                  <a:gd name="connsiteY4" fmla="*/ 2638 h 10106"/>
                  <a:gd name="connsiteX5" fmla="*/ 4949 w 10000"/>
                  <a:gd name="connsiteY5" fmla="*/ 2899 h 10106"/>
                  <a:gd name="connsiteX6" fmla="*/ 5559 w 10000"/>
                  <a:gd name="connsiteY6" fmla="*/ 3469 h 10106"/>
                  <a:gd name="connsiteX7" fmla="*/ 6169 w 10000"/>
                  <a:gd name="connsiteY7" fmla="*/ 4023 h 10106"/>
                  <a:gd name="connsiteX8" fmla="*/ 6441 w 10000"/>
                  <a:gd name="connsiteY8" fmla="*/ 4332 h 10106"/>
                  <a:gd name="connsiteX9" fmla="*/ 7119 w 10000"/>
                  <a:gd name="connsiteY9" fmla="*/ 5098 h 10106"/>
                  <a:gd name="connsiteX10" fmla="*/ 7831 w 10000"/>
                  <a:gd name="connsiteY10" fmla="*/ 5863 h 10106"/>
                  <a:gd name="connsiteX11" fmla="*/ 8373 w 10000"/>
                  <a:gd name="connsiteY11" fmla="*/ 6678 h 10106"/>
                  <a:gd name="connsiteX12" fmla="*/ 8576 w 10000"/>
                  <a:gd name="connsiteY12" fmla="*/ 7036 h 10106"/>
                  <a:gd name="connsiteX13" fmla="*/ 8780 w 10000"/>
                  <a:gd name="connsiteY13" fmla="*/ 7443 h 10106"/>
                  <a:gd name="connsiteX14" fmla="*/ 8915 w 10000"/>
                  <a:gd name="connsiteY14" fmla="*/ 7850 h 10106"/>
                  <a:gd name="connsiteX15" fmla="*/ 8983 w 10000"/>
                  <a:gd name="connsiteY15" fmla="*/ 8208 h 10106"/>
                  <a:gd name="connsiteX16" fmla="*/ 8983 w 10000"/>
                  <a:gd name="connsiteY16" fmla="*/ 8664 h 10106"/>
                  <a:gd name="connsiteX17" fmla="*/ 8915 w 10000"/>
                  <a:gd name="connsiteY17" fmla="*/ 8876 h 10106"/>
                  <a:gd name="connsiteX18" fmla="*/ 8712 w 10000"/>
                  <a:gd name="connsiteY18" fmla="*/ 9072 h 10106"/>
                  <a:gd name="connsiteX19" fmla="*/ 8576 w 10000"/>
                  <a:gd name="connsiteY19" fmla="*/ 9169 h 10106"/>
                  <a:gd name="connsiteX20" fmla="*/ 8373 w 10000"/>
                  <a:gd name="connsiteY20" fmla="*/ 9283 h 10106"/>
                  <a:gd name="connsiteX21" fmla="*/ 8169 w 10000"/>
                  <a:gd name="connsiteY21" fmla="*/ 9332 h 10106"/>
                  <a:gd name="connsiteX22" fmla="*/ 7593 w 10000"/>
                  <a:gd name="connsiteY22" fmla="*/ 9332 h 10106"/>
                  <a:gd name="connsiteX23" fmla="*/ 7254 w 10000"/>
                  <a:gd name="connsiteY23" fmla="*/ 9283 h 10106"/>
                  <a:gd name="connsiteX24" fmla="*/ 6576 w 10000"/>
                  <a:gd name="connsiteY24" fmla="*/ 9235 h 10106"/>
                  <a:gd name="connsiteX25" fmla="*/ 6508 w 10000"/>
                  <a:gd name="connsiteY25" fmla="*/ 9169 h 10106"/>
                  <a:gd name="connsiteX26" fmla="*/ 6576 w 10000"/>
                  <a:gd name="connsiteY26" fmla="*/ 9235 h 10106"/>
                  <a:gd name="connsiteX27" fmla="*/ 6576 w 10000"/>
                  <a:gd name="connsiteY27" fmla="*/ 9283 h 10106"/>
                  <a:gd name="connsiteX28" fmla="*/ 7210 w 10000"/>
                  <a:gd name="connsiteY28" fmla="*/ 9987 h 10106"/>
                  <a:gd name="connsiteX29" fmla="*/ 7883 w 10000"/>
                  <a:gd name="connsiteY29" fmla="*/ 10106 h 10106"/>
                  <a:gd name="connsiteX30" fmla="*/ 8237 w 10000"/>
                  <a:gd name="connsiteY30" fmla="*/ 10000 h 10106"/>
                  <a:gd name="connsiteX31" fmla="*/ 8915 w 10000"/>
                  <a:gd name="connsiteY31" fmla="*/ 10000 h 10106"/>
                  <a:gd name="connsiteX32" fmla="*/ 9186 w 10000"/>
                  <a:gd name="connsiteY32" fmla="*/ 9935 h 10106"/>
                  <a:gd name="connsiteX33" fmla="*/ 9458 w 10000"/>
                  <a:gd name="connsiteY33" fmla="*/ 9837 h 10106"/>
                  <a:gd name="connsiteX34" fmla="*/ 9593 w 10000"/>
                  <a:gd name="connsiteY34" fmla="*/ 9691 h 10106"/>
                  <a:gd name="connsiteX35" fmla="*/ 9797 w 10000"/>
                  <a:gd name="connsiteY35" fmla="*/ 9528 h 10106"/>
                  <a:gd name="connsiteX36" fmla="*/ 9864 w 10000"/>
                  <a:gd name="connsiteY36" fmla="*/ 9381 h 10106"/>
                  <a:gd name="connsiteX37" fmla="*/ 10000 w 10000"/>
                  <a:gd name="connsiteY37" fmla="*/ 9072 h 10106"/>
                  <a:gd name="connsiteX38" fmla="*/ 9932 w 10000"/>
                  <a:gd name="connsiteY38" fmla="*/ 8664 h 10106"/>
                  <a:gd name="connsiteX39" fmla="*/ 9864 w 10000"/>
                  <a:gd name="connsiteY39" fmla="*/ 8306 h 10106"/>
                  <a:gd name="connsiteX40" fmla="*/ 9729 w 10000"/>
                  <a:gd name="connsiteY40" fmla="*/ 7997 h 10106"/>
                  <a:gd name="connsiteX41" fmla="*/ 9390 w 10000"/>
                  <a:gd name="connsiteY41" fmla="*/ 7394 h 10106"/>
                  <a:gd name="connsiteX42" fmla="*/ 8983 w 10000"/>
                  <a:gd name="connsiteY42" fmla="*/ 6726 h 10106"/>
                  <a:gd name="connsiteX43" fmla="*/ 8508 w 10000"/>
                  <a:gd name="connsiteY43" fmla="*/ 6124 h 10106"/>
                  <a:gd name="connsiteX44" fmla="*/ 7966 w 10000"/>
                  <a:gd name="connsiteY44" fmla="*/ 5554 h 10106"/>
                  <a:gd name="connsiteX45" fmla="*/ 7390 w 10000"/>
                  <a:gd name="connsiteY45" fmla="*/ 4935 h 10106"/>
                  <a:gd name="connsiteX46" fmla="*/ 6780 w 10000"/>
                  <a:gd name="connsiteY46" fmla="*/ 4430 h 10106"/>
                  <a:gd name="connsiteX47" fmla="*/ 6034 w 10000"/>
                  <a:gd name="connsiteY47" fmla="*/ 3713 h 10106"/>
                  <a:gd name="connsiteX48" fmla="*/ 5220 w 10000"/>
                  <a:gd name="connsiteY48" fmla="*/ 3062 h 10106"/>
                  <a:gd name="connsiteX49" fmla="*/ 4746 w 10000"/>
                  <a:gd name="connsiteY49" fmla="*/ 2704 h 10106"/>
                  <a:gd name="connsiteX50" fmla="*/ 3831 w 10000"/>
                  <a:gd name="connsiteY50" fmla="*/ 2085 h 10106"/>
                  <a:gd name="connsiteX51" fmla="*/ 2949 w 10000"/>
                  <a:gd name="connsiteY51" fmla="*/ 1531 h 10106"/>
                  <a:gd name="connsiteX52" fmla="*/ 2136 w 10000"/>
                  <a:gd name="connsiteY52" fmla="*/ 1010 h 10106"/>
                  <a:gd name="connsiteX53" fmla="*/ 1186 w 10000"/>
                  <a:gd name="connsiteY53" fmla="*/ 505 h 10106"/>
                  <a:gd name="connsiteX54" fmla="*/ 814 w 10000"/>
                  <a:gd name="connsiteY54" fmla="*/ 407 h 10106"/>
                  <a:gd name="connsiteX55" fmla="*/ 0 w 10000"/>
                  <a:gd name="connsiteY55" fmla="*/ 0 h 10106"/>
                  <a:gd name="connsiteX56" fmla="*/ 1458 w 10000"/>
                  <a:gd name="connsiteY56" fmla="*/ 651 h 10106"/>
                  <a:gd name="connsiteX57" fmla="*/ 2203 w 10000"/>
                  <a:gd name="connsiteY57" fmla="*/ 1124 h 10106"/>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7210 w 10000"/>
                  <a:gd name="connsiteY28" fmla="*/ 9987 h 10114"/>
                  <a:gd name="connsiteX29" fmla="*/ 7883 w 10000"/>
                  <a:gd name="connsiteY29" fmla="*/ 10106 h 10114"/>
                  <a:gd name="connsiteX30" fmla="*/ 8522 w 10000"/>
                  <a:gd name="connsiteY30" fmla="*/ 10114 h 10114"/>
                  <a:gd name="connsiteX31" fmla="*/ 8915 w 10000"/>
                  <a:gd name="connsiteY31" fmla="*/ 10000 h 10114"/>
                  <a:gd name="connsiteX32" fmla="*/ 9186 w 10000"/>
                  <a:gd name="connsiteY32" fmla="*/ 9935 h 10114"/>
                  <a:gd name="connsiteX33" fmla="*/ 9458 w 10000"/>
                  <a:gd name="connsiteY33" fmla="*/ 9837 h 10114"/>
                  <a:gd name="connsiteX34" fmla="*/ 9593 w 10000"/>
                  <a:gd name="connsiteY34" fmla="*/ 9691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7210 w 10000"/>
                  <a:gd name="connsiteY28" fmla="*/ 9987 h 10114"/>
                  <a:gd name="connsiteX29" fmla="*/ 7883 w 10000"/>
                  <a:gd name="connsiteY29" fmla="*/ 10106 h 10114"/>
                  <a:gd name="connsiteX30" fmla="*/ 8522 w 10000"/>
                  <a:gd name="connsiteY30" fmla="*/ 10114 h 10114"/>
                  <a:gd name="connsiteX31" fmla="*/ 9006 w 10000"/>
                  <a:gd name="connsiteY31" fmla="*/ 10085 h 10114"/>
                  <a:gd name="connsiteX32" fmla="*/ 9186 w 10000"/>
                  <a:gd name="connsiteY32" fmla="*/ 9935 h 10114"/>
                  <a:gd name="connsiteX33" fmla="*/ 9458 w 10000"/>
                  <a:gd name="connsiteY33" fmla="*/ 9837 h 10114"/>
                  <a:gd name="connsiteX34" fmla="*/ 9593 w 10000"/>
                  <a:gd name="connsiteY34" fmla="*/ 9691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7210 w 10000"/>
                  <a:gd name="connsiteY28" fmla="*/ 9987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458 w 10000"/>
                  <a:gd name="connsiteY33" fmla="*/ 9837 h 10114"/>
                  <a:gd name="connsiteX34" fmla="*/ 9593 w 10000"/>
                  <a:gd name="connsiteY34" fmla="*/ 9691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7210 w 10000"/>
                  <a:gd name="connsiteY28" fmla="*/ 9987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593 w 10000"/>
                  <a:gd name="connsiteY34" fmla="*/ 9691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7210 w 10000"/>
                  <a:gd name="connsiteY28" fmla="*/ 9987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576 w 10000"/>
                  <a:gd name="connsiteY27" fmla="*/ 9283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576 w 10000"/>
                  <a:gd name="connsiteY26" fmla="*/ 9235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771 w 10000"/>
                  <a:gd name="connsiteY26" fmla="*/ 9363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771 w 10000"/>
                  <a:gd name="connsiteY26" fmla="*/ 9363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576 w 10000"/>
                  <a:gd name="connsiteY24" fmla="*/ 9235 h 10114"/>
                  <a:gd name="connsiteX25" fmla="*/ 6508 w 10000"/>
                  <a:gd name="connsiteY25" fmla="*/ 9169 h 10114"/>
                  <a:gd name="connsiteX26" fmla="*/ 6771 w 10000"/>
                  <a:gd name="connsiteY26" fmla="*/ 9363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508 w 10000"/>
                  <a:gd name="connsiteY25" fmla="*/ 9169 h 10114"/>
                  <a:gd name="connsiteX26" fmla="*/ 6771 w 10000"/>
                  <a:gd name="connsiteY26" fmla="*/ 9363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71 w 10000"/>
                  <a:gd name="connsiteY26" fmla="*/ 9363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58 w 10000"/>
                  <a:gd name="connsiteY27" fmla="*/ 9668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06 w 10000"/>
                  <a:gd name="connsiteY27" fmla="*/ 9640 h 10114"/>
                  <a:gd name="connsiteX28" fmla="*/ 6665 w 10000"/>
                  <a:gd name="connsiteY28" fmla="*/ 10030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06 w 10000"/>
                  <a:gd name="connsiteY27" fmla="*/ 9640 h 10114"/>
                  <a:gd name="connsiteX28" fmla="*/ 6535 w 10000"/>
                  <a:gd name="connsiteY28" fmla="*/ 10073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06 w 10000"/>
                  <a:gd name="connsiteY27" fmla="*/ 9640 h 10114"/>
                  <a:gd name="connsiteX28" fmla="*/ 6535 w 10000"/>
                  <a:gd name="connsiteY28" fmla="*/ 10073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06 w 10000"/>
                  <a:gd name="connsiteY27" fmla="*/ 9640 h 10114"/>
                  <a:gd name="connsiteX28" fmla="*/ 6470 w 10000"/>
                  <a:gd name="connsiteY28" fmla="*/ 10045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14"/>
                  <a:gd name="connsiteX1" fmla="*/ 3288 w 10000"/>
                  <a:gd name="connsiteY1" fmla="*/ 1775 h 10114"/>
                  <a:gd name="connsiteX2" fmla="*/ 3492 w 10000"/>
                  <a:gd name="connsiteY2" fmla="*/ 1889 h 10114"/>
                  <a:gd name="connsiteX3" fmla="*/ 4169 w 10000"/>
                  <a:gd name="connsiteY3" fmla="*/ 2394 h 10114"/>
                  <a:gd name="connsiteX4" fmla="*/ 4610 w 10000"/>
                  <a:gd name="connsiteY4" fmla="*/ 2638 h 10114"/>
                  <a:gd name="connsiteX5" fmla="*/ 4949 w 10000"/>
                  <a:gd name="connsiteY5" fmla="*/ 2899 h 10114"/>
                  <a:gd name="connsiteX6" fmla="*/ 5559 w 10000"/>
                  <a:gd name="connsiteY6" fmla="*/ 3469 h 10114"/>
                  <a:gd name="connsiteX7" fmla="*/ 6169 w 10000"/>
                  <a:gd name="connsiteY7" fmla="*/ 4023 h 10114"/>
                  <a:gd name="connsiteX8" fmla="*/ 6441 w 10000"/>
                  <a:gd name="connsiteY8" fmla="*/ 4332 h 10114"/>
                  <a:gd name="connsiteX9" fmla="*/ 7119 w 10000"/>
                  <a:gd name="connsiteY9" fmla="*/ 5098 h 10114"/>
                  <a:gd name="connsiteX10" fmla="*/ 7831 w 10000"/>
                  <a:gd name="connsiteY10" fmla="*/ 5863 h 10114"/>
                  <a:gd name="connsiteX11" fmla="*/ 8373 w 10000"/>
                  <a:gd name="connsiteY11" fmla="*/ 6678 h 10114"/>
                  <a:gd name="connsiteX12" fmla="*/ 8576 w 10000"/>
                  <a:gd name="connsiteY12" fmla="*/ 7036 h 10114"/>
                  <a:gd name="connsiteX13" fmla="*/ 8780 w 10000"/>
                  <a:gd name="connsiteY13" fmla="*/ 7443 h 10114"/>
                  <a:gd name="connsiteX14" fmla="*/ 8915 w 10000"/>
                  <a:gd name="connsiteY14" fmla="*/ 7850 h 10114"/>
                  <a:gd name="connsiteX15" fmla="*/ 8983 w 10000"/>
                  <a:gd name="connsiteY15" fmla="*/ 8208 h 10114"/>
                  <a:gd name="connsiteX16" fmla="*/ 8983 w 10000"/>
                  <a:gd name="connsiteY16" fmla="*/ 8664 h 10114"/>
                  <a:gd name="connsiteX17" fmla="*/ 8915 w 10000"/>
                  <a:gd name="connsiteY17" fmla="*/ 8876 h 10114"/>
                  <a:gd name="connsiteX18" fmla="*/ 8712 w 10000"/>
                  <a:gd name="connsiteY18" fmla="*/ 9072 h 10114"/>
                  <a:gd name="connsiteX19" fmla="*/ 8576 w 10000"/>
                  <a:gd name="connsiteY19" fmla="*/ 9169 h 10114"/>
                  <a:gd name="connsiteX20" fmla="*/ 8373 w 10000"/>
                  <a:gd name="connsiteY20" fmla="*/ 9283 h 10114"/>
                  <a:gd name="connsiteX21" fmla="*/ 8169 w 10000"/>
                  <a:gd name="connsiteY21" fmla="*/ 9332 h 10114"/>
                  <a:gd name="connsiteX22" fmla="*/ 7593 w 10000"/>
                  <a:gd name="connsiteY22" fmla="*/ 9332 h 10114"/>
                  <a:gd name="connsiteX23" fmla="*/ 7254 w 10000"/>
                  <a:gd name="connsiteY23" fmla="*/ 9283 h 10114"/>
                  <a:gd name="connsiteX24" fmla="*/ 6796 w 10000"/>
                  <a:gd name="connsiteY24" fmla="*/ 9164 h 10114"/>
                  <a:gd name="connsiteX25" fmla="*/ 6456 w 10000"/>
                  <a:gd name="connsiteY25" fmla="*/ 9041 h 10114"/>
                  <a:gd name="connsiteX26" fmla="*/ 6719 w 10000"/>
                  <a:gd name="connsiteY26" fmla="*/ 9406 h 10114"/>
                  <a:gd name="connsiteX27" fmla="*/ 6706 w 10000"/>
                  <a:gd name="connsiteY27" fmla="*/ 9640 h 10114"/>
                  <a:gd name="connsiteX28" fmla="*/ 6470 w 10000"/>
                  <a:gd name="connsiteY28" fmla="*/ 10045 h 10114"/>
                  <a:gd name="connsiteX29" fmla="*/ 7883 w 10000"/>
                  <a:gd name="connsiteY29" fmla="*/ 10106 h 10114"/>
                  <a:gd name="connsiteX30" fmla="*/ 8522 w 10000"/>
                  <a:gd name="connsiteY30" fmla="*/ 10114 h 10114"/>
                  <a:gd name="connsiteX31" fmla="*/ 9006 w 10000"/>
                  <a:gd name="connsiteY31" fmla="*/ 10085 h 10114"/>
                  <a:gd name="connsiteX32" fmla="*/ 9303 w 10000"/>
                  <a:gd name="connsiteY32" fmla="*/ 9992 h 10114"/>
                  <a:gd name="connsiteX33" fmla="*/ 9588 w 10000"/>
                  <a:gd name="connsiteY33" fmla="*/ 9823 h 10114"/>
                  <a:gd name="connsiteX34" fmla="*/ 9736 w 10000"/>
                  <a:gd name="connsiteY34" fmla="*/ 9677 h 10114"/>
                  <a:gd name="connsiteX35" fmla="*/ 9797 w 10000"/>
                  <a:gd name="connsiteY35" fmla="*/ 9528 h 10114"/>
                  <a:gd name="connsiteX36" fmla="*/ 9864 w 10000"/>
                  <a:gd name="connsiteY36" fmla="*/ 9381 h 10114"/>
                  <a:gd name="connsiteX37" fmla="*/ 10000 w 10000"/>
                  <a:gd name="connsiteY37" fmla="*/ 9072 h 10114"/>
                  <a:gd name="connsiteX38" fmla="*/ 9932 w 10000"/>
                  <a:gd name="connsiteY38" fmla="*/ 8664 h 10114"/>
                  <a:gd name="connsiteX39" fmla="*/ 9864 w 10000"/>
                  <a:gd name="connsiteY39" fmla="*/ 8306 h 10114"/>
                  <a:gd name="connsiteX40" fmla="*/ 9729 w 10000"/>
                  <a:gd name="connsiteY40" fmla="*/ 7997 h 10114"/>
                  <a:gd name="connsiteX41" fmla="*/ 9390 w 10000"/>
                  <a:gd name="connsiteY41" fmla="*/ 7394 h 10114"/>
                  <a:gd name="connsiteX42" fmla="*/ 8983 w 10000"/>
                  <a:gd name="connsiteY42" fmla="*/ 6726 h 10114"/>
                  <a:gd name="connsiteX43" fmla="*/ 8508 w 10000"/>
                  <a:gd name="connsiteY43" fmla="*/ 6124 h 10114"/>
                  <a:gd name="connsiteX44" fmla="*/ 7966 w 10000"/>
                  <a:gd name="connsiteY44" fmla="*/ 5554 h 10114"/>
                  <a:gd name="connsiteX45" fmla="*/ 7390 w 10000"/>
                  <a:gd name="connsiteY45" fmla="*/ 4935 h 10114"/>
                  <a:gd name="connsiteX46" fmla="*/ 6780 w 10000"/>
                  <a:gd name="connsiteY46" fmla="*/ 4430 h 10114"/>
                  <a:gd name="connsiteX47" fmla="*/ 6034 w 10000"/>
                  <a:gd name="connsiteY47" fmla="*/ 3713 h 10114"/>
                  <a:gd name="connsiteX48" fmla="*/ 5220 w 10000"/>
                  <a:gd name="connsiteY48" fmla="*/ 3062 h 10114"/>
                  <a:gd name="connsiteX49" fmla="*/ 4746 w 10000"/>
                  <a:gd name="connsiteY49" fmla="*/ 2704 h 10114"/>
                  <a:gd name="connsiteX50" fmla="*/ 3831 w 10000"/>
                  <a:gd name="connsiteY50" fmla="*/ 2085 h 10114"/>
                  <a:gd name="connsiteX51" fmla="*/ 2949 w 10000"/>
                  <a:gd name="connsiteY51" fmla="*/ 1531 h 10114"/>
                  <a:gd name="connsiteX52" fmla="*/ 2136 w 10000"/>
                  <a:gd name="connsiteY52" fmla="*/ 1010 h 10114"/>
                  <a:gd name="connsiteX53" fmla="*/ 1186 w 10000"/>
                  <a:gd name="connsiteY53" fmla="*/ 505 h 10114"/>
                  <a:gd name="connsiteX54" fmla="*/ 814 w 10000"/>
                  <a:gd name="connsiteY54" fmla="*/ 407 h 10114"/>
                  <a:gd name="connsiteX55" fmla="*/ 0 w 10000"/>
                  <a:gd name="connsiteY55" fmla="*/ 0 h 10114"/>
                  <a:gd name="connsiteX56" fmla="*/ 1458 w 10000"/>
                  <a:gd name="connsiteY56" fmla="*/ 651 h 10114"/>
                  <a:gd name="connsiteX57" fmla="*/ 2203 w 10000"/>
                  <a:gd name="connsiteY57" fmla="*/ 1124 h 10114"/>
                  <a:gd name="connsiteX0" fmla="*/ 2203 w 10000"/>
                  <a:gd name="connsiteY0" fmla="*/ 1124 h 10149"/>
                  <a:gd name="connsiteX1" fmla="*/ 3288 w 10000"/>
                  <a:gd name="connsiteY1" fmla="*/ 1775 h 10149"/>
                  <a:gd name="connsiteX2" fmla="*/ 3492 w 10000"/>
                  <a:gd name="connsiteY2" fmla="*/ 1889 h 10149"/>
                  <a:gd name="connsiteX3" fmla="*/ 4169 w 10000"/>
                  <a:gd name="connsiteY3" fmla="*/ 2394 h 10149"/>
                  <a:gd name="connsiteX4" fmla="*/ 4610 w 10000"/>
                  <a:gd name="connsiteY4" fmla="*/ 2638 h 10149"/>
                  <a:gd name="connsiteX5" fmla="*/ 4949 w 10000"/>
                  <a:gd name="connsiteY5" fmla="*/ 2899 h 10149"/>
                  <a:gd name="connsiteX6" fmla="*/ 5559 w 10000"/>
                  <a:gd name="connsiteY6" fmla="*/ 3469 h 10149"/>
                  <a:gd name="connsiteX7" fmla="*/ 6169 w 10000"/>
                  <a:gd name="connsiteY7" fmla="*/ 4023 h 10149"/>
                  <a:gd name="connsiteX8" fmla="*/ 6441 w 10000"/>
                  <a:gd name="connsiteY8" fmla="*/ 4332 h 10149"/>
                  <a:gd name="connsiteX9" fmla="*/ 7119 w 10000"/>
                  <a:gd name="connsiteY9" fmla="*/ 5098 h 10149"/>
                  <a:gd name="connsiteX10" fmla="*/ 7831 w 10000"/>
                  <a:gd name="connsiteY10" fmla="*/ 5863 h 10149"/>
                  <a:gd name="connsiteX11" fmla="*/ 8373 w 10000"/>
                  <a:gd name="connsiteY11" fmla="*/ 6678 h 10149"/>
                  <a:gd name="connsiteX12" fmla="*/ 8576 w 10000"/>
                  <a:gd name="connsiteY12" fmla="*/ 7036 h 10149"/>
                  <a:gd name="connsiteX13" fmla="*/ 8780 w 10000"/>
                  <a:gd name="connsiteY13" fmla="*/ 7443 h 10149"/>
                  <a:gd name="connsiteX14" fmla="*/ 8915 w 10000"/>
                  <a:gd name="connsiteY14" fmla="*/ 7850 h 10149"/>
                  <a:gd name="connsiteX15" fmla="*/ 8983 w 10000"/>
                  <a:gd name="connsiteY15" fmla="*/ 8208 h 10149"/>
                  <a:gd name="connsiteX16" fmla="*/ 8983 w 10000"/>
                  <a:gd name="connsiteY16" fmla="*/ 8664 h 10149"/>
                  <a:gd name="connsiteX17" fmla="*/ 8915 w 10000"/>
                  <a:gd name="connsiteY17" fmla="*/ 8876 h 10149"/>
                  <a:gd name="connsiteX18" fmla="*/ 8712 w 10000"/>
                  <a:gd name="connsiteY18" fmla="*/ 9072 h 10149"/>
                  <a:gd name="connsiteX19" fmla="*/ 8576 w 10000"/>
                  <a:gd name="connsiteY19" fmla="*/ 9169 h 10149"/>
                  <a:gd name="connsiteX20" fmla="*/ 8373 w 10000"/>
                  <a:gd name="connsiteY20" fmla="*/ 9283 h 10149"/>
                  <a:gd name="connsiteX21" fmla="*/ 8169 w 10000"/>
                  <a:gd name="connsiteY21" fmla="*/ 9332 h 10149"/>
                  <a:gd name="connsiteX22" fmla="*/ 7593 w 10000"/>
                  <a:gd name="connsiteY22" fmla="*/ 9332 h 10149"/>
                  <a:gd name="connsiteX23" fmla="*/ 7254 w 10000"/>
                  <a:gd name="connsiteY23" fmla="*/ 9283 h 10149"/>
                  <a:gd name="connsiteX24" fmla="*/ 6796 w 10000"/>
                  <a:gd name="connsiteY24" fmla="*/ 9164 h 10149"/>
                  <a:gd name="connsiteX25" fmla="*/ 6456 w 10000"/>
                  <a:gd name="connsiteY25" fmla="*/ 9041 h 10149"/>
                  <a:gd name="connsiteX26" fmla="*/ 6719 w 10000"/>
                  <a:gd name="connsiteY26" fmla="*/ 9406 h 10149"/>
                  <a:gd name="connsiteX27" fmla="*/ 6706 w 10000"/>
                  <a:gd name="connsiteY27" fmla="*/ 9640 h 10149"/>
                  <a:gd name="connsiteX28" fmla="*/ 6470 w 10000"/>
                  <a:gd name="connsiteY28" fmla="*/ 10045 h 10149"/>
                  <a:gd name="connsiteX29" fmla="*/ 7624 w 10000"/>
                  <a:gd name="connsiteY29" fmla="*/ 10149 h 10149"/>
                  <a:gd name="connsiteX30" fmla="*/ 8522 w 10000"/>
                  <a:gd name="connsiteY30" fmla="*/ 10114 h 10149"/>
                  <a:gd name="connsiteX31" fmla="*/ 9006 w 10000"/>
                  <a:gd name="connsiteY31" fmla="*/ 10085 h 10149"/>
                  <a:gd name="connsiteX32" fmla="*/ 9303 w 10000"/>
                  <a:gd name="connsiteY32" fmla="*/ 9992 h 10149"/>
                  <a:gd name="connsiteX33" fmla="*/ 9588 w 10000"/>
                  <a:gd name="connsiteY33" fmla="*/ 9823 h 10149"/>
                  <a:gd name="connsiteX34" fmla="*/ 9736 w 10000"/>
                  <a:gd name="connsiteY34" fmla="*/ 9677 h 10149"/>
                  <a:gd name="connsiteX35" fmla="*/ 9797 w 10000"/>
                  <a:gd name="connsiteY35" fmla="*/ 9528 h 10149"/>
                  <a:gd name="connsiteX36" fmla="*/ 9864 w 10000"/>
                  <a:gd name="connsiteY36" fmla="*/ 9381 h 10149"/>
                  <a:gd name="connsiteX37" fmla="*/ 10000 w 10000"/>
                  <a:gd name="connsiteY37" fmla="*/ 9072 h 10149"/>
                  <a:gd name="connsiteX38" fmla="*/ 9932 w 10000"/>
                  <a:gd name="connsiteY38" fmla="*/ 8664 h 10149"/>
                  <a:gd name="connsiteX39" fmla="*/ 9864 w 10000"/>
                  <a:gd name="connsiteY39" fmla="*/ 8306 h 10149"/>
                  <a:gd name="connsiteX40" fmla="*/ 9729 w 10000"/>
                  <a:gd name="connsiteY40" fmla="*/ 7997 h 10149"/>
                  <a:gd name="connsiteX41" fmla="*/ 9390 w 10000"/>
                  <a:gd name="connsiteY41" fmla="*/ 7394 h 10149"/>
                  <a:gd name="connsiteX42" fmla="*/ 8983 w 10000"/>
                  <a:gd name="connsiteY42" fmla="*/ 6726 h 10149"/>
                  <a:gd name="connsiteX43" fmla="*/ 8508 w 10000"/>
                  <a:gd name="connsiteY43" fmla="*/ 6124 h 10149"/>
                  <a:gd name="connsiteX44" fmla="*/ 7966 w 10000"/>
                  <a:gd name="connsiteY44" fmla="*/ 5554 h 10149"/>
                  <a:gd name="connsiteX45" fmla="*/ 7390 w 10000"/>
                  <a:gd name="connsiteY45" fmla="*/ 4935 h 10149"/>
                  <a:gd name="connsiteX46" fmla="*/ 6780 w 10000"/>
                  <a:gd name="connsiteY46" fmla="*/ 4430 h 10149"/>
                  <a:gd name="connsiteX47" fmla="*/ 6034 w 10000"/>
                  <a:gd name="connsiteY47" fmla="*/ 3713 h 10149"/>
                  <a:gd name="connsiteX48" fmla="*/ 5220 w 10000"/>
                  <a:gd name="connsiteY48" fmla="*/ 3062 h 10149"/>
                  <a:gd name="connsiteX49" fmla="*/ 4746 w 10000"/>
                  <a:gd name="connsiteY49" fmla="*/ 2704 h 10149"/>
                  <a:gd name="connsiteX50" fmla="*/ 3831 w 10000"/>
                  <a:gd name="connsiteY50" fmla="*/ 2085 h 10149"/>
                  <a:gd name="connsiteX51" fmla="*/ 2949 w 10000"/>
                  <a:gd name="connsiteY51" fmla="*/ 1531 h 10149"/>
                  <a:gd name="connsiteX52" fmla="*/ 2136 w 10000"/>
                  <a:gd name="connsiteY52" fmla="*/ 1010 h 10149"/>
                  <a:gd name="connsiteX53" fmla="*/ 1186 w 10000"/>
                  <a:gd name="connsiteY53" fmla="*/ 505 h 10149"/>
                  <a:gd name="connsiteX54" fmla="*/ 814 w 10000"/>
                  <a:gd name="connsiteY54" fmla="*/ 407 h 10149"/>
                  <a:gd name="connsiteX55" fmla="*/ 0 w 10000"/>
                  <a:gd name="connsiteY55" fmla="*/ 0 h 10149"/>
                  <a:gd name="connsiteX56" fmla="*/ 1458 w 10000"/>
                  <a:gd name="connsiteY56" fmla="*/ 651 h 10149"/>
                  <a:gd name="connsiteX57" fmla="*/ 2203 w 10000"/>
                  <a:gd name="connsiteY57" fmla="*/ 1124 h 10149"/>
                  <a:gd name="connsiteX0" fmla="*/ 2203 w 10000"/>
                  <a:gd name="connsiteY0" fmla="*/ 1124 h 10199"/>
                  <a:gd name="connsiteX1" fmla="*/ 3288 w 10000"/>
                  <a:gd name="connsiteY1" fmla="*/ 1775 h 10199"/>
                  <a:gd name="connsiteX2" fmla="*/ 3492 w 10000"/>
                  <a:gd name="connsiteY2" fmla="*/ 1889 h 10199"/>
                  <a:gd name="connsiteX3" fmla="*/ 4169 w 10000"/>
                  <a:gd name="connsiteY3" fmla="*/ 2394 h 10199"/>
                  <a:gd name="connsiteX4" fmla="*/ 4610 w 10000"/>
                  <a:gd name="connsiteY4" fmla="*/ 2638 h 10199"/>
                  <a:gd name="connsiteX5" fmla="*/ 4949 w 10000"/>
                  <a:gd name="connsiteY5" fmla="*/ 2899 h 10199"/>
                  <a:gd name="connsiteX6" fmla="*/ 5559 w 10000"/>
                  <a:gd name="connsiteY6" fmla="*/ 3469 h 10199"/>
                  <a:gd name="connsiteX7" fmla="*/ 6169 w 10000"/>
                  <a:gd name="connsiteY7" fmla="*/ 4023 h 10199"/>
                  <a:gd name="connsiteX8" fmla="*/ 6441 w 10000"/>
                  <a:gd name="connsiteY8" fmla="*/ 4332 h 10199"/>
                  <a:gd name="connsiteX9" fmla="*/ 7119 w 10000"/>
                  <a:gd name="connsiteY9" fmla="*/ 5098 h 10199"/>
                  <a:gd name="connsiteX10" fmla="*/ 7831 w 10000"/>
                  <a:gd name="connsiteY10" fmla="*/ 5863 h 10199"/>
                  <a:gd name="connsiteX11" fmla="*/ 8373 w 10000"/>
                  <a:gd name="connsiteY11" fmla="*/ 6678 h 10199"/>
                  <a:gd name="connsiteX12" fmla="*/ 8576 w 10000"/>
                  <a:gd name="connsiteY12" fmla="*/ 7036 h 10199"/>
                  <a:gd name="connsiteX13" fmla="*/ 8780 w 10000"/>
                  <a:gd name="connsiteY13" fmla="*/ 7443 h 10199"/>
                  <a:gd name="connsiteX14" fmla="*/ 8915 w 10000"/>
                  <a:gd name="connsiteY14" fmla="*/ 7850 h 10199"/>
                  <a:gd name="connsiteX15" fmla="*/ 8983 w 10000"/>
                  <a:gd name="connsiteY15" fmla="*/ 8208 h 10199"/>
                  <a:gd name="connsiteX16" fmla="*/ 8983 w 10000"/>
                  <a:gd name="connsiteY16" fmla="*/ 8664 h 10199"/>
                  <a:gd name="connsiteX17" fmla="*/ 8915 w 10000"/>
                  <a:gd name="connsiteY17" fmla="*/ 8876 h 10199"/>
                  <a:gd name="connsiteX18" fmla="*/ 8712 w 10000"/>
                  <a:gd name="connsiteY18" fmla="*/ 9072 h 10199"/>
                  <a:gd name="connsiteX19" fmla="*/ 8576 w 10000"/>
                  <a:gd name="connsiteY19" fmla="*/ 9169 h 10199"/>
                  <a:gd name="connsiteX20" fmla="*/ 8373 w 10000"/>
                  <a:gd name="connsiteY20" fmla="*/ 9283 h 10199"/>
                  <a:gd name="connsiteX21" fmla="*/ 8169 w 10000"/>
                  <a:gd name="connsiteY21" fmla="*/ 9332 h 10199"/>
                  <a:gd name="connsiteX22" fmla="*/ 7593 w 10000"/>
                  <a:gd name="connsiteY22" fmla="*/ 9332 h 10199"/>
                  <a:gd name="connsiteX23" fmla="*/ 7254 w 10000"/>
                  <a:gd name="connsiteY23" fmla="*/ 9283 h 10199"/>
                  <a:gd name="connsiteX24" fmla="*/ 6796 w 10000"/>
                  <a:gd name="connsiteY24" fmla="*/ 9164 h 10199"/>
                  <a:gd name="connsiteX25" fmla="*/ 6456 w 10000"/>
                  <a:gd name="connsiteY25" fmla="*/ 9041 h 10199"/>
                  <a:gd name="connsiteX26" fmla="*/ 6719 w 10000"/>
                  <a:gd name="connsiteY26" fmla="*/ 9406 h 10199"/>
                  <a:gd name="connsiteX27" fmla="*/ 6706 w 10000"/>
                  <a:gd name="connsiteY27" fmla="*/ 9640 h 10199"/>
                  <a:gd name="connsiteX28" fmla="*/ 6470 w 10000"/>
                  <a:gd name="connsiteY28" fmla="*/ 10045 h 10199"/>
                  <a:gd name="connsiteX29" fmla="*/ 7624 w 10000"/>
                  <a:gd name="connsiteY29" fmla="*/ 10149 h 10199"/>
                  <a:gd name="connsiteX30" fmla="*/ 8496 w 10000"/>
                  <a:gd name="connsiteY30" fmla="*/ 10199 h 10199"/>
                  <a:gd name="connsiteX31" fmla="*/ 9006 w 10000"/>
                  <a:gd name="connsiteY31" fmla="*/ 10085 h 10199"/>
                  <a:gd name="connsiteX32" fmla="*/ 9303 w 10000"/>
                  <a:gd name="connsiteY32" fmla="*/ 9992 h 10199"/>
                  <a:gd name="connsiteX33" fmla="*/ 9588 w 10000"/>
                  <a:gd name="connsiteY33" fmla="*/ 9823 h 10199"/>
                  <a:gd name="connsiteX34" fmla="*/ 9736 w 10000"/>
                  <a:gd name="connsiteY34" fmla="*/ 9677 h 10199"/>
                  <a:gd name="connsiteX35" fmla="*/ 9797 w 10000"/>
                  <a:gd name="connsiteY35" fmla="*/ 9528 h 10199"/>
                  <a:gd name="connsiteX36" fmla="*/ 9864 w 10000"/>
                  <a:gd name="connsiteY36" fmla="*/ 9381 h 10199"/>
                  <a:gd name="connsiteX37" fmla="*/ 10000 w 10000"/>
                  <a:gd name="connsiteY37" fmla="*/ 9072 h 10199"/>
                  <a:gd name="connsiteX38" fmla="*/ 9932 w 10000"/>
                  <a:gd name="connsiteY38" fmla="*/ 8664 h 10199"/>
                  <a:gd name="connsiteX39" fmla="*/ 9864 w 10000"/>
                  <a:gd name="connsiteY39" fmla="*/ 8306 h 10199"/>
                  <a:gd name="connsiteX40" fmla="*/ 9729 w 10000"/>
                  <a:gd name="connsiteY40" fmla="*/ 7997 h 10199"/>
                  <a:gd name="connsiteX41" fmla="*/ 9390 w 10000"/>
                  <a:gd name="connsiteY41" fmla="*/ 7394 h 10199"/>
                  <a:gd name="connsiteX42" fmla="*/ 8983 w 10000"/>
                  <a:gd name="connsiteY42" fmla="*/ 6726 h 10199"/>
                  <a:gd name="connsiteX43" fmla="*/ 8508 w 10000"/>
                  <a:gd name="connsiteY43" fmla="*/ 6124 h 10199"/>
                  <a:gd name="connsiteX44" fmla="*/ 7966 w 10000"/>
                  <a:gd name="connsiteY44" fmla="*/ 5554 h 10199"/>
                  <a:gd name="connsiteX45" fmla="*/ 7390 w 10000"/>
                  <a:gd name="connsiteY45" fmla="*/ 4935 h 10199"/>
                  <a:gd name="connsiteX46" fmla="*/ 6780 w 10000"/>
                  <a:gd name="connsiteY46" fmla="*/ 4430 h 10199"/>
                  <a:gd name="connsiteX47" fmla="*/ 6034 w 10000"/>
                  <a:gd name="connsiteY47" fmla="*/ 3713 h 10199"/>
                  <a:gd name="connsiteX48" fmla="*/ 5220 w 10000"/>
                  <a:gd name="connsiteY48" fmla="*/ 3062 h 10199"/>
                  <a:gd name="connsiteX49" fmla="*/ 4746 w 10000"/>
                  <a:gd name="connsiteY49" fmla="*/ 2704 h 10199"/>
                  <a:gd name="connsiteX50" fmla="*/ 3831 w 10000"/>
                  <a:gd name="connsiteY50" fmla="*/ 2085 h 10199"/>
                  <a:gd name="connsiteX51" fmla="*/ 2949 w 10000"/>
                  <a:gd name="connsiteY51" fmla="*/ 1531 h 10199"/>
                  <a:gd name="connsiteX52" fmla="*/ 2136 w 10000"/>
                  <a:gd name="connsiteY52" fmla="*/ 1010 h 10199"/>
                  <a:gd name="connsiteX53" fmla="*/ 1186 w 10000"/>
                  <a:gd name="connsiteY53" fmla="*/ 505 h 10199"/>
                  <a:gd name="connsiteX54" fmla="*/ 814 w 10000"/>
                  <a:gd name="connsiteY54" fmla="*/ 407 h 10199"/>
                  <a:gd name="connsiteX55" fmla="*/ 0 w 10000"/>
                  <a:gd name="connsiteY55" fmla="*/ 0 h 10199"/>
                  <a:gd name="connsiteX56" fmla="*/ 1458 w 10000"/>
                  <a:gd name="connsiteY56" fmla="*/ 651 h 10199"/>
                  <a:gd name="connsiteX57" fmla="*/ 2203 w 10000"/>
                  <a:gd name="connsiteY57" fmla="*/ 1124 h 10199"/>
                  <a:gd name="connsiteX0" fmla="*/ 2203 w 10000"/>
                  <a:gd name="connsiteY0" fmla="*/ 1124 h 10199"/>
                  <a:gd name="connsiteX1" fmla="*/ 3288 w 10000"/>
                  <a:gd name="connsiteY1" fmla="*/ 1775 h 10199"/>
                  <a:gd name="connsiteX2" fmla="*/ 3492 w 10000"/>
                  <a:gd name="connsiteY2" fmla="*/ 1889 h 10199"/>
                  <a:gd name="connsiteX3" fmla="*/ 4169 w 10000"/>
                  <a:gd name="connsiteY3" fmla="*/ 2394 h 10199"/>
                  <a:gd name="connsiteX4" fmla="*/ 4610 w 10000"/>
                  <a:gd name="connsiteY4" fmla="*/ 2638 h 10199"/>
                  <a:gd name="connsiteX5" fmla="*/ 4949 w 10000"/>
                  <a:gd name="connsiteY5" fmla="*/ 2899 h 10199"/>
                  <a:gd name="connsiteX6" fmla="*/ 5559 w 10000"/>
                  <a:gd name="connsiteY6" fmla="*/ 3469 h 10199"/>
                  <a:gd name="connsiteX7" fmla="*/ 6169 w 10000"/>
                  <a:gd name="connsiteY7" fmla="*/ 4023 h 10199"/>
                  <a:gd name="connsiteX8" fmla="*/ 6441 w 10000"/>
                  <a:gd name="connsiteY8" fmla="*/ 4332 h 10199"/>
                  <a:gd name="connsiteX9" fmla="*/ 7119 w 10000"/>
                  <a:gd name="connsiteY9" fmla="*/ 5098 h 10199"/>
                  <a:gd name="connsiteX10" fmla="*/ 7831 w 10000"/>
                  <a:gd name="connsiteY10" fmla="*/ 5863 h 10199"/>
                  <a:gd name="connsiteX11" fmla="*/ 8373 w 10000"/>
                  <a:gd name="connsiteY11" fmla="*/ 6678 h 10199"/>
                  <a:gd name="connsiteX12" fmla="*/ 8576 w 10000"/>
                  <a:gd name="connsiteY12" fmla="*/ 7036 h 10199"/>
                  <a:gd name="connsiteX13" fmla="*/ 8780 w 10000"/>
                  <a:gd name="connsiteY13" fmla="*/ 7443 h 10199"/>
                  <a:gd name="connsiteX14" fmla="*/ 8915 w 10000"/>
                  <a:gd name="connsiteY14" fmla="*/ 7850 h 10199"/>
                  <a:gd name="connsiteX15" fmla="*/ 8983 w 10000"/>
                  <a:gd name="connsiteY15" fmla="*/ 8208 h 10199"/>
                  <a:gd name="connsiteX16" fmla="*/ 8983 w 10000"/>
                  <a:gd name="connsiteY16" fmla="*/ 8664 h 10199"/>
                  <a:gd name="connsiteX17" fmla="*/ 8915 w 10000"/>
                  <a:gd name="connsiteY17" fmla="*/ 8876 h 10199"/>
                  <a:gd name="connsiteX18" fmla="*/ 8712 w 10000"/>
                  <a:gd name="connsiteY18" fmla="*/ 9072 h 10199"/>
                  <a:gd name="connsiteX19" fmla="*/ 8576 w 10000"/>
                  <a:gd name="connsiteY19" fmla="*/ 9169 h 10199"/>
                  <a:gd name="connsiteX20" fmla="*/ 8373 w 10000"/>
                  <a:gd name="connsiteY20" fmla="*/ 9283 h 10199"/>
                  <a:gd name="connsiteX21" fmla="*/ 8169 w 10000"/>
                  <a:gd name="connsiteY21" fmla="*/ 9332 h 10199"/>
                  <a:gd name="connsiteX22" fmla="*/ 7593 w 10000"/>
                  <a:gd name="connsiteY22" fmla="*/ 9332 h 10199"/>
                  <a:gd name="connsiteX23" fmla="*/ 7254 w 10000"/>
                  <a:gd name="connsiteY23" fmla="*/ 9283 h 10199"/>
                  <a:gd name="connsiteX24" fmla="*/ 6796 w 10000"/>
                  <a:gd name="connsiteY24" fmla="*/ 9164 h 10199"/>
                  <a:gd name="connsiteX25" fmla="*/ 6456 w 10000"/>
                  <a:gd name="connsiteY25" fmla="*/ 9041 h 10199"/>
                  <a:gd name="connsiteX26" fmla="*/ 6719 w 10000"/>
                  <a:gd name="connsiteY26" fmla="*/ 9406 h 10199"/>
                  <a:gd name="connsiteX27" fmla="*/ 6680 w 10000"/>
                  <a:gd name="connsiteY27" fmla="*/ 9754 h 10199"/>
                  <a:gd name="connsiteX28" fmla="*/ 6470 w 10000"/>
                  <a:gd name="connsiteY28" fmla="*/ 10045 h 10199"/>
                  <a:gd name="connsiteX29" fmla="*/ 7624 w 10000"/>
                  <a:gd name="connsiteY29" fmla="*/ 10149 h 10199"/>
                  <a:gd name="connsiteX30" fmla="*/ 8496 w 10000"/>
                  <a:gd name="connsiteY30" fmla="*/ 10199 h 10199"/>
                  <a:gd name="connsiteX31" fmla="*/ 9006 w 10000"/>
                  <a:gd name="connsiteY31" fmla="*/ 10085 h 10199"/>
                  <a:gd name="connsiteX32" fmla="*/ 9303 w 10000"/>
                  <a:gd name="connsiteY32" fmla="*/ 9992 h 10199"/>
                  <a:gd name="connsiteX33" fmla="*/ 9588 w 10000"/>
                  <a:gd name="connsiteY33" fmla="*/ 9823 h 10199"/>
                  <a:gd name="connsiteX34" fmla="*/ 9736 w 10000"/>
                  <a:gd name="connsiteY34" fmla="*/ 9677 h 10199"/>
                  <a:gd name="connsiteX35" fmla="*/ 9797 w 10000"/>
                  <a:gd name="connsiteY35" fmla="*/ 9528 h 10199"/>
                  <a:gd name="connsiteX36" fmla="*/ 9864 w 10000"/>
                  <a:gd name="connsiteY36" fmla="*/ 9381 h 10199"/>
                  <a:gd name="connsiteX37" fmla="*/ 10000 w 10000"/>
                  <a:gd name="connsiteY37" fmla="*/ 9072 h 10199"/>
                  <a:gd name="connsiteX38" fmla="*/ 9932 w 10000"/>
                  <a:gd name="connsiteY38" fmla="*/ 8664 h 10199"/>
                  <a:gd name="connsiteX39" fmla="*/ 9864 w 10000"/>
                  <a:gd name="connsiteY39" fmla="*/ 8306 h 10199"/>
                  <a:gd name="connsiteX40" fmla="*/ 9729 w 10000"/>
                  <a:gd name="connsiteY40" fmla="*/ 7997 h 10199"/>
                  <a:gd name="connsiteX41" fmla="*/ 9390 w 10000"/>
                  <a:gd name="connsiteY41" fmla="*/ 7394 h 10199"/>
                  <a:gd name="connsiteX42" fmla="*/ 8983 w 10000"/>
                  <a:gd name="connsiteY42" fmla="*/ 6726 h 10199"/>
                  <a:gd name="connsiteX43" fmla="*/ 8508 w 10000"/>
                  <a:gd name="connsiteY43" fmla="*/ 6124 h 10199"/>
                  <a:gd name="connsiteX44" fmla="*/ 7966 w 10000"/>
                  <a:gd name="connsiteY44" fmla="*/ 5554 h 10199"/>
                  <a:gd name="connsiteX45" fmla="*/ 7390 w 10000"/>
                  <a:gd name="connsiteY45" fmla="*/ 4935 h 10199"/>
                  <a:gd name="connsiteX46" fmla="*/ 6780 w 10000"/>
                  <a:gd name="connsiteY46" fmla="*/ 4430 h 10199"/>
                  <a:gd name="connsiteX47" fmla="*/ 6034 w 10000"/>
                  <a:gd name="connsiteY47" fmla="*/ 3713 h 10199"/>
                  <a:gd name="connsiteX48" fmla="*/ 5220 w 10000"/>
                  <a:gd name="connsiteY48" fmla="*/ 3062 h 10199"/>
                  <a:gd name="connsiteX49" fmla="*/ 4746 w 10000"/>
                  <a:gd name="connsiteY49" fmla="*/ 2704 h 10199"/>
                  <a:gd name="connsiteX50" fmla="*/ 3831 w 10000"/>
                  <a:gd name="connsiteY50" fmla="*/ 2085 h 10199"/>
                  <a:gd name="connsiteX51" fmla="*/ 2949 w 10000"/>
                  <a:gd name="connsiteY51" fmla="*/ 1531 h 10199"/>
                  <a:gd name="connsiteX52" fmla="*/ 2136 w 10000"/>
                  <a:gd name="connsiteY52" fmla="*/ 1010 h 10199"/>
                  <a:gd name="connsiteX53" fmla="*/ 1186 w 10000"/>
                  <a:gd name="connsiteY53" fmla="*/ 505 h 10199"/>
                  <a:gd name="connsiteX54" fmla="*/ 814 w 10000"/>
                  <a:gd name="connsiteY54" fmla="*/ 407 h 10199"/>
                  <a:gd name="connsiteX55" fmla="*/ 0 w 10000"/>
                  <a:gd name="connsiteY55" fmla="*/ 0 h 10199"/>
                  <a:gd name="connsiteX56" fmla="*/ 1458 w 10000"/>
                  <a:gd name="connsiteY56" fmla="*/ 651 h 10199"/>
                  <a:gd name="connsiteX57" fmla="*/ 2203 w 10000"/>
                  <a:gd name="connsiteY57" fmla="*/ 1124 h 10199"/>
                  <a:gd name="connsiteX0" fmla="*/ 2203 w 10000"/>
                  <a:gd name="connsiteY0" fmla="*/ 1124 h 10199"/>
                  <a:gd name="connsiteX1" fmla="*/ 3288 w 10000"/>
                  <a:gd name="connsiteY1" fmla="*/ 1775 h 10199"/>
                  <a:gd name="connsiteX2" fmla="*/ 3492 w 10000"/>
                  <a:gd name="connsiteY2" fmla="*/ 1889 h 10199"/>
                  <a:gd name="connsiteX3" fmla="*/ 4169 w 10000"/>
                  <a:gd name="connsiteY3" fmla="*/ 2394 h 10199"/>
                  <a:gd name="connsiteX4" fmla="*/ 4610 w 10000"/>
                  <a:gd name="connsiteY4" fmla="*/ 2638 h 10199"/>
                  <a:gd name="connsiteX5" fmla="*/ 4949 w 10000"/>
                  <a:gd name="connsiteY5" fmla="*/ 2899 h 10199"/>
                  <a:gd name="connsiteX6" fmla="*/ 5559 w 10000"/>
                  <a:gd name="connsiteY6" fmla="*/ 3469 h 10199"/>
                  <a:gd name="connsiteX7" fmla="*/ 6169 w 10000"/>
                  <a:gd name="connsiteY7" fmla="*/ 4023 h 10199"/>
                  <a:gd name="connsiteX8" fmla="*/ 6441 w 10000"/>
                  <a:gd name="connsiteY8" fmla="*/ 4332 h 10199"/>
                  <a:gd name="connsiteX9" fmla="*/ 7119 w 10000"/>
                  <a:gd name="connsiteY9" fmla="*/ 5098 h 10199"/>
                  <a:gd name="connsiteX10" fmla="*/ 7831 w 10000"/>
                  <a:gd name="connsiteY10" fmla="*/ 5863 h 10199"/>
                  <a:gd name="connsiteX11" fmla="*/ 8373 w 10000"/>
                  <a:gd name="connsiteY11" fmla="*/ 6678 h 10199"/>
                  <a:gd name="connsiteX12" fmla="*/ 8576 w 10000"/>
                  <a:gd name="connsiteY12" fmla="*/ 7036 h 10199"/>
                  <a:gd name="connsiteX13" fmla="*/ 8780 w 10000"/>
                  <a:gd name="connsiteY13" fmla="*/ 7443 h 10199"/>
                  <a:gd name="connsiteX14" fmla="*/ 8915 w 10000"/>
                  <a:gd name="connsiteY14" fmla="*/ 7850 h 10199"/>
                  <a:gd name="connsiteX15" fmla="*/ 8983 w 10000"/>
                  <a:gd name="connsiteY15" fmla="*/ 8208 h 10199"/>
                  <a:gd name="connsiteX16" fmla="*/ 8983 w 10000"/>
                  <a:gd name="connsiteY16" fmla="*/ 8664 h 10199"/>
                  <a:gd name="connsiteX17" fmla="*/ 8915 w 10000"/>
                  <a:gd name="connsiteY17" fmla="*/ 8876 h 10199"/>
                  <a:gd name="connsiteX18" fmla="*/ 8712 w 10000"/>
                  <a:gd name="connsiteY18" fmla="*/ 9072 h 10199"/>
                  <a:gd name="connsiteX19" fmla="*/ 8576 w 10000"/>
                  <a:gd name="connsiteY19" fmla="*/ 9169 h 10199"/>
                  <a:gd name="connsiteX20" fmla="*/ 8373 w 10000"/>
                  <a:gd name="connsiteY20" fmla="*/ 9283 h 10199"/>
                  <a:gd name="connsiteX21" fmla="*/ 8169 w 10000"/>
                  <a:gd name="connsiteY21" fmla="*/ 9332 h 10199"/>
                  <a:gd name="connsiteX22" fmla="*/ 7593 w 10000"/>
                  <a:gd name="connsiteY22" fmla="*/ 9332 h 10199"/>
                  <a:gd name="connsiteX23" fmla="*/ 7254 w 10000"/>
                  <a:gd name="connsiteY23" fmla="*/ 9283 h 10199"/>
                  <a:gd name="connsiteX24" fmla="*/ 6796 w 10000"/>
                  <a:gd name="connsiteY24" fmla="*/ 9164 h 10199"/>
                  <a:gd name="connsiteX25" fmla="*/ 6456 w 10000"/>
                  <a:gd name="connsiteY25" fmla="*/ 9041 h 10199"/>
                  <a:gd name="connsiteX26" fmla="*/ 6719 w 10000"/>
                  <a:gd name="connsiteY26" fmla="*/ 9406 h 10199"/>
                  <a:gd name="connsiteX27" fmla="*/ 6680 w 10000"/>
                  <a:gd name="connsiteY27" fmla="*/ 9754 h 10199"/>
                  <a:gd name="connsiteX28" fmla="*/ 6470 w 10000"/>
                  <a:gd name="connsiteY28" fmla="*/ 10045 h 10199"/>
                  <a:gd name="connsiteX29" fmla="*/ 7624 w 10000"/>
                  <a:gd name="connsiteY29" fmla="*/ 10149 h 10199"/>
                  <a:gd name="connsiteX30" fmla="*/ 8496 w 10000"/>
                  <a:gd name="connsiteY30" fmla="*/ 10199 h 10199"/>
                  <a:gd name="connsiteX31" fmla="*/ 9006 w 10000"/>
                  <a:gd name="connsiteY31" fmla="*/ 10085 h 10199"/>
                  <a:gd name="connsiteX32" fmla="*/ 9303 w 10000"/>
                  <a:gd name="connsiteY32" fmla="*/ 9992 h 10199"/>
                  <a:gd name="connsiteX33" fmla="*/ 9588 w 10000"/>
                  <a:gd name="connsiteY33" fmla="*/ 9823 h 10199"/>
                  <a:gd name="connsiteX34" fmla="*/ 9736 w 10000"/>
                  <a:gd name="connsiteY34" fmla="*/ 9677 h 10199"/>
                  <a:gd name="connsiteX35" fmla="*/ 9797 w 10000"/>
                  <a:gd name="connsiteY35" fmla="*/ 9528 h 10199"/>
                  <a:gd name="connsiteX36" fmla="*/ 9864 w 10000"/>
                  <a:gd name="connsiteY36" fmla="*/ 9381 h 10199"/>
                  <a:gd name="connsiteX37" fmla="*/ 10000 w 10000"/>
                  <a:gd name="connsiteY37" fmla="*/ 9072 h 10199"/>
                  <a:gd name="connsiteX38" fmla="*/ 9932 w 10000"/>
                  <a:gd name="connsiteY38" fmla="*/ 8664 h 10199"/>
                  <a:gd name="connsiteX39" fmla="*/ 9864 w 10000"/>
                  <a:gd name="connsiteY39" fmla="*/ 8306 h 10199"/>
                  <a:gd name="connsiteX40" fmla="*/ 9729 w 10000"/>
                  <a:gd name="connsiteY40" fmla="*/ 7997 h 10199"/>
                  <a:gd name="connsiteX41" fmla="*/ 9390 w 10000"/>
                  <a:gd name="connsiteY41" fmla="*/ 7394 h 10199"/>
                  <a:gd name="connsiteX42" fmla="*/ 8983 w 10000"/>
                  <a:gd name="connsiteY42" fmla="*/ 6726 h 10199"/>
                  <a:gd name="connsiteX43" fmla="*/ 8508 w 10000"/>
                  <a:gd name="connsiteY43" fmla="*/ 6124 h 10199"/>
                  <a:gd name="connsiteX44" fmla="*/ 7966 w 10000"/>
                  <a:gd name="connsiteY44" fmla="*/ 5554 h 10199"/>
                  <a:gd name="connsiteX45" fmla="*/ 7390 w 10000"/>
                  <a:gd name="connsiteY45" fmla="*/ 4935 h 10199"/>
                  <a:gd name="connsiteX46" fmla="*/ 6780 w 10000"/>
                  <a:gd name="connsiteY46" fmla="*/ 4430 h 10199"/>
                  <a:gd name="connsiteX47" fmla="*/ 6034 w 10000"/>
                  <a:gd name="connsiteY47" fmla="*/ 3713 h 10199"/>
                  <a:gd name="connsiteX48" fmla="*/ 5220 w 10000"/>
                  <a:gd name="connsiteY48" fmla="*/ 3062 h 10199"/>
                  <a:gd name="connsiteX49" fmla="*/ 4746 w 10000"/>
                  <a:gd name="connsiteY49" fmla="*/ 2704 h 10199"/>
                  <a:gd name="connsiteX50" fmla="*/ 3831 w 10000"/>
                  <a:gd name="connsiteY50" fmla="*/ 2085 h 10199"/>
                  <a:gd name="connsiteX51" fmla="*/ 2949 w 10000"/>
                  <a:gd name="connsiteY51" fmla="*/ 1531 h 10199"/>
                  <a:gd name="connsiteX52" fmla="*/ 2136 w 10000"/>
                  <a:gd name="connsiteY52" fmla="*/ 1010 h 10199"/>
                  <a:gd name="connsiteX53" fmla="*/ 1186 w 10000"/>
                  <a:gd name="connsiteY53" fmla="*/ 505 h 10199"/>
                  <a:gd name="connsiteX54" fmla="*/ 814 w 10000"/>
                  <a:gd name="connsiteY54" fmla="*/ 407 h 10199"/>
                  <a:gd name="connsiteX55" fmla="*/ 0 w 10000"/>
                  <a:gd name="connsiteY55" fmla="*/ 0 h 10199"/>
                  <a:gd name="connsiteX56" fmla="*/ 1458 w 10000"/>
                  <a:gd name="connsiteY56" fmla="*/ 651 h 10199"/>
                  <a:gd name="connsiteX57" fmla="*/ 2203 w 10000"/>
                  <a:gd name="connsiteY57" fmla="*/ 1124 h 10199"/>
                  <a:gd name="connsiteX0" fmla="*/ 2203 w 10000"/>
                  <a:gd name="connsiteY0" fmla="*/ 1124 h 10199"/>
                  <a:gd name="connsiteX1" fmla="*/ 3288 w 10000"/>
                  <a:gd name="connsiteY1" fmla="*/ 1775 h 10199"/>
                  <a:gd name="connsiteX2" fmla="*/ 3492 w 10000"/>
                  <a:gd name="connsiteY2" fmla="*/ 1889 h 10199"/>
                  <a:gd name="connsiteX3" fmla="*/ 4169 w 10000"/>
                  <a:gd name="connsiteY3" fmla="*/ 2394 h 10199"/>
                  <a:gd name="connsiteX4" fmla="*/ 4610 w 10000"/>
                  <a:gd name="connsiteY4" fmla="*/ 2638 h 10199"/>
                  <a:gd name="connsiteX5" fmla="*/ 4949 w 10000"/>
                  <a:gd name="connsiteY5" fmla="*/ 2899 h 10199"/>
                  <a:gd name="connsiteX6" fmla="*/ 5559 w 10000"/>
                  <a:gd name="connsiteY6" fmla="*/ 3469 h 10199"/>
                  <a:gd name="connsiteX7" fmla="*/ 6169 w 10000"/>
                  <a:gd name="connsiteY7" fmla="*/ 4023 h 10199"/>
                  <a:gd name="connsiteX8" fmla="*/ 6441 w 10000"/>
                  <a:gd name="connsiteY8" fmla="*/ 4332 h 10199"/>
                  <a:gd name="connsiteX9" fmla="*/ 7119 w 10000"/>
                  <a:gd name="connsiteY9" fmla="*/ 5098 h 10199"/>
                  <a:gd name="connsiteX10" fmla="*/ 7831 w 10000"/>
                  <a:gd name="connsiteY10" fmla="*/ 5863 h 10199"/>
                  <a:gd name="connsiteX11" fmla="*/ 8373 w 10000"/>
                  <a:gd name="connsiteY11" fmla="*/ 6678 h 10199"/>
                  <a:gd name="connsiteX12" fmla="*/ 8576 w 10000"/>
                  <a:gd name="connsiteY12" fmla="*/ 7036 h 10199"/>
                  <a:gd name="connsiteX13" fmla="*/ 8780 w 10000"/>
                  <a:gd name="connsiteY13" fmla="*/ 7443 h 10199"/>
                  <a:gd name="connsiteX14" fmla="*/ 8915 w 10000"/>
                  <a:gd name="connsiteY14" fmla="*/ 7850 h 10199"/>
                  <a:gd name="connsiteX15" fmla="*/ 8983 w 10000"/>
                  <a:gd name="connsiteY15" fmla="*/ 8208 h 10199"/>
                  <a:gd name="connsiteX16" fmla="*/ 8983 w 10000"/>
                  <a:gd name="connsiteY16" fmla="*/ 8664 h 10199"/>
                  <a:gd name="connsiteX17" fmla="*/ 8915 w 10000"/>
                  <a:gd name="connsiteY17" fmla="*/ 8876 h 10199"/>
                  <a:gd name="connsiteX18" fmla="*/ 8712 w 10000"/>
                  <a:gd name="connsiteY18" fmla="*/ 9072 h 10199"/>
                  <a:gd name="connsiteX19" fmla="*/ 8576 w 10000"/>
                  <a:gd name="connsiteY19" fmla="*/ 9169 h 10199"/>
                  <a:gd name="connsiteX20" fmla="*/ 8373 w 10000"/>
                  <a:gd name="connsiteY20" fmla="*/ 9283 h 10199"/>
                  <a:gd name="connsiteX21" fmla="*/ 8169 w 10000"/>
                  <a:gd name="connsiteY21" fmla="*/ 9332 h 10199"/>
                  <a:gd name="connsiteX22" fmla="*/ 7593 w 10000"/>
                  <a:gd name="connsiteY22" fmla="*/ 9332 h 10199"/>
                  <a:gd name="connsiteX23" fmla="*/ 7254 w 10000"/>
                  <a:gd name="connsiteY23" fmla="*/ 9283 h 10199"/>
                  <a:gd name="connsiteX24" fmla="*/ 6796 w 10000"/>
                  <a:gd name="connsiteY24" fmla="*/ 9164 h 10199"/>
                  <a:gd name="connsiteX25" fmla="*/ 6456 w 10000"/>
                  <a:gd name="connsiteY25" fmla="*/ 9041 h 10199"/>
                  <a:gd name="connsiteX26" fmla="*/ 6719 w 10000"/>
                  <a:gd name="connsiteY26" fmla="*/ 9406 h 10199"/>
                  <a:gd name="connsiteX27" fmla="*/ 6680 w 10000"/>
                  <a:gd name="connsiteY27" fmla="*/ 9754 h 10199"/>
                  <a:gd name="connsiteX28" fmla="*/ 6470 w 10000"/>
                  <a:gd name="connsiteY28" fmla="*/ 10045 h 10199"/>
                  <a:gd name="connsiteX29" fmla="*/ 7624 w 10000"/>
                  <a:gd name="connsiteY29" fmla="*/ 10149 h 10199"/>
                  <a:gd name="connsiteX30" fmla="*/ 8496 w 10000"/>
                  <a:gd name="connsiteY30" fmla="*/ 10199 h 10199"/>
                  <a:gd name="connsiteX31" fmla="*/ 9006 w 10000"/>
                  <a:gd name="connsiteY31" fmla="*/ 10085 h 10199"/>
                  <a:gd name="connsiteX32" fmla="*/ 9303 w 10000"/>
                  <a:gd name="connsiteY32" fmla="*/ 9992 h 10199"/>
                  <a:gd name="connsiteX33" fmla="*/ 9588 w 10000"/>
                  <a:gd name="connsiteY33" fmla="*/ 9823 h 10199"/>
                  <a:gd name="connsiteX34" fmla="*/ 9736 w 10000"/>
                  <a:gd name="connsiteY34" fmla="*/ 9677 h 10199"/>
                  <a:gd name="connsiteX35" fmla="*/ 9797 w 10000"/>
                  <a:gd name="connsiteY35" fmla="*/ 9528 h 10199"/>
                  <a:gd name="connsiteX36" fmla="*/ 9864 w 10000"/>
                  <a:gd name="connsiteY36" fmla="*/ 9381 h 10199"/>
                  <a:gd name="connsiteX37" fmla="*/ 10000 w 10000"/>
                  <a:gd name="connsiteY37" fmla="*/ 9072 h 10199"/>
                  <a:gd name="connsiteX38" fmla="*/ 9932 w 10000"/>
                  <a:gd name="connsiteY38" fmla="*/ 8664 h 10199"/>
                  <a:gd name="connsiteX39" fmla="*/ 9864 w 10000"/>
                  <a:gd name="connsiteY39" fmla="*/ 8306 h 10199"/>
                  <a:gd name="connsiteX40" fmla="*/ 9729 w 10000"/>
                  <a:gd name="connsiteY40" fmla="*/ 7997 h 10199"/>
                  <a:gd name="connsiteX41" fmla="*/ 9390 w 10000"/>
                  <a:gd name="connsiteY41" fmla="*/ 7394 h 10199"/>
                  <a:gd name="connsiteX42" fmla="*/ 8983 w 10000"/>
                  <a:gd name="connsiteY42" fmla="*/ 6726 h 10199"/>
                  <a:gd name="connsiteX43" fmla="*/ 8508 w 10000"/>
                  <a:gd name="connsiteY43" fmla="*/ 6124 h 10199"/>
                  <a:gd name="connsiteX44" fmla="*/ 7966 w 10000"/>
                  <a:gd name="connsiteY44" fmla="*/ 5554 h 10199"/>
                  <a:gd name="connsiteX45" fmla="*/ 7390 w 10000"/>
                  <a:gd name="connsiteY45" fmla="*/ 4935 h 10199"/>
                  <a:gd name="connsiteX46" fmla="*/ 6780 w 10000"/>
                  <a:gd name="connsiteY46" fmla="*/ 4430 h 10199"/>
                  <a:gd name="connsiteX47" fmla="*/ 6034 w 10000"/>
                  <a:gd name="connsiteY47" fmla="*/ 3713 h 10199"/>
                  <a:gd name="connsiteX48" fmla="*/ 5220 w 10000"/>
                  <a:gd name="connsiteY48" fmla="*/ 3062 h 10199"/>
                  <a:gd name="connsiteX49" fmla="*/ 4746 w 10000"/>
                  <a:gd name="connsiteY49" fmla="*/ 2704 h 10199"/>
                  <a:gd name="connsiteX50" fmla="*/ 3831 w 10000"/>
                  <a:gd name="connsiteY50" fmla="*/ 2085 h 10199"/>
                  <a:gd name="connsiteX51" fmla="*/ 2949 w 10000"/>
                  <a:gd name="connsiteY51" fmla="*/ 1531 h 10199"/>
                  <a:gd name="connsiteX52" fmla="*/ 2136 w 10000"/>
                  <a:gd name="connsiteY52" fmla="*/ 1010 h 10199"/>
                  <a:gd name="connsiteX53" fmla="*/ 1186 w 10000"/>
                  <a:gd name="connsiteY53" fmla="*/ 505 h 10199"/>
                  <a:gd name="connsiteX54" fmla="*/ 814 w 10000"/>
                  <a:gd name="connsiteY54" fmla="*/ 407 h 10199"/>
                  <a:gd name="connsiteX55" fmla="*/ 0 w 10000"/>
                  <a:gd name="connsiteY55" fmla="*/ 0 h 10199"/>
                  <a:gd name="connsiteX56" fmla="*/ 1458 w 10000"/>
                  <a:gd name="connsiteY56" fmla="*/ 651 h 10199"/>
                  <a:gd name="connsiteX57" fmla="*/ 2203 w 10000"/>
                  <a:gd name="connsiteY57" fmla="*/ 1124 h 10199"/>
                  <a:gd name="connsiteX0" fmla="*/ 2203 w 10000"/>
                  <a:gd name="connsiteY0" fmla="*/ 1124 h 10199"/>
                  <a:gd name="connsiteX1" fmla="*/ 3288 w 10000"/>
                  <a:gd name="connsiteY1" fmla="*/ 1775 h 10199"/>
                  <a:gd name="connsiteX2" fmla="*/ 3492 w 10000"/>
                  <a:gd name="connsiteY2" fmla="*/ 1889 h 10199"/>
                  <a:gd name="connsiteX3" fmla="*/ 4169 w 10000"/>
                  <a:gd name="connsiteY3" fmla="*/ 2394 h 10199"/>
                  <a:gd name="connsiteX4" fmla="*/ 4610 w 10000"/>
                  <a:gd name="connsiteY4" fmla="*/ 2638 h 10199"/>
                  <a:gd name="connsiteX5" fmla="*/ 4949 w 10000"/>
                  <a:gd name="connsiteY5" fmla="*/ 2899 h 10199"/>
                  <a:gd name="connsiteX6" fmla="*/ 5559 w 10000"/>
                  <a:gd name="connsiteY6" fmla="*/ 3469 h 10199"/>
                  <a:gd name="connsiteX7" fmla="*/ 6169 w 10000"/>
                  <a:gd name="connsiteY7" fmla="*/ 4023 h 10199"/>
                  <a:gd name="connsiteX8" fmla="*/ 6441 w 10000"/>
                  <a:gd name="connsiteY8" fmla="*/ 4332 h 10199"/>
                  <a:gd name="connsiteX9" fmla="*/ 7119 w 10000"/>
                  <a:gd name="connsiteY9" fmla="*/ 5098 h 10199"/>
                  <a:gd name="connsiteX10" fmla="*/ 7831 w 10000"/>
                  <a:gd name="connsiteY10" fmla="*/ 5863 h 10199"/>
                  <a:gd name="connsiteX11" fmla="*/ 8373 w 10000"/>
                  <a:gd name="connsiteY11" fmla="*/ 6678 h 10199"/>
                  <a:gd name="connsiteX12" fmla="*/ 8576 w 10000"/>
                  <a:gd name="connsiteY12" fmla="*/ 7036 h 10199"/>
                  <a:gd name="connsiteX13" fmla="*/ 8780 w 10000"/>
                  <a:gd name="connsiteY13" fmla="*/ 7443 h 10199"/>
                  <a:gd name="connsiteX14" fmla="*/ 8915 w 10000"/>
                  <a:gd name="connsiteY14" fmla="*/ 7850 h 10199"/>
                  <a:gd name="connsiteX15" fmla="*/ 8983 w 10000"/>
                  <a:gd name="connsiteY15" fmla="*/ 8208 h 10199"/>
                  <a:gd name="connsiteX16" fmla="*/ 8983 w 10000"/>
                  <a:gd name="connsiteY16" fmla="*/ 8664 h 10199"/>
                  <a:gd name="connsiteX17" fmla="*/ 8915 w 10000"/>
                  <a:gd name="connsiteY17" fmla="*/ 8876 h 10199"/>
                  <a:gd name="connsiteX18" fmla="*/ 8712 w 10000"/>
                  <a:gd name="connsiteY18" fmla="*/ 9072 h 10199"/>
                  <a:gd name="connsiteX19" fmla="*/ 8576 w 10000"/>
                  <a:gd name="connsiteY19" fmla="*/ 9169 h 10199"/>
                  <a:gd name="connsiteX20" fmla="*/ 8373 w 10000"/>
                  <a:gd name="connsiteY20" fmla="*/ 9283 h 10199"/>
                  <a:gd name="connsiteX21" fmla="*/ 8169 w 10000"/>
                  <a:gd name="connsiteY21" fmla="*/ 9332 h 10199"/>
                  <a:gd name="connsiteX22" fmla="*/ 7593 w 10000"/>
                  <a:gd name="connsiteY22" fmla="*/ 9332 h 10199"/>
                  <a:gd name="connsiteX23" fmla="*/ 7254 w 10000"/>
                  <a:gd name="connsiteY23" fmla="*/ 9283 h 10199"/>
                  <a:gd name="connsiteX24" fmla="*/ 6796 w 10000"/>
                  <a:gd name="connsiteY24" fmla="*/ 9164 h 10199"/>
                  <a:gd name="connsiteX25" fmla="*/ 6456 w 10000"/>
                  <a:gd name="connsiteY25" fmla="*/ 9041 h 10199"/>
                  <a:gd name="connsiteX26" fmla="*/ 6719 w 10000"/>
                  <a:gd name="connsiteY26" fmla="*/ 9406 h 10199"/>
                  <a:gd name="connsiteX27" fmla="*/ 6680 w 10000"/>
                  <a:gd name="connsiteY27" fmla="*/ 9754 h 10199"/>
                  <a:gd name="connsiteX28" fmla="*/ 6470 w 10000"/>
                  <a:gd name="connsiteY28" fmla="*/ 10045 h 10199"/>
                  <a:gd name="connsiteX29" fmla="*/ 7624 w 10000"/>
                  <a:gd name="connsiteY29" fmla="*/ 10149 h 10199"/>
                  <a:gd name="connsiteX30" fmla="*/ 8496 w 10000"/>
                  <a:gd name="connsiteY30" fmla="*/ 10199 h 10199"/>
                  <a:gd name="connsiteX31" fmla="*/ 9006 w 10000"/>
                  <a:gd name="connsiteY31" fmla="*/ 10085 h 10199"/>
                  <a:gd name="connsiteX32" fmla="*/ 9303 w 10000"/>
                  <a:gd name="connsiteY32" fmla="*/ 9992 h 10199"/>
                  <a:gd name="connsiteX33" fmla="*/ 9588 w 10000"/>
                  <a:gd name="connsiteY33" fmla="*/ 9823 h 10199"/>
                  <a:gd name="connsiteX34" fmla="*/ 9736 w 10000"/>
                  <a:gd name="connsiteY34" fmla="*/ 9677 h 10199"/>
                  <a:gd name="connsiteX35" fmla="*/ 9797 w 10000"/>
                  <a:gd name="connsiteY35" fmla="*/ 9528 h 10199"/>
                  <a:gd name="connsiteX36" fmla="*/ 9864 w 10000"/>
                  <a:gd name="connsiteY36" fmla="*/ 9381 h 10199"/>
                  <a:gd name="connsiteX37" fmla="*/ 10000 w 10000"/>
                  <a:gd name="connsiteY37" fmla="*/ 9072 h 10199"/>
                  <a:gd name="connsiteX38" fmla="*/ 9932 w 10000"/>
                  <a:gd name="connsiteY38" fmla="*/ 8664 h 10199"/>
                  <a:gd name="connsiteX39" fmla="*/ 9864 w 10000"/>
                  <a:gd name="connsiteY39" fmla="*/ 8306 h 10199"/>
                  <a:gd name="connsiteX40" fmla="*/ 9729 w 10000"/>
                  <a:gd name="connsiteY40" fmla="*/ 7997 h 10199"/>
                  <a:gd name="connsiteX41" fmla="*/ 9390 w 10000"/>
                  <a:gd name="connsiteY41" fmla="*/ 7394 h 10199"/>
                  <a:gd name="connsiteX42" fmla="*/ 8983 w 10000"/>
                  <a:gd name="connsiteY42" fmla="*/ 6726 h 10199"/>
                  <a:gd name="connsiteX43" fmla="*/ 8508 w 10000"/>
                  <a:gd name="connsiteY43" fmla="*/ 6124 h 10199"/>
                  <a:gd name="connsiteX44" fmla="*/ 7966 w 10000"/>
                  <a:gd name="connsiteY44" fmla="*/ 5554 h 10199"/>
                  <a:gd name="connsiteX45" fmla="*/ 7390 w 10000"/>
                  <a:gd name="connsiteY45" fmla="*/ 4935 h 10199"/>
                  <a:gd name="connsiteX46" fmla="*/ 6780 w 10000"/>
                  <a:gd name="connsiteY46" fmla="*/ 4430 h 10199"/>
                  <a:gd name="connsiteX47" fmla="*/ 6034 w 10000"/>
                  <a:gd name="connsiteY47" fmla="*/ 3713 h 10199"/>
                  <a:gd name="connsiteX48" fmla="*/ 5220 w 10000"/>
                  <a:gd name="connsiteY48" fmla="*/ 3062 h 10199"/>
                  <a:gd name="connsiteX49" fmla="*/ 4746 w 10000"/>
                  <a:gd name="connsiteY49" fmla="*/ 2704 h 10199"/>
                  <a:gd name="connsiteX50" fmla="*/ 3831 w 10000"/>
                  <a:gd name="connsiteY50" fmla="*/ 2085 h 10199"/>
                  <a:gd name="connsiteX51" fmla="*/ 2949 w 10000"/>
                  <a:gd name="connsiteY51" fmla="*/ 1531 h 10199"/>
                  <a:gd name="connsiteX52" fmla="*/ 2136 w 10000"/>
                  <a:gd name="connsiteY52" fmla="*/ 1010 h 10199"/>
                  <a:gd name="connsiteX53" fmla="*/ 1186 w 10000"/>
                  <a:gd name="connsiteY53" fmla="*/ 505 h 10199"/>
                  <a:gd name="connsiteX54" fmla="*/ 814 w 10000"/>
                  <a:gd name="connsiteY54" fmla="*/ 407 h 10199"/>
                  <a:gd name="connsiteX55" fmla="*/ 0 w 10000"/>
                  <a:gd name="connsiteY55" fmla="*/ 0 h 10199"/>
                  <a:gd name="connsiteX56" fmla="*/ 1458 w 10000"/>
                  <a:gd name="connsiteY56" fmla="*/ 651 h 10199"/>
                  <a:gd name="connsiteX57" fmla="*/ 2203 w 10000"/>
                  <a:gd name="connsiteY57" fmla="*/ 1124 h 1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199">
                    <a:moveTo>
                      <a:pt x="2203" y="1124"/>
                    </a:moveTo>
                    <a:lnTo>
                      <a:pt x="3288" y="1775"/>
                    </a:lnTo>
                    <a:lnTo>
                      <a:pt x="3492" y="1889"/>
                    </a:lnTo>
                    <a:lnTo>
                      <a:pt x="4169" y="2394"/>
                    </a:lnTo>
                    <a:lnTo>
                      <a:pt x="4610" y="2638"/>
                    </a:lnTo>
                    <a:lnTo>
                      <a:pt x="4949" y="2899"/>
                    </a:lnTo>
                    <a:lnTo>
                      <a:pt x="5559" y="3469"/>
                    </a:lnTo>
                    <a:lnTo>
                      <a:pt x="6169" y="4023"/>
                    </a:lnTo>
                    <a:lnTo>
                      <a:pt x="6441" y="4332"/>
                    </a:lnTo>
                    <a:lnTo>
                      <a:pt x="7119" y="5098"/>
                    </a:lnTo>
                    <a:lnTo>
                      <a:pt x="7831" y="5863"/>
                    </a:lnTo>
                    <a:lnTo>
                      <a:pt x="8373" y="6678"/>
                    </a:lnTo>
                    <a:cubicBezTo>
                      <a:pt x="8441" y="6797"/>
                      <a:pt x="8508" y="6917"/>
                      <a:pt x="8576" y="7036"/>
                    </a:cubicBezTo>
                    <a:lnTo>
                      <a:pt x="8780" y="7443"/>
                    </a:lnTo>
                    <a:lnTo>
                      <a:pt x="8915" y="7850"/>
                    </a:lnTo>
                    <a:cubicBezTo>
                      <a:pt x="8938" y="7969"/>
                      <a:pt x="8960" y="8089"/>
                      <a:pt x="8983" y="8208"/>
                    </a:cubicBezTo>
                    <a:lnTo>
                      <a:pt x="8983" y="8664"/>
                    </a:lnTo>
                    <a:cubicBezTo>
                      <a:pt x="8960" y="8735"/>
                      <a:pt x="8938" y="8805"/>
                      <a:pt x="8915" y="8876"/>
                    </a:cubicBezTo>
                    <a:lnTo>
                      <a:pt x="8712" y="9072"/>
                    </a:lnTo>
                    <a:lnTo>
                      <a:pt x="8576" y="9169"/>
                    </a:lnTo>
                    <a:lnTo>
                      <a:pt x="8373" y="9283"/>
                    </a:lnTo>
                    <a:lnTo>
                      <a:pt x="8169" y="9332"/>
                    </a:lnTo>
                    <a:lnTo>
                      <a:pt x="7593" y="9332"/>
                    </a:lnTo>
                    <a:lnTo>
                      <a:pt x="7254" y="9283"/>
                    </a:lnTo>
                    <a:lnTo>
                      <a:pt x="6796" y="9164"/>
                    </a:lnTo>
                    <a:cubicBezTo>
                      <a:pt x="6773" y="9142"/>
                      <a:pt x="6469" y="9001"/>
                      <a:pt x="6456" y="9041"/>
                    </a:cubicBezTo>
                    <a:cubicBezTo>
                      <a:pt x="6443" y="9081"/>
                      <a:pt x="6696" y="9384"/>
                      <a:pt x="6719" y="9406"/>
                    </a:cubicBezTo>
                    <a:cubicBezTo>
                      <a:pt x="6702" y="9578"/>
                      <a:pt x="6684" y="9596"/>
                      <a:pt x="6680" y="9754"/>
                    </a:cubicBezTo>
                    <a:cubicBezTo>
                      <a:pt x="6515" y="9904"/>
                      <a:pt x="6596" y="9853"/>
                      <a:pt x="6470" y="10045"/>
                    </a:cubicBezTo>
                    <a:lnTo>
                      <a:pt x="7624" y="10149"/>
                    </a:lnTo>
                    <a:lnTo>
                      <a:pt x="8496" y="10199"/>
                    </a:lnTo>
                    <a:lnTo>
                      <a:pt x="9006" y="10085"/>
                    </a:lnTo>
                    <a:lnTo>
                      <a:pt x="9303" y="9992"/>
                    </a:lnTo>
                    <a:lnTo>
                      <a:pt x="9588" y="9823"/>
                    </a:lnTo>
                    <a:cubicBezTo>
                      <a:pt x="9590" y="9779"/>
                      <a:pt x="9734" y="9721"/>
                      <a:pt x="9736" y="9677"/>
                    </a:cubicBezTo>
                    <a:cubicBezTo>
                      <a:pt x="9756" y="9627"/>
                      <a:pt x="9777" y="9578"/>
                      <a:pt x="9797" y="9528"/>
                    </a:cubicBezTo>
                    <a:cubicBezTo>
                      <a:pt x="9819" y="9479"/>
                      <a:pt x="9842" y="9430"/>
                      <a:pt x="9864" y="9381"/>
                    </a:cubicBezTo>
                    <a:cubicBezTo>
                      <a:pt x="9909" y="9278"/>
                      <a:pt x="9955" y="9175"/>
                      <a:pt x="10000" y="9072"/>
                    </a:cubicBezTo>
                    <a:cubicBezTo>
                      <a:pt x="9977" y="8936"/>
                      <a:pt x="9955" y="8800"/>
                      <a:pt x="9932" y="8664"/>
                    </a:cubicBezTo>
                    <a:cubicBezTo>
                      <a:pt x="9909" y="8545"/>
                      <a:pt x="9887" y="8425"/>
                      <a:pt x="9864" y="8306"/>
                    </a:cubicBezTo>
                    <a:lnTo>
                      <a:pt x="9729" y="7997"/>
                    </a:lnTo>
                    <a:lnTo>
                      <a:pt x="9390" y="7394"/>
                    </a:lnTo>
                    <a:lnTo>
                      <a:pt x="8983" y="6726"/>
                    </a:lnTo>
                    <a:lnTo>
                      <a:pt x="8508" y="6124"/>
                    </a:lnTo>
                    <a:lnTo>
                      <a:pt x="7966" y="5554"/>
                    </a:lnTo>
                    <a:lnTo>
                      <a:pt x="7390" y="4935"/>
                    </a:lnTo>
                    <a:lnTo>
                      <a:pt x="6780" y="4430"/>
                    </a:lnTo>
                    <a:lnTo>
                      <a:pt x="6034" y="3713"/>
                    </a:lnTo>
                    <a:lnTo>
                      <a:pt x="5220" y="3062"/>
                    </a:lnTo>
                    <a:lnTo>
                      <a:pt x="4746" y="2704"/>
                    </a:lnTo>
                    <a:lnTo>
                      <a:pt x="3831" y="2085"/>
                    </a:lnTo>
                    <a:lnTo>
                      <a:pt x="2949" y="1531"/>
                    </a:lnTo>
                    <a:lnTo>
                      <a:pt x="2136" y="1010"/>
                    </a:lnTo>
                    <a:lnTo>
                      <a:pt x="1186" y="505"/>
                    </a:lnTo>
                    <a:lnTo>
                      <a:pt x="814" y="407"/>
                    </a:lnTo>
                    <a:lnTo>
                      <a:pt x="0" y="0"/>
                    </a:lnTo>
                    <a:lnTo>
                      <a:pt x="1458" y="651"/>
                    </a:lnTo>
                    <a:lnTo>
                      <a:pt x="2203" y="1124"/>
                    </a:lnTo>
                    <a:close/>
                  </a:path>
                </a:pathLst>
              </a:custGeom>
              <a:gradFill rotWithShape="0">
                <a:gsLst>
                  <a:gs pos="0">
                    <a:sysClr val="window" lastClr="FFFFFF"/>
                  </a:gs>
                  <a:gs pos="100000">
                    <a:srgbClr val="3B3B3B"/>
                  </a:gs>
                </a:gsLst>
                <a:lin ang="2700000" scaled="1"/>
              </a:gradFill>
              <a:ln w="0">
                <a:solidFill>
                  <a:srgbClr val="00007F"/>
                </a:solid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nvGrpSpPr>
              <p:cNvPr id="10" name="Group 54"/>
              <p:cNvGrpSpPr/>
              <p:nvPr/>
            </p:nvGrpSpPr>
            <p:grpSpPr>
              <a:xfrm>
                <a:off x="-581557" y="3655964"/>
                <a:ext cx="4615278" cy="2745094"/>
                <a:chOff x="2527447" y="2758221"/>
                <a:chExt cx="4615278" cy="2745094"/>
              </a:xfrm>
            </p:grpSpPr>
            <p:sp>
              <p:nvSpPr>
                <p:cNvPr id="113" name="Oval 112"/>
                <p:cNvSpPr/>
                <p:nvPr/>
              </p:nvSpPr>
              <p:spPr>
                <a:xfrm rot="11996584">
                  <a:off x="5744376" y="5278517"/>
                  <a:ext cx="303933" cy="179843"/>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14" name="TextBox 113"/>
                <p:cNvSpPr txBox="1"/>
                <p:nvPr/>
              </p:nvSpPr>
              <p:spPr>
                <a:xfrm rot="17696500">
                  <a:off x="5986666" y="4347256"/>
                  <a:ext cx="1054412" cy="1257706"/>
                </a:xfrm>
                <a:prstGeom prst="rect">
                  <a:avLst/>
                </a:prstGeom>
                <a:noFill/>
              </p:spPr>
              <p:txBody>
                <a:bodyPr wrap="none" rtlCol="0">
                  <a:prstTxWarp prst="textArchDown">
                    <a:avLst>
                      <a:gd name="adj" fmla="val 21464704"/>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  T </a:t>
                  </a:r>
                  <a:r>
                    <a:rPr kumimoji="0" lang="en-US" sz="1200" b="0" i="0" u="none" strike="noStrike" kern="0" cap="none" spc="0" normalizeH="0" baseline="0" noProof="0" dirty="0" err="1" smtClean="0">
                      <a:ln>
                        <a:noFill/>
                      </a:ln>
                      <a:solidFill>
                        <a:srgbClr val="FFFF00"/>
                      </a:solidFill>
                      <a:effectLst/>
                      <a:uLnTx/>
                      <a:uFillTx/>
                    </a:rPr>
                    <a:t>i</a:t>
                  </a:r>
                  <a:r>
                    <a:rPr kumimoji="0" lang="en-US" sz="1200" b="0" i="0" u="none" strike="noStrike" kern="0" cap="none" spc="0" normalizeH="0" baseline="0" noProof="0" dirty="0" smtClean="0">
                      <a:ln>
                        <a:noFill/>
                      </a:ln>
                      <a:solidFill>
                        <a:srgbClr val="FFFF00"/>
                      </a:solidFill>
                      <a:effectLst/>
                      <a:uLnTx/>
                      <a:uFillTx/>
                    </a:rPr>
                    <a:t> m e</a:t>
                  </a:r>
                  <a:endParaRPr kumimoji="0" lang="en-US" sz="1200" b="0" i="0" u="none" strike="noStrike" kern="0" cap="none" spc="0" normalizeH="0" baseline="0" noProof="0" dirty="0">
                    <a:ln>
                      <a:noFill/>
                    </a:ln>
                    <a:solidFill>
                      <a:srgbClr val="FFFF00"/>
                    </a:solidFill>
                    <a:effectLst/>
                    <a:uLnTx/>
                    <a:uFillTx/>
                  </a:endParaRPr>
                </a:p>
              </p:txBody>
            </p:sp>
            <p:sp>
              <p:nvSpPr>
                <p:cNvPr id="115" name="TextBox 114"/>
                <p:cNvSpPr txBox="1"/>
                <p:nvPr/>
              </p:nvSpPr>
              <p:spPr>
                <a:xfrm rot="2668653">
                  <a:off x="2527447" y="2758221"/>
                  <a:ext cx="1235866" cy="1073041"/>
                </a:xfrm>
                <a:prstGeom prst="rect">
                  <a:avLst/>
                </a:prstGeom>
                <a:noFill/>
              </p:spPr>
              <p:txBody>
                <a:bodyPr wrap="none" rtlCol="0">
                  <a:prstTxWarp prst="textArchUp">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00"/>
                      </a:solidFill>
                      <a:effectLst/>
                      <a:uLnTx/>
                      <a:uFillTx/>
                    </a:rPr>
                    <a:t>Crisis</a:t>
                  </a:r>
                  <a:endParaRPr kumimoji="0" lang="en-US" sz="1200" b="0" i="0" u="none" strike="noStrike" kern="0" cap="none" spc="0" normalizeH="0" baseline="0" noProof="0" dirty="0">
                    <a:ln>
                      <a:noFill/>
                    </a:ln>
                    <a:solidFill>
                      <a:srgbClr val="FFFF00"/>
                    </a:solidFill>
                    <a:effectLst/>
                    <a:uLnTx/>
                    <a:uFillTx/>
                  </a:endParaRPr>
                </a:p>
              </p:txBody>
            </p:sp>
          </p:grpSp>
        </p:grpSp>
        <p:sp>
          <p:nvSpPr>
            <p:cNvPr id="110" name="Oval 109"/>
            <p:cNvSpPr/>
            <p:nvPr/>
          </p:nvSpPr>
          <p:spPr>
            <a:xfrm rot="11996584">
              <a:off x="3553749" y="2713296"/>
              <a:ext cx="303933" cy="179843"/>
            </a:xfrm>
            <a:prstGeom prst="ellipse">
              <a:avLst/>
            </a:prstGeom>
            <a:gradFill flip="none" rotWithShape="1">
              <a:gsLst>
                <a:gs pos="0">
                  <a:srgbClr val="FFFF00"/>
                </a:gs>
                <a:gs pos="50000">
                  <a:srgbClr val="FF2400">
                    <a:shade val="67500"/>
                    <a:satMod val="115000"/>
                  </a:srgbClr>
                </a:gs>
                <a:gs pos="100000">
                  <a:srgbClr val="FF2400">
                    <a:shade val="100000"/>
                    <a:satMod val="115000"/>
                  </a:srgbClr>
                </a:gs>
              </a:gsLst>
              <a:path path="circle">
                <a:fillToRect l="50000" t="50000" r="50000" b="50000"/>
              </a:path>
              <a:tileRect/>
            </a:gradFill>
            <a:ln w="0">
              <a:solidFill>
                <a:srgbClr val="FF2400"/>
              </a:solidFill>
              <a:prstDash val="solid"/>
              <a:round/>
              <a:headEnd/>
              <a:tailEnd/>
            </a:ln>
            <a:effectLst>
              <a:glow rad="63500">
                <a:srgbClr val="F79646">
                  <a:satMod val="175000"/>
                  <a:alpha val="40000"/>
                </a:srgbClr>
              </a:glo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grpSp>
        <p:nvGrpSpPr>
          <p:cNvPr id="11" name="Group 20"/>
          <p:cNvGrpSpPr/>
          <p:nvPr/>
        </p:nvGrpSpPr>
        <p:grpSpPr>
          <a:xfrm>
            <a:off x="8449666" y="3193030"/>
            <a:ext cx="1768529" cy="1792442"/>
            <a:chOff x="1793865" y="2335210"/>
            <a:chExt cx="3701574" cy="4109126"/>
          </a:xfrm>
        </p:grpSpPr>
        <p:sp>
          <p:nvSpPr>
            <p:cNvPr id="117" name="Freeform 20"/>
            <p:cNvSpPr>
              <a:spLocks/>
            </p:cNvSpPr>
            <p:nvPr/>
          </p:nvSpPr>
          <p:spPr bwMode="auto">
            <a:xfrm>
              <a:off x="1793865" y="2335210"/>
              <a:ext cx="3701574" cy="4109126"/>
            </a:xfrm>
            <a:custGeom>
              <a:avLst/>
              <a:gdLst>
                <a:gd name="T0" fmla="*/ 422617 w 3553155"/>
                <a:gd name="T1" fmla="*/ 2397576 h 3885072"/>
                <a:gd name="T2" fmla="*/ 422617 w 3553155"/>
                <a:gd name="T3" fmla="*/ 2397576 h 3885072"/>
                <a:gd name="T4" fmla="*/ 3552495 w 3553155"/>
                <a:gd name="T5" fmla="*/ 3884152 h 3885072"/>
                <a:gd name="T6" fmla="*/ 3415428 w 3553155"/>
                <a:gd name="T7" fmla="*/ 853814 h 3885072"/>
                <a:gd name="T8" fmla="*/ 0 w 3553155"/>
                <a:gd name="T9" fmla="*/ 0 h 3885072"/>
                <a:gd name="T10" fmla="*/ 422617 w 3553155"/>
                <a:gd name="T11" fmla="*/ 2397576 h 3885072"/>
                <a:gd name="T12" fmla="*/ 0 60000 65536"/>
                <a:gd name="T13" fmla="*/ 0 60000 65536"/>
                <a:gd name="T14" fmla="*/ 0 60000 65536"/>
                <a:gd name="T15" fmla="*/ 0 60000 65536"/>
                <a:gd name="T16" fmla="*/ 0 60000 65536"/>
                <a:gd name="T17" fmla="*/ 0 60000 65536"/>
                <a:gd name="T18" fmla="*/ 0 w 3553155"/>
                <a:gd name="T19" fmla="*/ 0 h 3885072"/>
                <a:gd name="T20" fmla="*/ 3553155 w 3553155"/>
                <a:gd name="T21" fmla="*/ 3885072 h 3885072"/>
                <a:gd name="connsiteX0" fmla="*/ 422695 w 3553155"/>
                <a:gd name="connsiteY0" fmla="*/ 2398144 h 3885072"/>
                <a:gd name="connsiteX1" fmla="*/ 422695 w 3553155"/>
                <a:gd name="connsiteY1" fmla="*/ 2398144 h 3885072"/>
                <a:gd name="connsiteX2" fmla="*/ 3553155 w 3553155"/>
                <a:gd name="connsiteY2" fmla="*/ 3885072 h 3885072"/>
                <a:gd name="connsiteX3" fmla="*/ 3454361 w 3553155"/>
                <a:gd name="connsiteY3" fmla="*/ 865358 h 3885072"/>
                <a:gd name="connsiteX4" fmla="*/ 0 w 3553155"/>
                <a:gd name="connsiteY4" fmla="*/ 0 h 3885072"/>
                <a:gd name="connsiteX5" fmla="*/ 422695 w 3553155"/>
                <a:gd name="connsiteY5" fmla="*/ 2398144 h 388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3155" h="3885072">
                  <a:moveTo>
                    <a:pt x="422695" y="2398144"/>
                  </a:moveTo>
                  <a:lnTo>
                    <a:pt x="422695" y="2398144"/>
                  </a:lnTo>
                  <a:lnTo>
                    <a:pt x="3553155" y="3885072"/>
                  </a:lnTo>
                  <a:lnTo>
                    <a:pt x="3454361" y="865358"/>
                  </a:lnTo>
                  <a:lnTo>
                    <a:pt x="0" y="0"/>
                  </a:lnTo>
                  <a:lnTo>
                    <a:pt x="422695" y="2398144"/>
                  </a:lnTo>
                  <a:close/>
                </a:path>
              </a:pathLst>
            </a:custGeom>
            <a:solidFill>
              <a:srgbClr val="002060"/>
            </a:solidFill>
            <a:ln w="12700" cap="flat" cmpd="sng" algn="ctr">
              <a:solidFill>
                <a:schemeClr val="tx1"/>
              </a:solidFill>
              <a:prstDash val="solid"/>
              <a:round/>
              <a:headEnd type="none" w="med" len="med"/>
              <a:tailEnd type="none" w="med" len="med"/>
            </a:ln>
          </p:spPr>
          <p:txBody>
            <a:bodyPr/>
            <a:lstStyle/>
            <a:p>
              <a:endParaRPr lang="en-US" sz="1100"/>
            </a:p>
          </p:txBody>
        </p:sp>
        <p:sp>
          <p:nvSpPr>
            <p:cNvPr id="118" name="WordArt 4"/>
            <p:cNvSpPr>
              <a:spLocks noChangeArrowheads="1" noChangeShapeType="1" noTextEdit="1"/>
            </p:cNvSpPr>
            <p:nvPr/>
          </p:nvSpPr>
          <p:spPr bwMode="auto">
            <a:xfrm rot="1178535">
              <a:off x="1881005" y="3182531"/>
              <a:ext cx="3414650" cy="1096012"/>
            </a:xfrm>
            <a:prstGeom prst="rect">
              <a:avLst/>
            </a:prstGeom>
          </p:spPr>
          <p:txBody>
            <a:bodyPr wrap="none" fromWordArt="1">
              <a:prstTxWarp prst="textPlain">
                <a:avLst>
                  <a:gd name="adj" fmla="val 57222"/>
                </a:avLst>
              </a:prstTxWarp>
              <a:scene3d>
                <a:camera prst="legacyObliqueTopRight"/>
                <a:lightRig rig="legacyFlat3" dir="b"/>
              </a:scene3d>
              <a:sp3d extrusionH="190500" prstMaterial="legacyPlastic">
                <a:extrusionClr>
                  <a:srgbClr val="660033"/>
                </a:extrusionClr>
              </a:sp3d>
            </a:bodyPr>
            <a:lstStyle/>
            <a:p>
              <a:pPr algn="ctr"/>
              <a:r>
                <a:rPr lang="en-US" sz="2000" kern="10" dirty="0">
                  <a:ln w="9525">
                    <a:round/>
                    <a:headEnd/>
                    <a:tailEnd/>
                  </a:ln>
                  <a:gradFill rotWithShape="1">
                    <a:gsLst>
                      <a:gs pos="0">
                        <a:srgbClr val="660033"/>
                      </a:gs>
                      <a:gs pos="50000">
                        <a:srgbClr val="FFFF99"/>
                      </a:gs>
                      <a:gs pos="100000">
                        <a:srgbClr val="660033"/>
                      </a:gs>
                    </a:gsLst>
                    <a:lin ang="17700000" scaled="1"/>
                  </a:gradFill>
                  <a:latin typeface="Arial Black"/>
                </a:rPr>
                <a:t>Strategic</a:t>
              </a:r>
            </a:p>
          </p:txBody>
        </p:sp>
        <p:sp>
          <p:nvSpPr>
            <p:cNvPr id="119" name="WordArt 4"/>
            <p:cNvSpPr>
              <a:spLocks noChangeArrowheads="1" noChangeShapeType="1" noTextEdit="1"/>
            </p:cNvSpPr>
            <p:nvPr/>
          </p:nvSpPr>
          <p:spPr bwMode="auto">
            <a:xfrm rot="1178535">
              <a:off x="1940415" y="4295807"/>
              <a:ext cx="3414650" cy="1096012"/>
            </a:xfrm>
            <a:prstGeom prst="rect">
              <a:avLst/>
            </a:prstGeom>
          </p:spPr>
          <p:txBody>
            <a:bodyPr wrap="none" fromWordArt="1">
              <a:prstTxWarp prst="textPlain">
                <a:avLst>
                  <a:gd name="adj" fmla="val 57222"/>
                </a:avLst>
              </a:prstTxWarp>
              <a:scene3d>
                <a:camera prst="legacyObliqueTopRight"/>
                <a:lightRig rig="legacyFlat3" dir="b"/>
              </a:scene3d>
              <a:sp3d extrusionH="190500" prstMaterial="legacyPlastic">
                <a:extrusionClr>
                  <a:srgbClr val="660033"/>
                </a:extrusionClr>
              </a:sp3d>
            </a:bodyPr>
            <a:lstStyle/>
            <a:p>
              <a:pPr algn="ctr"/>
              <a:r>
                <a:rPr lang="en-US" sz="2000" kern="10" dirty="0">
                  <a:ln w="9525">
                    <a:round/>
                    <a:headEnd/>
                    <a:tailEnd/>
                  </a:ln>
                  <a:gradFill rotWithShape="1">
                    <a:gsLst>
                      <a:gs pos="0">
                        <a:srgbClr val="660033"/>
                      </a:gs>
                      <a:gs pos="50000">
                        <a:srgbClr val="FFFF99"/>
                      </a:gs>
                      <a:gs pos="100000">
                        <a:srgbClr val="660033"/>
                      </a:gs>
                    </a:gsLst>
                    <a:lin ang="17700000" scaled="1"/>
                  </a:gradFill>
                  <a:latin typeface="Arial Black"/>
                </a:rPr>
                <a:t>Alignment</a:t>
              </a:r>
            </a:p>
          </p:txBody>
        </p:sp>
      </p:grpSp>
      <p:grpSp>
        <p:nvGrpSpPr>
          <p:cNvPr id="12" name="Group 22"/>
          <p:cNvGrpSpPr/>
          <p:nvPr/>
        </p:nvGrpSpPr>
        <p:grpSpPr>
          <a:xfrm>
            <a:off x="10068333" y="2872332"/>
            <a:ext cx="1478640" cy="2144747"/>
            <a:chOff x="4927255" y="1554455"/>
            <a:chExt cx="3094829" cy="4916777"/>
          </a:xfrm>
        </p:grpSpPr>
        <p:sp>
          <p:nvSpPr>
            <p:cNvPr id="121" name="Freeform 18"/>
            <p:cNvSpPr>
              <a:spLocks/>
            </p:cNvSpPr>
            <p:nvPr/>
          </p:nvSpPr>
          <p:spPr bwMode="auto">
            <a:xfrm>
              <a:off x="5172487" y="1554455"/>
              <a:ext cx="2431784" cy="4916777"/>
            </a:xfrm>
            <a:custGeom>
              <a:avLst/>
              <a:gdLst>
                <a:gd name="T0" fmla="*/ 2147483647 w 9986"/>
                <a:gd name="T1" fmla="*/ 0 h 9245"/>
                <a:gd name="T2" fmla="*/ 0 w 9986"/>
                <a:gd name="T3" fmla="*/ 2147483647 h 9245"/>
                <a:gd name="T4" fmla="*/ 2147483647 w 9986"/>
                <a:gd name="T5" fmla="*/ 2147483647 h 9245"/>
                <a:gd name="T6" fmla="*/ 2147483647 w 9986"/>
                <a:gd name="T7" fmla="*/ 2147483647 h 9245"/>
                <a:gd name="T8" fmla="*/ 2147483647 w 9986"/>
                <a:gd name="T9" fmla="*/ 0 h 9245"/>
                <a:gd name="T10" fmla="*/ 0 60000 65536"/>
                <a:gd name="T11" fmla="*/ 0 60000 65536"/>
                <a:gd name="T12" fmla="*/ 0 60000 65536"/>
                <a:gd name="T13" fmla="*/ 0 60000 65536"/>
                <a:gd name="T14" fmla="*/ 0 60000 65536"/>
                <a:gd name="T15" fmla="*/ 0 w 9986"/>
                <a:gd name="T16" fmla="*/ 0 h 9245"/>
                <a:gd name="T17" fmla="*/ 9986 w 9986"/>
                <a:gd name="T18" fmla="*/ 9245 h 9245"/>
              </a:gdLst>
              <a:ahLst/>
              <a:cxnLst>
                <a:cxn ang="T10">
                  <a:pos x="T0" y="T1"/>
                </a:cxn>
                <a:cxn ang="T11">
                  <a:pos x="T2" y="T3"/>
                </a:cxn>
                <a:cxn ang="T12">
                  <a:pos x="T4" y="T5"/>
                </a:cxn>
                <a:cxn ang="T13">
                  <a:pos x="T6" y="T7"/>
                </a:cxn>
                <a:cxn ang="T14">
                  <a:pos x="T8" y="T9"/>
                </a:cxn>
              </a:cxnLst>
              <a:rect l="T15" t="T16" r="T17" b="T18"/>
              <a:pathLst>
                <a:path w="9986" h="9245">
                  <a:moveTo>
                    <a:pt x="9924" y="0"/>
                  </a:moveTo>
                  <a:lnTo>
                    <a:pt x="0" y="3232"/>
                  </a:lnTo>
                  <a:cubicBezTo>
                    <a:pt x="162" y="5236"/>
                    <a:pt x="325" y="7241"/>
                    <a:pt x="487" y="9245"/>
                  </a:cubicBezTo>
                  <a:lnTo>
                    <a:pt x="9986" y="4548"/>
                  </a:lnTo>
                  <a:cubicBezTo>
                    <a:pt x="9965" y="2938"/>
                    <a:pt x="9938" y="1787"/>
                    <a:pt x="9924" y="0"/>
                  </a:cubicBezTo>
                  <a:close/>
                </a:path>
              </a:pathLst>
            </a:custGeom>
            <a:solidFill>
              <a:srgbClr val="CC0000"/>
            </a:solidFill>
            <a:ln w="12700" cap="flat" cmpd="sng" algn="ctr">
              <a:solidFill>
                <a:schemeClr val="tx1"/>
              </a:solidFill>
              <a:prstDash val="solid"/>
              <a:round/>
              <a:headEnd type="none" w="med" len="med"/>
              <a:tailEnd type="none" w="med" len="med"/>
            </a:ln>
          </p:spPr>
          <p:txBody>
            <a:bodyPr/>
            <a:lstStyle/>
            <a:p>
              <a:endParaRPr lang="en-US"/>
            </a:p>
          </p:txBody>
        </p:sp>
        <p:sp>
          <p:nvSpPr>
            <p:cNvPr id="122" name="WordArt 7"/>
            <p:cNvSpPr>
              <a:spLocks noChangeArrowheads="1" noChangeShapeType="1" noTextEdit="1"/>
            </p:cNvSpPr>
            <p:nvPr/>
          </p:nvSpPr>
          <p:spPr bwMode="auto">
            <a:xfrm rot="19480940">
              <a:off x="4954946" y="2595754"/>
              <a:ext cx="2986863" cy="1190495"/>
            </a:xfrm>
            <a:prstGeom prst="rect">
              <a:avLst/>
            </a:prstGeom>
          </p:spPr>
          <p:txBody>
            <a:bodyPr wrap="none" fromWordArt="1">
              <a:prstTxWarp prst="textPlain">
                <a:avLst>
                  <a:gd name="adj" fmla="val 42256"/>
                </a:avLst>
              </a:prstTxWarp>
              <a:scene3d>
                <a:camera prst="legacyObliqueTopRight">
                  <a:rot lat="20699986" lon="18900000" rev="0"/>
                </a:camera>
                <a:lightRig rig="legacyFlat3" dir="b"/>
              </a:scene3d>
              <a:sp3d extrusionH="190500" prstMaterial="legacyPlastic">
                <a:extrusionClr>
                  <a:srgbClr val="660033"/>
                </a:extrusionClr>
              </a:sp3d>
            </a:bodyPr>
            <a:lstStyle/>
            <a:p>
              <a:pPr algn="ctr"/>
              <a:r>
                <a:rPr lang="en-US" sz="2800" kern="10" dirty="0">
                  <a:ln w="9525">
                    <a:round/>
                    <a:headEnd/>
                    <a:tailEnd/>
                  </a:ln>
                  <a:gradFill rotWithShape="1">
                    <a:gsLst>
                      <a:gs pos="0">
                        <a:srgbClr val="660033"/>
                      </a:gs>
                      <a:gs pos="50000">
                        <a:srgbClr val="FFFF99"/>
                      </a:gs>
                      <a:gs pos="100000">
                        <a:srgbClr val="660033"/>
                      </a:gs>
                    </a:gsLst>
                    <a:lin ang="4980000" scaled="1"/>
                  </a:gradFill>
                  <a:latin typeface="Arial Black"/>
                </a:rPr>
                <a:t>Operational</a:t>
              </a:r>
            </a:p>
          </p:txBody>
        </p:sp>
        <p:sp>
          <p:nvSpPr>
            <p:cNvPr id="123" name="WordArt 7"/>
            <p:cNvSpPr>
              <a:spLocks noChangeArrowheads="1" noChangeShapeType="1" noTextEdit="1"/>
            </p:cNvSpPr>
            <p:nvPr/>
          </p:nvSpPr>
          <p:spPr bwMode="auto">
            <a:xfrm rot="19480940">
              <a:off x="4927255" y="3952034"/>
              <a:ext cx="3094829" cy="1075021"/>
            </a:xfrm>
            <a:prstGeom prst="rect">
              <a:avLst/>
            </a:prstGeom>
          </p:spPr>
          <p:txBody>
            <a:bodyPr wrap="none" fromWordArt="1">
              <a:prstTxWarp prst="textPlain">
                <a:avLst>
                  <a:gd name="adj" fmla="val 41840"/>
                </a:avLst>
              </a:prstTxWarp>
              <a:scene3d>
                <a:camera prst="legacyObliqueTopRight">
                  <a:rot lat="20699986" lon="18900000" rev="0"/>
                </a:camera>
                <a:lightRig rig="legacyFlat3" dir="b"/>
              </a:scene3d>
              <a:sp3d extrusionH="190500" prstMaterial="legacyPlastic">
                <a:extrusionClr>
                  <a:srgbClr val="660033"/>
                </a:extrusionClr>
              </a:sp3d>
            </a:bodyPr>
            <a:lstStyle/>
            <a:p>
              <a:pPr algn="ctr"/>
              <a:r>
                <a:rPr lang="en-US" sz="2800" kern="10" dirty="0">
                  <a:ln w="9525">
                    <a:round/>
                    <a:headEnd/>
                    <a:tailEnd/>
                  </a:ln>
                  <a:gradFill rotWithShape="1">
                    <a:gsLst>
                      <a:gs pos="0">
                        <a:srgbClr val="660033"/>
                      </a:gs>
                      <a:gs pos="50000">
                        <a:srgbClr val="FFFF99"/>
                      </a:gs>
                      <a:gs pos="100000">
                        <a:srgbClr val="660033"/>
                      </a:gs>
                    </a:gsLst>
                    <a:lin ang="4980000" scaled="1"/>
                  </a:gradFill>
                  <a:latin typeface="Arial Black"/>
                </a:rPr>
                <a:t>Alignment</a:t>
              </a:r>
            </a:p>
          </p:txBody>
        </p:sp>
      </p:grpSp>
      <p:grpSp>
        <p:nvGrpSpPr>
          <p:cNvPr id="13" name="Group 21"/>
          <p:cNvGrpSpPr/>
          <p:nvPr/>
        </p:nvGrpSpPr>
        <p:grpSpPr>
          <a:xfrm>
            <a:off x="8450412" y="2640697"/>
            <a:ext cx="2903676" cy="963292"/>
            <a:chOff x="1605675" y="982635"/>
            <a:chExt cx="6077463" cy="2208322"/>
          </a:xfrm>
        </p:grpSpPr>
        <p:sp>
          <p:nvSpPr>
            <p:cNvPr id="125" name="Freeform 124"/>
            <p:cNvSpPr/>
            <p:nvPr/>
          </p:nvSpPr>
          <p:spPr bwMode="auto">
            <a:xfrm>
              <a:off x="1605675" y="982635"/>
              <a:ext cx="6077463" cy="2208322"/>
            </a:xfrm>
            <a:custGeom>
              <a:avLst/>
              <a:gdLst>
                <a:gd name="connsiteX0" fmla="*/ 0 w 5736566"/>
                <a:gd name="connsiteY0" fmla="*/ 1104181 h 2303253"/>
                <a:gd name="connsiteX1" fmla="*/ 3493698 w 5736566"/>
                <a:gd name="connsiteY1" fmla="*/ 2303253 h 2303253"/>
                <a:gd name="connsiteX2" fmla="*/ 5736566 w 5736566"/>
                <a:gd name="connsiteY2" fmla="*/ 681487 h 2303253"/>
                <a:gd name="connsiteX3" fmla="*/ 2544792 w 5736566"/>
                <a:gd name="connsiteY3" fmla="*/ 0 h 2303253"/>
                <a:gd name="connsiteX4" fmla="*/ 0 w 5736566"/>
                <a:gd name="connsiteY4" fmla="*/ 1104181 h 2303253"/>
                <a:gd name="connsiteX0" fmla="*/ 0 w 5710687"/>
                <a:gd name="connsiteY0" fmla="*/ 1431985 h 2303253"/>
                <a:gd name="connsiteX1" fmla="*/ 3467819 w 5710687"/>
                <a:gd name="connsiteY1" fmla="*/ 2303253 h 2303253"/>
                <a:gd name="connsiteX2" fmla="*/ 5710687 w 5710687"/>
                <a:gd name="connsiteY2" fmla="*/ 681487 h 2303253"/>
                <a:gd name="connsiteX3" fmla="*/ 2518913 w 5710687"/>
                <a:gd name="connsiteY3" fmla="*/ 0 h 2303253"/>
                <a:gd name="connsiteX4" fmla="*/ 0 w 5710687"/>
                <a:gd name="connsiteY4" fmla="*/ 1431985 h 2303253"/>
                <a:gd name="connsiteX0" fmla="*/ 0 w 5710687"/>
                <a:gd name="connsiteY0" fmla="*/ 1173193 h 2044461"/>
                <a:gd name="connsiteX1" fmla="*/ 3467819 w 5710687"/>
                <a:gd name="connsiteY1" fmla="*/ 2044461 h 2044461"/>
                <a:gd name="connsiteX2" fmla="*/ 5710687 w 5710687"/>
                <a:gd name="connsiteY2" fmla="*/ 422695 h 2044461"/>
                <a:gd name="connsiteX3" fmla="*/ 2078966 w 5710687"/>
                <a:gd name="connsiteY3" fmla="*/ 0 h 2044461"/>
                <a:gd name="connsiteX4" fmla="*/ 0 w 5710687"/>
                <a:gd name="connsiteY4" fmla="*/ 1173193 h 2044461"/>
                <a:gd name="connsiteX0" fmla="*/ 0 w 5667555"/>
                <a:gd name="connsiteY0" fmla="*/ 1173193 h 2044461"/>
                <a:gd name="connsiteX1" fmla="*/ 3424687 w 5667555"/>
                <a:gd name="connsiteY1" fmla="*/ 2044461 h 2044461"/>
                <a:gd name="connsiteX2" fmla="*/ 5667555 w 5667555"/>
                <a:gd name="connsiteY2" fmla="*/ 422695 h 2044461"/>
                <a:gd name="connsiteX3" fmla="*/ 2035834 w 5667555"/>
                <a:gd name="connsiteY3" fmla="*/ 0 h 2044461"/>
                <a:gd name="connsiteX4" fmla="*/ 0 w 5667555"/>
                <a:gd name="connsiteY4" fmla="*/ 1173193 h 2044461"/>
                <a:gd name="connsiteX0" fmla="*/ 0 w 5731024"/>
                <a:gd name="connsiteY0" fmla="*/ 1173193 h 2044461"/>
                <a:gd name="connsiteX1" fmla="*/ 3424687 w 5731024"/>
                <a:gd name="connsiteY1" fmla="*/ 2044461 h 2044461"/>
                <a:gd name="connsiteX2" fmla="*/ 5731024 w 5731024"/>
                <a:gd name="connsiteY2" fmla="*/ 408699 h 2044461"/>
                <a:gd name="connsiteX3" fmla="*/ 2035834 w 5731024"/>
                <a:gd name="connsiteY3" fmla="*/ 0 h 2044461"/>
                <a:gd name="connsiteX4" fmla="*/ 0 w 5731024"/>
                <a:gd name="connsiteY4" fmla="*/ 1173193 h 2044461"/>
                <a:gd name="connsiteX0" fmla="*/ 0 w 5731024"/>
                <a:gd name="connsiteY0" fmla="*/ 1229178 h 2100446"/>
                <a:gd name="connsiteX1" fmla="*/ 3424687 w 5731024"/>
                <a:gd name="connsiteY1" fmla="*/ 2100446 h 2100446"/>
                <a:gd name="connsiteX2" fmla="*/ 5731024 w 5731024"/>
                <a:gd name="connsiteY2" fmla="*/ 464684 h 2100446"/>
                <a:gd name="connsiteX3" fmla="*/ 2133924 w 5731024"/>
                <a:gd name="connsiteY3" fmla="*/ 0 h 2100446"/>
                <a:gd name="connsiteX4" fmla="*/ 0 w 5731024"/>
                <a:gd name="connsiteY4" fmla="*/ 1229178 h 210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1024" h="2100446">
                  <a:moveTo>
                    <a:pt x="0" y="1229178"/>
                  </a:moveTo>
                  <a:lnTo>
                    <a:pt x="3424687" y="2100446"/>
                  </a:lnTo>
                  <a:lnTo>
                    <a:pt x="5731024" y="464684"/>
                  </a:lnTo>
                  <a:lnTo>
                    <a:pt x="2133924" y="0"/>
                  </a:lnTo>
                  <a:lnTo>
                    <a:pt x="0" y="1229178"/>
                  </a:lnTo>
                  <a:close/>
                </a:path>
              </a:pathLst>
            </a:custGeom>
            <a:solidFill>
              <a:srgbClr val="00B050"/>
            </a:solidFill>
            <a:ln w="12700" cap="flat" cmpd="sng" algn="ctr">
              <a:solidFill>
                <a:schemeClr val="tx1"/>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26" name="WordArt 9"/>
            <p:cNvSpPr>
              <a:spLocks noChangeArrowheads="1" noChangeShapeType="1" noTextEdit="1"/>
            </p:cNvSpPr>
            <p:nvPr/>
          </p:nvSpPr>
          <p:spPr bwMode="auto">
            <a:xfrm rot="207374">
              <a:off x="3336478" y="1194842"/>
              <a:ext cx="3721800" cy="635286"/>
            </a:xfrm>
            <a:prstGeom prst="rect">
              <a:avLst/>
            </a:prstGeom>
          </p:spPr>
          <p:txBody>
            <a:bodyPr wrap="none" fromWordArt="1">
              <a:prstTxWarp prst="textPlain">
                <a:avLst>
                  <a:gd name="adj" fmla="val 43087"/>
                </a:avLst>
              </a:prstTxWarp>
              <a:scene3d>
                <a:camera prst="legacyObliqueTopRight">
                  <a:rot lat="18900000" lon="20399986" rev="0"/>
                </a:camera>
                <a:lightRig rig="legacyFlat3" dir="b"/>
              </a:scene3d>
              <a:sp3d extrusionH="190500" prstMaterial="legacyPlastic">
                <a:extrusionClr>
                  <a:srgbClr val="660033"/>
                </a:extrusionClr>
              </a:sp3d>
            </a:bodyPr>
            <a:lstStyle/>
            <a:p>
              <a:pPr algn="ctr"/>
              <a:r>
                <a:rPr lang="en-US" sz="3600" kern="10" dirty="0" smtClean="0">
                  <a:ln w="9525">
                    <a:round/>
                    <a:headEnd/>
                    <a:tailEnd/>
                  </a:ln>
                  <a:gradFill rotWithShape="1">
                    <a:gsLst>
                      <a:gs pos="0">
                        <a:srgbClr val="660033"/>
                      </a:gs>
                      <a:gs pos="50000">
                        <a:srgbClr val="FFFF99"/>
                      </a:gs>
                      <a:gs pos="100000">
                        <a:srgbClr val="660033"/>
                      </a:gs>
                    </a:gsLst>
                    <a:lin ang="18360000" scaled="1"/>
                  </a:gradFill>
                  <a:latin typeface="Arial Black"/>
                </a:rPr>
                <a:t>Cultural</a:t>
              </a:r>
              <a:endParaRPr lang="en-US" sz="3600" kern="10" dirty="0">
                <a:ln w="9525">
                  <a:round/>
                  <a:headEnd/>
                  <a:tailEnd/>
                </a:ln>
                <a:gradFill rotWithShape="1">
                  <a:gsLst>
                    <a:gs pos="0">
                      <a:srgbClr val="660033"/>
                    </a:gs>
                    <a:gs pos="50000">
                      <a:srgbClr val="FFFF99"/>
                    </a:gs>
                    <a:gs pos="100000">
                      <a:srgbClr val="660033"/>
                    </a:gs>
                  </a:gsLst>
                  <a:lin ang="18360000" scaled="1"/>
                </a:gradFill>
                <a:latin typeface="Arial Black"/>
              </a:endParaRPr>
            </a:p>
          </p:txBody>
        </p:sp>
        <p:sp>
          <p:nvSpPr>
            <p:cNvPr id="128" name="WordArt 9"/>
            <p:cNvSpPr>
              <a:spLocks noChangeArrowheads="1" noChangeShapeType="1" noTextEdit="1"/>
            </p:cNvSpPr>
            <p:nvPr/>
          </p:nvSpPr>
          <p:spPr bwMode="auto">
            <a:xfrm rot="202540">
              <a:off x="2262244" y="1853411"/>
              <a:ext cx="3773502" cy="878593"/>
            </a:xfrm>
            <a:prstGeom prst="rect">
              <a:avLst/>
            </a:prstGeom>
          </p:spPr>
          <p:txBody>
            <a:bodyPr wrap="none" fromWordArt="1">
              <a:prstTxWarp prst="textPlain">
                <a:avLst>
                  <a:gd name="adj" fmla="val 40310"/>
                </a:avLst>
              </a:prstTxWarp>
              <a:scene3d>
                <a:camera prst="legacyObliqueTopRight">
                  <a:rot lat="18900000" lon="20399986" rev="0"/>
                </a:camera>
                <a:lightRig rig="legacyFlat3" dir="b"/>
              </a:scene3d>
              <a:sp3d extrusionH="190500" prstMaterial="legacyPlastic">
                <a:extrusionClr>
                  <a:srgbClr val="660033"/>
                </a:extrusionClr>
              </a:sp3d>
            </a:bodyPr>
            <a:lstStyle/>
            <a:p>
              <a:pPr algn="ctr"/>
              <a:r>
                <a:rPr lang="en-US" sz="3600" kern="10" dirty="0">
                  <a:ln w="9525">
                    <a:round/>
                    <a:headEnd/>
                    <a:tailEnd/>
                  </a:ln>
                  <a:gradFill rotWithShape="1">
                    <a:gsLst>
                      <a:gs pos="0">
                        <a:srgbClr val="660033"/>
                      </a:gs>
                      <a:gs pos="50000">
                        <a:srgbClr val="FFFF99"/>
                      </a:gs>
                      <a:gs pos="100000">
                        <a:srgbClr val="660033"/>
                      </a:gs>
                    </a:gsLst>
                    <a:lin ang="18360000" scaled="1"/>
                  </a:gradFill>
                  <a:latin typeface="Arial Black"/>
                </a:rPr>
                <a:t>Alignment</a:t>
              </a:r>
            </a:p>
          </p:txBody>
        </p:sp>
      </p:grpSp>
      <p:sp>
        <p:nvSpPr>
          <p:cNvPr id="154" name="Right Arrow 153"/>
          <p:cNvSpPr/>
          <p:nvPr/>
        </p:nvSpPr>
        <p:spPr>
          <a:xfrm>
            <a:off x="0" y="399015"/>
            <a:ext cx="12191999"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400" kern="0" dirty="0" smtClean="0">
                <a:solidFill>
                  <a:prstClr val="white"/>
                </a:solidFill>
              </a:rPr>
              <a:t>Alliance Management </a:t>
            </a:r>
            <a:r>
              <a:rPr lang="en-US" sz="3400" kern="0" spc="-100" dirty="0" smtClean="0">
                <a:solidFill>
                  <a:prstClr val="white"/>
                </a:solidFill>
                <a:sym typeface="Wingdings"/>
              </a:rPr>
              <a:t> </a:t>
            </a:r>
            <a:r>
              <a:rPr lang="en-US" sz="3400" b="1" kern="0" spc="-100" dirty="0" smtClean="0">
                <a:solidFill>
                  <a:prstClr val="white"/>
                </a:solidFill>
                <a:latin typeface="Arial Black" pitchFamily="34" charset="0"/>
                <a:sym typeface="Wingdings"/>
              </a:rPr>
              <a:t>Collaborative</a:t>
            </a:r>
            <a:r>
              <a:rPr lang="en-US" sz="3400" kern="0" spc="-100" dirty="0" smtClean="0">
                <a:solidFill>
                  <a:prstClr val="white"/>
                </a:solidFill>
                <a:sym typeface="Wingdings"/>
              </a:rPr>
              <a:t> </a:t>
            </a:r>
            <a:r>
              <a:rPr lang="en-US" sz="3400" b="1" kern="0" spc="-100" dirty="0" smtClean="0">
                <a:solidFill>
                  <a:prstClr val="white"/>
                </a:solidFill>
                <a:latin typeface="Arial Black" pitchFamily="34" charset="0"/>
              </a:rPr>
              <a:t>Leadership</a:t>
            </a:r>
            <a:r>
              <a:rPr lang="en-US" sz="3400" b="1" kern="0" dirty="0" smtClean="0">
                <a:solidFill>
                  <a:prstClr val="white"/>
                </a:solidFill>
                <a:latin typeface="Arial Black" pitchFamily="34" charset="0"/>
              </a:rPr>
              <a:t> </a:t>
            </a:r>
            <a:r>
              <a:rPr lang="en-US" sz="3400" b="1" i="1" kern="0" dirty="0" smtClean="0">
                <a:solidFill>
                  <a:prstClr val="white"/>
                </a:solidFill>
                <a:latin typeface="Arial Black" pitchFamily="34" charset="0"/>
              </a:rPr>
              <a:t>Shift</a:t>
            </a:r>
            <a: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6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L</a:t>
            </a: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eadership  as  </a:t>
            </a:r>
            <a:r>
              <a:rPr lang="en-US" sz="36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A</a:t>
            </a: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ligned  </a:t>
            </a:r>
            <a:r>
              <a:rPr lang="en-US" sz="36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System</a:t>
            </a:r>
            <a:endParaRPr lang="en-US" sz="2000" b="1" kern="0" dirty="0" smtClean="0">
              <a:solidFill>
                <a:srgbClr val="FFFF99"/>
              </a:solidFill>
            </a:endParaRPr>
          </a:p>
        </p:txBody>
      </p:sp>
      <p:sp>
        <p:nvSpPr>
          <p:cNvPr id="155" name="TextBox 154"/>
          <p:cNvSpPr txBox="1"/>
          <p:nvPr/>
        </p:nvSpPr>
        <p:spPr>
          <a:xfrm>
            <a:off x="-6698" y="5558190"/>
            <a:ext cx="4936507" cy="923330"/>
          </a:xfrm>
          <a:prstGeom prst="rect">
            <a:avLst/>
          </a:prstGeom>
          <a:noFill/>
        </p:spPr>
        <p:txBody>
          <a:bodyPr wrap="square" rtlCol="0">
            <a:spAutoFit/>
          </a:bodyPr>
          <a:lstStyle/>
          <a:p>
            <a:r>
              <a:rPr lang="en-US" b="1" kern="0" dirty="0" smtClean="0">
                <a:solidFill>
                  <a:srgbClr val="7030A0"/>
                </a:solidFill>
                <a:latin typeface="Arial Black" pitchFamily="34" charset="0"/>
              </a:rPr>
              <a:t>SIMPLE MODEL </a:t>
            </a:r>
            <a:r>
              <a:rPr lang="en-US" b="1" kern="0" dirty="0" smtClean="0">
                <a:solidFill>
                  <a:srgbClr val="7030A0"/>
                </a:solidFill>
                <a:latin typeface="Arial Black" pitchFamily="34" charset="0"/>
                <a:sym typeface="Wingdings" panose="05000000000000000000" pitchFamily="2" charset="2"/>
              </a:rPr>
              <a:t> </a:t>
            </a:r>
            <a:r>
              <a:rPr lang="en-US" b="1" kern="0" dirty="0" smtClean="0">
                <a:solidFill>
                  <a:srgbClr val="7030A0"/>
                </a:solidFill>
                <a:latin typeface="Arial" pitchFamily="34" charset="0"/>
                <a:cs typeface="Arial" pitchFamily="34" charset="0"/>
              </a:rPr>
              <a:t>Leadership, Metrics,</a:t>
            </a:r>
            <a:br>
              <a:rPr lang="en-US" b="1" kern="0" dirty="0" smtClean="0">
                <a:solidFill>
                  <a:srgbClr val="7030A0"/>
                </a:solidFill>
                <a:latin typeface="Arial" pitchFamily="34" charset="0"/>
                <a:cs typeface="Arial" pitchFamily="34" charset="0"/>
              </a:rPr>
            </a:br>
            <a:r>
              <a:rPr lang="en-US" b="1" kern="0" dirty="0" smtClean="0">
                <a:solidFill>
                  <a:srgbClr val="7030A0"/>
                </a:solidFill>
                <a:latin typeface="Arial" pitchFamily="34" charset="0"/>
                <a:cs typeface="Arial" pitchFamily="34" charset="0"/>
                <a:sym typeface="Wingdings" panose="05000000000000000000" pitchFamily="2" charset="2"/>
              </a:rPr>
              <a:t>A</a:t>
            </a:r>
            <a:r>
              <a:rPr lang="en-US" b="1" kern="0" dirty="0" smtClean="0">
                <a:solidFill>
                  <a:srgbClr val="7030A0"/>
                </a:solidFill>
                <a:latin typeface="Arial" pitchFamily="34" charset="0"/>
                <a:cs typeface="Arial" pitchFamily="34" charset="0"/>
              </a:rPr>
              <a:t>lliances, Change Mgmt, Negotiations, </a:t>
            </a:r>
            <a:br>
              <a:rPr lang="en-US" b="1" kern="0" dirty="0" smtClean="0">
                <a:solidFill>
                  <a:srgbClr val="7030A0"/>
                </a:solidFill>
                <a:latin typeface="Arial" pitchFamily="34" charset="0"/>
                <a:cs typeface="Arial" pitchFamily="34" charset="0"/>
              </a:rPr>
            </a:br>
            <a:r>
              <a:rPr lang="en-US" b="1" kern="0" dirty="0" smtClean="0">
                <a:solidFill>
                  <a:srgbClr val="7030A0"/>
                </a:solidFill>
                <a:latin typeface="Arial" pitchFamily="34" charset="0"/>
                <a:cs typeface="Arial" pitchFamily="34" charset="0"/>
              </a:rPr>
              <a:t>Hi-Performance Teams, Diagnostics</a:t>
            </a:r>
            <a:endParaRPr lang="en-US" dirty="0">
              <a:solidFill>
                <a:srgbClr val="7030A0"/>
              </a:solidFill>
              <a:latin typeface="Arial" pitchFamily="34" charset="0"/>
              <a:cs typeface="Arial" pitchFamily="34" charset="0"/>
            </a:endParaRPr>
          </a:p>
        </p:txBody>
      </p:sp>
      <p:sp>
        <p:nvSpPr>
          <p:cNvPr id="53" name="Slide Number Placeholder 3"/>
          <p:cNvSpPr>
            <a:spLocks noGrp="1"/>
          </p:cNvSpPr>
          <p:nvPr>
            <p:ph type="sldNum" sz="quarter" idx="10"/>
          </p:nvPr>
        </p:nvSpPr>
        <p:spPr>
          <a:xfrm>
            <a:off x="11105803" y="6490284"/>
            <a:ext cx="376511" cy="367715"/>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7</a:t>
            </a:fld>
            <a:endParaRPr lang="en-US" dirty="0">
              <a:solidFill>
                <a:srgbClr val="000000"/>
              </a:solidFill>
            </a:endParaRPr>
          </a:p>
        </p:txBody>
      </p:sp>
      <p:grpSp>
        <p:nvGrpSpPr>
          <p:cNvPr id="58" name="Group 57"/>
          <p:cNvGrpSpPr/>
          <p:nvPr/>
        </p:nvGrpSpPr>
        <p:grpSpPr>
          <a:xfrm>
            <a:off x="1161126" y="50378"/>
            <a:ext cx="10595454" cy="641445"/>
            <a:chOff x="304800" y="50378"/>
            <a:chExt cx="11887202" cy="641445"/>
          </a:xfrm>
        </p:grpSpPr>
        <p:sp>
          <p:nvSpPr>
            <p:cNvPr id="59" name="Title 3"/>
            <p:cNvSpPr txBox="1">
              <a:spLocks/>
            </p:cNvSpPr>
            <p:nvPr/>
          </p:nvSpPr>
          <p:spPr>
            <a:xfrm>
              <a:off x="304800" y="50378"/>
              <a:ext cx="11887202"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art</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3- Shape</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  </a:t>
              </a:r>
              <a:r>
                <a:rPr kumimoji="0" lang="en-US" sz="3200" b="1" i="1" u="none" strike="noStrike" kern="1200" cap="none" spc="0" normalizeH="0" baseline="0" noProof="0" dirty="0" smtClean="0">
                  <a:ln>
                    <a:noFill/>
                  </a:ln>
                  <a:solidFill>
                    <a:srgbClr val="C00000"/>
                  </a:solidFill>
                  <a:effectLst/>
                  <a:uLnTx/>
                  <a:uFillTx/>
                  <a:latin typeface="Engravers MT" pitchFamily="18" charset="0"/>
                  <a:ea typeface="+mj-ea"/>
                  <a:cs typeface="+mj-cs"/>
                </a:rPr>
                <a:t>Shifting</a:t>
              </a:r>
              <a:r>
                <a:rPr kumimoji="0" lang="en-US" sz="2800" b="1" i="0" u="none" strike="noStrike" kern="1200" cap="none" spc="0" normalizeH="0" baseline="3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minD</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MaAps</a:t>
              </a:r>
              <a:endParaRPr kumimoji="0" lang="en-US" sz="2800" b="1" i="1" u="sng" strike="noStrike" kern="1200" cap="none" spc="0" normalizeH="0" baseline="60000" noProof="0" dirty="0">
                <a:ln>
                  <a:noFill/>
                </a:ln>
                <a:solidFill>
                  <a:srgbClr val="C00000"/>
                </a:solidFill>
                <a:effectLst/>
                <a:uLnTx/>
                <a:uFillTx/>
                <a:latin typeface="Engravers MT" pitchFamily="18" charset="0"/>
                <a:ea typeface="+mj-ea"/>
                <a:cs typeface="+mj-cs"/>
              </a:endParaRPr>
            </a:p>
          </p:txBody>
        </p:sp>
        <p:sp>
          <p:nvSpPr>
            <p:cNvPr id="60" name="TextBox 59"/>
            <p:cNvSpPr txBox="1"/>
            <p:nvPr/>
          </p:nvSpPr>
          <p:spPr>
            <a:xfrm>
              <a:off x="8524262" y="290286"/>
              <a:ext cx="3120662" cy="276999"/>
            </a:xfrm>
            <a:prstGeom prst="rect">
              <a:avLst/>
            </a:prstGeom>
            <a:noFill/>
          </p:spPr>
          <p:txBody>
            <a:bodyPr wrap="none" rtlCol="0">
              <a:spAutoFit/>
            </a:bodyPr>
            <a:lstStyle/>
            <a:p>
              <a:r>
                <a:rPr lang="en-US" sz="1200" b="1" i="1" dirty="0" smtClean="0"/>
                <a:t>M</a:t>
              </a:r>
              <a:r>
                <a:rPr lang="en-US" sz="1200" i="1" dirty="0" smtClean="0"/>
                <a:t>etrics, </a:t>
              </a:r>
              <a:r>
                <a:rPr lang="en-US" sz="1200" b="1" i="1" dirty="0" smtClean="0"/>
                <a:t>A</a:t>
              </a:r>
              <a:r>
                <a:rPr lang="en-US" sz="1200" i="1" dirty="0" smtClean="0"/>
                <a:t>rchitecture, </a:t>
              </a:r>
              <a:r>
                <a:rPr lang="en-US" sz="1200" b="1" i="1" dirty="0" smtClean="0"/>
                <a:t>A</a:t>
              </a:r>
              <a:r>
                <a:rPr lang="en-US" sz="1200" i="1" dirty="0" smtClean="0"/>
                <a:t>ctions, </a:t>
              </a:r>
              <a:r>
                <a:rPr lang="en-US" sz="1200" b="1" i="1" dirty="0" smtClean="0"/>
                <a:t>P</a:t>
              </a:r>
              <a:r>
                <a:rPr lang="en-US" sz="1200" i="1" dirty="0" smtClean="0"/>
                <a:t>ictures, </a:t>
              </a:r>
              <a:r>
                <a:rPr lang="en-US" sz="1200" b="1" i="1" dirty="0" smtClean="0"/>
                <a:t>S</a:t>
              </a:r>
              <a:r>
                <a:rPr lang="en-US" sz="1200" i="1" dirty="0" smtClean="0"/>
                <a:t>tories</a:t>
              </a:r>
              <a:endParaRPr lang="en-US" sz="1200" i="1"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wipe(left)">
                                      <p:cBhvr>
                                        <p:cTn id="7" dur="2000"/>
                                        <p:tgtEl>
                                          <p:spTgt spid="154">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5"/>
                                        </p:tgtEl>
                                        <p:attrNameLst>
                                          <p:attrName>style.visibility</p:attrName>
                                        </p:attrNameLst>
                                      </p:cBhvr>
                                      <p:to>
                                        <p:strVal val="visible"/>
                                      </p:to>
                                    </p:set>
                                    <p:animEffect transition="in" filter="wipe(left)">
                                      <p:cBhvr>
                                        <p:cTn id="11" dur="2000"/>
                                        <p:tgtEl>
                                          <p:spTgt spid="15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8">
                                            <p:txEl>
                                              <p:pRg st="0" end="0"/>
                                            </p:txEl>
                                          </p:spTgt>
                                        </p:tgtEl>
                                        <p:attrNameLst>
                                          <p:attrName>style.visibility</p:attrName>
                                        </p:attrNameLst>
                                      </p:cBhvr>
                                      <p:to>
                                        <p:strVal val="visible"/>
                                      </p:to>
                                    </p:set>
                                    <p:anim calcmode="lin" valueType="num">
                                      <p:cBhvr additive="base">
                                        <p:cTn id="16" dur="2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8">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8">
                                            <p:txEl>
                                              <p:pRg st="1" end="1"/>
                                            </p:txEl>
                                          </p:spTgt>
                                        </p:tgtEl>
                                        <p:attrNameLst>
                                          <p:attrName>style.visibility</p:attrName>
                                        </p:attrNameLst>
                                      </p:cBhvr>
                                      <p:to>
                                        <p:strVal val="visible"/>
                                      </p:to>
                                    </p:set>
                                    <p:anim calcmode="lin" valueType="num">
                                      <p:cBhvr additive="base">
                                        <p:cTn id="20" dur="20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8">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0" fill="hold"/>
                                        <p:tgtEl>
                                          <p:spTgt spid="11"/>
                                        </p:tgtEl>
                                        <p:attrNameLst>
                                          <p:attrName>ppt_x</p:attrName>
                                        </p:attrNameLst>
                                      </p:cBhvr>
                                      <p:tavLst>
                                        <p:tav tm="0">
                                          <p:val>
                                            <p:strVal val="#ppt_x"/>
                                          </p:val>
                                        </p:tav>
                                        <p:tav tm="100000">
                                          <p:val>
                                            <p:strVal val="#ppt_x"/>
                                          </p:val>
                                        </p:tav>
                                      </p:tavLst>
                                    </p:anim>
                                    <p:anim calcmode="lin" valueType="num">
                                      <p:cBhvr additive="base">
                                        <p:cTn id="25"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38">
                                            <p:txEl>
                                              <p:pRg st="2" end="2"/>
                                            </p:txEl>
                                          </p:spTgt>
                                        </p:tgtEl>
                                        <p:attrNameLst>
                                          <p:attrName>style.visibility</p:attrName>
                                        </p:attrNameLst>
                                      </p:cBhvr>
                                      <p:to>
                                        <p:strVal val="visible"/>
                                      </p:to>
                                    </p:set>
                                    <p:anim calcmode="lin" valueType="num">
                                      <p:cBhvr additive="base">
                                        <p:cTn id="30" dur="20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8">
                                            <p:txEl>
                                              <p:pRg st="2" end="2"/>
                                            </p:txEl>
                                          </p:spTgt>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xEl>
                                              <p:pRg st="3" end="3"/>
                                            </p:txEl>
                                          </p:spTgt>
                                        </p:tgtEl>
                                        <p:attrNameLst>
                                          <p:attrName>style.visibility</p:attrName>
                                        </p:attrNameLst>
                                      </p:cBhvr>
                                      <p:to>
                                        <p:strVal val="visible"/>
                                      </p:to>
                                    </p:set>
                                    <p:anim calcmode="lin" valueType="num">
                                      <p:cBhvr additive="base">
                                        <p:cTn id="34" dur="20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8">
                                            <p:txEl>
                                              <p:pRg st="3" end="3"/>
                                            </p:txEl>
                                          </p:spTgt>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2000" fill="hold"/>
                                        <p:tgtEl>
                                          <p:spTgt spid="13"/>
                                        </p:tgtEl>
                                        <p:attrNameLst>
                                          <p:attrName>ppt_x</p:attrName>
                                        </p:attrNameLst>
                                      </p:cBhvr>
                                      <p:tavLst>
                                        <p:tav tm="0">
                                          <p:val>
                                            <p:strVal val="#ppt_x"/>
                                          </p:val>
                                        </p:tav>
                                        <p:tav tm="100000">
                                          <p:val>
                                            <p:strVal val="#ppt_x"/>
                                          </p:val>
                                        </p:tav>
                                      </p:tavLst>
                                    </p:anim>
                                    <p:anim calcmode="lin" valueType="num">
                                      <p:cBhvr additive="base">
                                        <p:cTn id="39"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8">
                                            <p:txEl>
                                              <p:pRg st="4" end="4"/>
                                            </p:txEl>
                                          </p:spTgt>
                                        </p:tgtEl>
                                        <p:attrNameLst>
                                          <p:attrName>style.visibility</p:attrName>
                                        </p:attrNameLst>
                                      </p:cBhvr>
                                      <p:to>
                                        <p:strVal val="visible"/>
                                      </p:to>
                                    </p:set>
                                    <p:anim calcmode="lin" valueType="num">
                                      <p:cBhvr additive="base">
                                        <p:cTn id="44" dur="500" fill="hold"/>
                                        <p:tgtEl>
                                          <p:spTgt spid="38">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8">
                                            <p:txEl>
                                              <p:pRg st="4" end="4"/>
                                            </p:txEl>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8">
                                            <p:txEl>
                                              <p:pRg st="5" end="5"/>
                                            </p:txEl>
                                          </p:spTgt>
                                        </p:tgtEl>
                                        <p:attrNameLst>
                                          <p:attrName>style.visibility</p:attrName>
                                        </p:attrNameLst>
                                      </p:cBhvr>
                                      <p:to>
                                        <p:strVal val="visible"/>
                                      </p:to>
                                    </p:set>
                                    <p:anim calcmode="lin" valueType="num">
                                      <p:cBhvr additive="base">
                                        <p:cTn id="48" dur="500" fill="hold"/>
                                        <p:tgtEl>
                                          <p:spTgt spid="38">
                                            <p:txEl>
                                              <p:pRg st="5" end="5"/>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8">
                                            <p:txEl>
                                              <p:pRg st="5" end="5"/>
                                            </p:txEl>
                                          </p:spTgt>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1000" fill="hold"/>
                                        <p:tgtEl>
                                          <p:spTgt spid="12"/>
                                        </p:tgtEl>
                                        <p:attrNameLst>
                                          <p:attrName>ppt_x</p:attrName>
                                        </p:attrNameLst>
                                      </p:cBhvr>
                                      <p:tavLst>
                                        <p:tav tm="0">
                                          <p:val>
                                            <p:strVal val="1+#ppt_w/2"/>
                                          </p:val>
                                        </p:tav>
                                        <p:tav tm="100000">
                                          <p:val>
                                            <p:strVal val="#ppt_x"/>
                                          </p:val>
                                        </p:tav>
                                      </p:tavLst>
                                    </p:anim>
                                    <p:anim calcmode="lin" valueType="num">
                                      <p:cBhvr additive="base">
                                        <p:cTn id="5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2000"/>
                                        <p:tgtEl>
                                          <p:spTgt spid="5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8">
                                            <p:txEl>
                                              <p:pRg st="6" end="6"/>
                                            </p:txEl>
                                          </p:spTgt>
                                        </p:tgtEl>
                                        <p:attrNameLst>
                                          <p:attrName>style.visibility</p:attrName>
                                        </p:attrNameLst>
                                      </p:cBhvr>
                                      <p:to>
                                        <p:strVal val="visible"/>
                                      </p:to>
                                    </p:set>
                                    <p:animEffect transition="in" filter="blinds(horizontal)">
                                      <p:cBhvr>
                                        <p:cTn id="61" dur="500"/>
                                        <p:tgtEl>
                                          <p:spTgt spid="38">
                                            <p:txEl>
                                              <p:pRg st="6" end="6"/>
                                            </p:txEl>
                                          </p:spTgt>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8">
                                            <p:txEl>
                                              <p:pRg st="7" end="7"/>
                                            </p:txEl>
                                          </p:spTgt>
                                        </p:tgtEl>
                                        <p:attrNameLst>
                                          <p:attrName>style.visibility</p:attrName>
                                        </p:attrNameLst>
                                      </p:cBhvr>
                                      <p:to>
                                        <p:strVal val="visible"/>
                                      </p:to>
                                    </p:set>
                                    <p:animEffect transition="in" filter="blinds(horizontal)">
                                      <p:cBhvr>
                                        <p:cTn id="64" dur="500"/>
                                        <p:tgtEl>
                                          <p:spTgt spid="38">
                                            <p:txEl>
                                              <p:pRg st="7" end="7"/>
                                            </p:txEl>
                                          </p:spTgt>
                                        </p:tgtEl>
                                      </p:cBhvr>
                                    </p:animEffect>
                                  </p:childTnLst>
                                </p:cTn>
                              </p:par>
                            </p:childTnLst>
                          </p:cTn>
                        </p:par>
                        <p:par>
                          <p:cTn id="65" fill="hold">
                            <p:stCondLst>
                              <p:cond delay="2000"/>
                            </p:stCondLst>
                            <p:childTnLst>
                              <p:par>
                                <p:cTn id="66" presetID="6" presetClass="entr" presetSubtype="16"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circle(in)">
                                      <p:cBhvr>
                                        <p:cTn id="68" dur="2000"/>
                                        <p:tgtEl>
                                          <p:spTgt spid="8"/>
                                        </p:tgtEl>
                                      </p:cBhvr>
                                    </p:animEffect>
                                  </p:childTnLst>
                                </p:cTn>
                              </p:par>
                            </p:childTnLst>
                          </p:cTn>
                        </p:par>
                        <p:par>
                          <p:cTn id="69" fill="hold">
                            <p:stCondLst>
                              <p:cond delay="4000"/>
                            </p:stCondLst>
                            <p:childTnLst>
                              <p:par>
                                <p:cTn id="70" presetID="6" presetClass="entr" presetSubtype="16"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circle(in)">
                                      <p:cBhvr>
                                        <p:cTn id="72" dur="2000"/>
                                        <p:tgtEl>
                                          <p:spTgt spid="6"/>
                                        </p:tgtEl>
                                      </p:cBhvr>
                                    </p:animEffect>
                                  </p:childTnLst>
                                </p:cTn>
                              </p:par>
                            </p:childTnLst>
                          </p:cTn>
                        </p:par>
                        <p:par>
                          <p:cTn id="73" fill="hold">
                            <p:stCondLst>
                              <p:cond delay="6000"/>
                            </p:stCondLst>
                            <p:childTnLst>
                              <p:par>
                                <p:cTn id="74" presetID="6" presetClass="entr" presetSubtype="16" fill="hold" nodeType="after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circle(in)">
                                      <p:cBhvr>
                                        <p:cTn id="76" dur="2000"/>
                                        <p:tgtEl>
                                          <p:spTgt spid="2"/>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5" fill="hold" nodeType="clickEffect">
                                  <p:stCondLst>
                                    <p:cond delay="0"/>
                                  </p:stCondLst>
                                  <p:childTnLst>
                                    <p:set>
                                      <p:cBhvr>
                                        <p:cTn id="80" dur="1" fill="hold">
                                          <p:stCondLst>
                                            <p:cond delay="0"/>
                                          </p:stCondLst>
                                        </p:cTn>
                                        <p:tgtEl>
                                          <p:spTgt spid="159"/>
                                        </p:tgtEl>
                                        <p:attrNameLst>
                                          <p:attrName>style.visibility</p:attrName>
                                        </p:attrNameLst>
                                      </p:cBhvr>
                                      <p:to>
                                        <p:strVal val="visible"/>
                                      </p:to>
                                    </p:set>
                                    <p:animEffect transition="in" filter="checkerboard(down)">
                                      <p:cBhvr>
                                        <p:cTn id="81" dur="2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P spid="51" grpId="0" uiExpand="1"/>
      <p:bldP spid="1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9962389" y="6008304"/>
            <a:ext cx="2178134" cy="844353"/>
          </a:xfrm>
          <a:prstGeom prst="rect">
            <a:avLst/>
          </a:prstGeom>
          <a:noFill/>
          <a:ln w="9525">
            <a:noFill/>
            <a:miter lim="800000"/>
            <a:headEnd/>
            <a:tailEnd/>
          </a:ln>
        </p:spPr>
      </p:pic>
      <p:sp>
        <p:nvSpPr>
          <p:cNvPr id="17" name="Right Arrow 16"/>
          <p:cNvSpPr/>
          <p:nvPr/>
        </p:nvSpPr>
        <p:spPr>
          <a:xfrm>
            <a:off x="1529542" y="399015"/>
            <a:ext cx="10662458"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kern="0" dirty="0" smtClean="0">
                <a:solidFill>
                  <a:prstClr val="white"/>
                </a:solidFill>
              </a:rPr>
              <a:t>Alliance Management </a:t>
            </a:r>
            <a:r>
              <a:rPr lang="en-US" sz="3000" kern="0" spc="-100" dirty="0" smtClean="0">
                <a:solidFill>
                  <a:prstClr val="white"/>
                </a:solidFill>
                <a:sym typeface="Wingdings"/>
              </a:rPr>
              <a:t> </a:t>
            </a:r>
            <a:r>
              <a:rPr lang="en-US" sz="3000" kern="0" spc="-100" dirty="0" smtClean="0">
                <a:solidFill>
                  <a:prstClr val="white"/>
                </a:solidFill>
                <a:latin typeface="Arial Black" pitchFamily="34" charset="0"/>
                <a:sym typeface="Wingdings"/>
              </a:rPr>
              <a:t>Collaborative </a:t>
            </a:r>
            <a:r>
              <a:rPr lang="en-US" sz="3000" b="1" kern="0" spc="-100" dirty="0" smtClean="0">
                <a:solidFill>
                  <a:prstClr val="white"/>
                </a:solidFill>
                <a:latin typeface="Arial Black" pitchFamily="34" charset="0"/>
              </a:rPr>
              <a:t>Leadership</a:t>
            </a:r>
            <a:r>
              <a:rPr lang="en-US" sz="3000" b="1" kern="0" dirty="0" smtClean="0">
                <a:solidFill>
                  <a:prstClr val="white"/>
                </a:solidFill>
                <a:latin typeface="Arial Black" pitchFamily="34" charset="0"/>
              </a:rPr>
              <a:t> </a:t>
            </a:r>
            <a:r>
              <a:rPr lang="en-US" sz="3000" b="1" i="1" kern="0" dirty="0" smtClean="0">
                <a:solidFill>
                  <a:prstClr val="white"/>
                </a:solidFill>
                <a:latin typeface="Arial Black" pitchFamily="34" charset="0"/>
              </a:rPr>
              <a:t>Shift</a:t>
            </a:r>
            <a: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t>
            </a:r>
            <a:r>
              <a:rPr lang="en-US" sz="36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Strategic Alignment</a:t>
            </a:r>
            <a:endParaRPr lang="en-US" sz="2000" b="1" kern="0" dirty="0" smtClean="0">
              <a:solidFill>
                <a:srgbClr val="FFFF99"/>
              </a:solidFill>
            </a:endParaRPr>
          </a:p>
        </p:txBody>
      </p:sp>
      <p:sp>
        <p:nvSpPr>
          <p:cNvPr id="16" name="Notched Right Arrow 15"/>
          <p:cNvSpPr/>
          <p:nvPr/>
        </p:nvSpPr>
        <p:spPr>
          <a:xfrm>
            <a:off x="0" y="1219200"/>
            <a:ext cx="12192000" cy="4491790"/>
          </a:xfrm>
          <a:prstGeom prst="notchedRightArrow">
            <a:avLst>
              <a:gd name="adj1" fmla="val 76997"/>
              <a:gd name="adj2" fmla="val 31465"/>
            </a:avLst>
          </a:prstGeom>
          <a:solidFill>
            <a:srgbClr val="C00000"/>
          </a:solidFill>
          <a:ln w="38100" cap="flat" cmpd="sng" algn="ctr">
            <a:solidFill>
              <a:srgbClr val="FFC000"/>
            </a:solidFill>
            <a:prstDash val="solid"/>
          </a:ln>
          <a:effectLst/>
          <a:scene3d>
            <a:camera prst="orthographicFront"/>
            <a:lightRig rig="morning" dir="t">
              <a:rot lat="0" lon="0" rev="4800000"/>
            </a:lightRig>
          </a:scene3d>
          <a:sp3d>
            <a:bevelT w="304800" prst="angle"/>
            <a:bevelB w="44450"/>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dkEdge"/>
          </a:bodyPr>
          <a:lstStyle/>
          <a:p>
            <a:pPr algn="ctr"/>
            <a:endParaRPr lang="en-US" sz="3600" kern="0" cap="small" dirty="0" smtClean="0">
              <a:solidFill>
                <a:schemeClr val="bg1">
                  <a:lumMod val="95000"/>
                </a:schemeClr>
              </a:solidFill>
              <a:effectLst>
                <a:outerShdw blurRad="38100" dist="38100" dir="2700000" algn="tl">
                  <a:srgbClr val="000000">
                    <a:alpha val="43137"/>
                  </a:srgbClr>
                </a:outerShdw>
              </a:effectLst>
              <a:latin typeface="Arial Black" pitchFamily="34" charset="0"/>
            </a:endParaRPr>
          </a:p>
        </p:txBody>
      </p:sp>
      <p:grpSp>
        <p:nvGrpSpPr>
          <p:cNvPr id="13" name="Group 12"/>
          <p:cNvGrpSpPr/>
          <p:nvPr/>
        </p:nvGrpSpPr>
        <p:grpSpPr>
          <a:xfrm>
            <a:off x="2050804" y="5272605"/>
            <a:ext cx="8506367" cy="1278830"/>
            <a:chOff x="4267200" y="4016187"/>
            <a:chExt cx="7422776" cy="996312"/>
          </a:xfrm>
        </p:grpSpPr>
        <p:sp>
          <p:nvSpPr>
            <p:cNvPr id="14" name="Plaque 13"/>
            <p:cNvSpPr/>
            <p:nvPr/>
          </p:nvSpPr>
          <p:spPr>
            <a:xfrm>
              <a:off x="4267200" y="4016187"/>
              <a:ext cx="7422776" cy="995529"/>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92706" y="4077346"/>
              <a:ext cx="7135905" cy="935153"/>
            </a:xfrm>
            <a:prstGeom prst="rect">
              <a:avLst/>
            </a:prstGeom>
            <a:noFill/>
          </p:spPr>
          <p:txBody>
            <a:bodyPr wrap="square" rtlCol="0">
              <a:spAutoFit/>
            </a:bodyPr>
            <a:lstStyle/>
            <a:p>
              <a:r>
                <a:rPr lang="en-US" b="1" dirty="0" smtClean="0"/>
                <a:t>Key Actions</a:t>
              </a:r>
              <a:r>
                <a:rPr lang="en-US" dirty="0" smtClean="0"/>
                <a:t>: 	Link &amp; Leverage Strategic Assets  across  Span of Value Chain</a:t>
              </a:r>
            </a:p>
            <a:p>
              <a:r>
                <a:rPr lang="en-US" dirty="0" smtClean="0"/>
                <a:t>		Learn what each  Senior Executive can contribute Strategically </a:t>
              </a:r>
            </a:p>
            <a:p>
              <a:r>
                <a:rPr lang="en-US" b="1" dirty="0" smtClean="0">
                  <a:solidFill>
                    <a:srgbClr val="C00000"/>
                  </a:solidFill>
                </a:rPr>
                <a:t>Key Messages</a:t>
              </a:r>
              <a:r>
                <a:rPr lang="en-US" dirty="0" smtClean="0">
                  <a:solidFill>
                    <a:srgbClr val="C00000"/>
                  </a:solidFill>
                </a:rPr>
                <a:t>: 	Keep </a:t>
              </a:r>
              <a:r>
                <a:rPr lang="en-US" i="1" dirty="0" smtClean="0">
                  <a:solidFill>
                    <a:srgbClr val="C00000"/>
                  </a:solidFill>
                </a:rPr>
                <a:t>Competitive Advantage</a:t>
              </a:r>
              <a:r>
                <a:rPr lang="en-US" dirty="0" smtClean="0">
                  <a:solidFill>
                    <a:srgbClr val="C00000"/>
                  </a:solidFill>
                </a:rPr>
                <a:t>, Strategy &amp; </a:t>
              </a:r>
              <a:r>
                <a:rPr lang="en-US" i="1" dirty="0" smtClean="0">
                  <a:solidFill>
                    <a:srgbClr val="C00000"/>
                  </a:solidFill>
                </a:rPr>
                <a:t>Speed  </a:t>
              </a:r>
              <a:r>
                <a:rPr lang="en-US" dirty="0" smtClean="0">
                  <a:solidFill>
                    <a:srgbClr val="C00000"/>
                  </a:solidFill>
                </a:rPr>
                <a:t>front &amp; center 		Alliances are NOT Transactions, NOT Deals, Not Tactical</a:t>
              </a:r>
              <a:endParaRPr lang="en-US" dirty="0">
                <a:solidFill>
                  <a:srgbClr val="C00000"/>
                </a:solidFill>
              </a:endParaRPr>
            </a:p>
          </p:txBody>
        </p:sp>
      </p:grpSp>
      <p:pic>
        <p:nvPicPr>
          <p:cNvPr id="19" name="Picture 18" descr="4 Alignments.png"/>
          <p:cNvPicPr>
            <a:picLocks noChangeAspect="1"/>
          </p:cNvPicPr>
          <p:nvPr/>
        </p:nvPicPr>
        <p:blipFill>
          <a:blip r:embed="rId4" cstate="print"/>
          <a:stretch>
            <a:fillRect/>
          </a:stretch>
        </p:blipFill>
        <p:spPr>
          <a:xfrm>
            <a:off x="16625" y="33250"/>
            <a:ext cx="1479665" cy="1554327"/>
          </a:xfrm>
          <a:prstGeom prst="rect">
            <a:avLst/>
          </a:prstGeom>
        </p:spPr>
      </p:pic>
      <p:sp>
        <p:nvSpPr>
          <p:cNvPr id="10" name="TextBox 9"/>
          <p:cNvSpPr txBox="1"/>
          <p:nvPr/>
        </p:nvSpPr>
        <p:spPr>
          <a:xfrm>
            <a:off x="682122" y="1882336"/>
            <a:ext cx="10194876" cy="1015663"/>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6000" b="1" i="1" dirty="0" smtClean="0">
                <a:solidFill>
                  <a:srgbClr val="FFFF00"/>
                </a:solidFill>
                <a:latin typeface="Engravers MT" pitchFamily="18" charset="0"/>
              </a:rPr>
              <a:t>AIM </a:t>
            </a:r>
            <a:r>
              <a:rPr lang="en-US" sz="4000" b="1" i="1" dirty="0" smtClean="0">
                <a:solidFill>
                  <a:srgbClr val="FFFF00"/>
                </a:solidFill>
                <a:latin typeface="Engravers MT" pitchFamily="18" charset="0"/>
              </a:rPr>
              <a:t>of</a:t>
            </a:r>
            <a:r>
              <a:rPr lang="en-US" sz="6000" b="1" i="1" dirty="0" smtClean="0">
                <a:solidFill>
                  <a:srgbClr val="FFFF00"/>
                </a:solidFill>
                <a:latin typeface="Engravers MT" pitchFamily="18" charset="0"/>
              </a:rPr>
              <a:t> STRATEGY</a:t>
            </a:r>
            <a:endParaRPr lang="en-US" sz="6000" i="1" dirty="0"/>
          </a:p>
        </p:txBody>
      </p:sp>
      <p:sp>
        <p:nvSpPr>
          <p:cNvPr id="18" name="TextBox 17"/>
          <p:cNvSpPr txBox="1"/>
          <p:nvPr/>
        </p:nvSpPr>
        <p:spPr>
          <a:xfrm>
            <a:off x="1443788" y="2693332"/>
            <a:ext cx="9496927" cy="2308324"/>
          </a:xfrm>
          <a:prstGeom prst="rect">
            <a:avLst/>
          </a:prstGeom>
          <a:noFill/>
        </p:spPr>
        <p:txBody>
          <a:bodyPr wrap="square" rtlCol="0">
            <a:spAutoFit/>
          </a:bodyPr>
          <a:lstStyle/>
          <a:p>
            <a:pPr algn="ctr"/>
            <a:r>
              <a:rPr lang="en-US" sz="3600" kern="0" cap="small" dirty="0" smtClean="0">
                <a:solidFill>
                  <a:schemeClr val="bg1">
                    <a:lumMod val="95000"/>
                  </a:schemeClr>
                </a:solidFill>
                <a:effectLst>
                  <a:outerShdw blurRad="38100" dist="38100" dir="2700000" algn="tl">
                    <a:srgbClr val="000000">
                      <a:alpha val="43137"/>
                    </a:srgbClr>
                  </a:outerShdw>
                </a:effectLst>
                <a:latin typeface="Arial Black" pitchFamily="34" charset="0"/>
              </a:rPr>
              <a:t>Transform Vision &amp; Strategic Assets</a:t>
            </a:r>
          </a:p>
          <a:p>
            <a:pPr algn="ctr"/>
            <a:r>
              <a:rPr lang="en-US" sz="3600" kern="0" cap="small" dirty="0" smtClean="0">
                <a:solidFill>
                  <a:schemeClr val="bg1">
                    <a:lumMod val="95000"/>
                  </a:schemeClr>
                </a:solidFill>
                <a:effectLst>
                  <a:outerShdw blurRad="38100" dist="38100" dir="2700000" algn="tl">
                    <a:srgbClr val="000000">
                      <a:alpha val="43137"/>
                    </a:srgbClr>
                  </a:outerShdw>
                </a:effectLst>
                <a:latin typeface="Arial Black" pitchFamily="34" charset="0"/>
              </a:rPr>
              <a:t>Into Value that </a:t>
            </a:r>
            <a:br>
              <a:rPr lang="en-US" sz="3600" kern="0" cap="small" dirty="0" smtClean="0">
                <a:solidFill>
                  <a:schemeClr val="bg1">
                    <a:lumMod val="95000"/>
                  </a:schemeClr>
                </a:solidFill>
                <a:effectLst>
                  <a:outerShdw blurRad="38100" dist="38100" dir="2700000" algn="tl">
                    <a:srgbClr val="000000">
                      <a:alpha val="43137"/>
                    </a:srgbClr>
                  </a:outerShdw>
                </a:effectLst>
                <a:latin typeface="Arial Black" pitchFamily="34" charset="0"/>
              </a:rPr>
            </a:br>
            <a:r>
              <a:rPr lang="en-US" sz="3600" kern="0" cap="small" dirty="0" smtClean="0">
                <a:solidFill>
                  <a:schemeClr val="bg1">
                    <a:lumMod val="95000"/>
                  </a:schemeClr>
                </a:solidFill>
                <a:effectLst>
                  <a:outerShdw blurRad="38100" dist="38100" dir="2700000" algn="tl">
                    <a:srgbClr val="000000">
                      <a:alpha val="43137"/>
                    </a:srgbClr>
                  </a:outerShdw>
                </a:effectLst>
                <a:latin typeface="Arial Black" pitchFamily="34" charset="0"/>
              </a:rPr>
              <a:t>creates Competitive Advantage</a:t>
            </a:r>
          </a:p>
          <a:p>
            <a:pPr algn="ctr"/>
            <a:r>
              <a:rPr lang="en-US" sz="3600" kern="0" cap="small" dirty="0" smtClean="0">
                <a:solidFill>
                  <a:schemeClr val="bg1">
                    <a:lumMod val="95000"/>
                  </a:schemeClr>
                </a:solidFill>
                <a:effectLst>
                  <a:outerShdw blurRad="38100" dist="38100" dir="2700000" algn="tl">
                    <a:srgbClr val="000000">
                      <a:alpha val="43137"/>
                    </a:srgbClr>
                  </a:outerShdw>
                </a:effectLst>
                <a:latin typeface="Arial Black" pitchFamily="34" charset="0"/>
              </a:rPr>
              <a:t>Quickly &amp; Efficiently</a:t>
            </a:r>
            <a:endParaRPr lang="en-US" sz="4000" dirty="0"/>
          </a:p>
        </p:txBody>
      </p:sp>
      <p:sp>
        <p:nvSpPr>
          <p:cNvPr id="21" name="Slide Number Placeholder 3"/>
          <p:cNvSpPr>
            <a:spLocks noGrp="1"/>
          </p:cNvSpPr>
          <p:nvPr>
            <p:ph type="sldNum" sz="quarter" idx="10"/>
          </p:nvPr>
        </p:nvSpPr>
        <p:spPr>
          <a:xfrm>
            <a:off x="10130115" y="6373910"/>
            <a:ext cx="1219200" cy="304800"/>
          </a:xfrm>
        </p:spPr>
        <p:txBody>
          <a:bodyPr/>
          <a:lstStyle/>
          <a:p>
            <a:pPr algn="r">
              <a:defRPr/>
            </a:pPr>
            <a:r>
              <a:rPr lang="en-US" smtClean="0">
                <a:solidFill>
                  <a:srgbClr val="000000"/>
                </a:solidFill>
              </a:rPr>
              <a:t> </a:t>
            </a:r>
            <a:fld id="{83D68C59-3DBA-4C98-B8B8-173223090943}" type="slidenum">
              <a:rPr lang="en-US" smtClean="0">
                <a:solidFill>
                  <a:srgbClr val="000000"/>
                </a:solidFill>
              </a:rPr>
              <a:pPr algn="r">
                <a:defRPr/>
              </a:pPr>
              <a:t>8</a:t>
            </a:fld>
            <a:endParaRPr lang="en-US" dirty="0">
              <a:solidFill>
                <a:srgbClr val="000000"/>
              </a:solidFill>
            </a:endParaRPr>
          </a:p>
        </p:txBody>
      </p:sp>
      <p:grpSp>
        <p:nvGrpSpPr>
          <p:cNvPr id="26" name="Group 25"/>
          <p:cNvGrpSpPr/>
          <p:nvPr/>
        </p:nvGrpSpPr>
        <p:grpSpPr>
          <a:xfrm>
            <a:off x="1596546" y="50378"/>
            <a:ext cx="10595454" cy="641445"/>
            <a:chOff x="304800" y="50378"/>
            <a:chExt cx="11887202" cy="641445"/>
          </a:xfrm>
        </p:grpSpPr>
        <p:sp>
          <p:nvSpPr>
            <p:cNvPr id="27" name="Title 3"/>
            <p:cNvSpPr txBox="1">
              <a:spLocks/>
            </p:cNvSpPr>
            <p:nvPr/>
          </p:nvSpPr>
          <p:spPr>
            <a:xfrm>
              <a:off x="304800" y="50378"/>
              <a:ext cx="11887202"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art</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3- Shape</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  </a:t>
              </a:r>
              <a:r>
                <a:rPr kumimoji="0" lang="en-US" sz="3200" b="1" i="1" u="none" strike="noStrike" kern="1200" cap="none" spc="0" normalizeH="0" baseline="0" noProof="0" dirty="0" smtClean="0">
                  <a:ln>
                    <a:noFill/>
                  </a:ln>
                  <a:solidFill>
                    <a:srgbClr val="C00000"/>
                  </a:solidFill>
                  <a:effectLst/>
                  <a:uLnTx/>
                  <a:uFillTx/>
                  <a:latin typeface="Engravers MT" pitchFamily="18" charset="0"/>
                  <a:ea typeface="+mj-ea"/>
                  <a:cs typeface="+mj-cs"/>
                </a:rPr>
                <a:t>Shifting</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minD</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MaAps</a:t>
              </a:r>
              <a:endParaRPr kumimoji="0" lang="en-US" sz="2800" b="1" i="1" u="sng" strike="noStrike" kern="1200" cap="none" spc="0" normalizeH="0" baseline="60000" noProof="0" dirty="0">
                <a:ln>
                  <a:noFill/>
                </a:ln>
                <a:solidFill>
                  <a:srgbClr val="C00000"/>
                </a:solidFill>
                <a:effectLst/>
                <a:uLnTx/>
                <a:uFillTx/>
                <a:latin typeface="Engravers MT" pitchFamily="18" charset="0"/>
                <a:ea typeface="+mj-ea"/>
                <a:cs typeface="+mj-cs"/>
              </a:endParaRPr>
            </a:p>
          </p:txBody>
        </p:sp>
        <p:sp>
          <p:nvSpPr>
            <p:cNvPr id="28" name="TextBox 27"/>
            <p:cNvSpPr txBox="1"/>
            <p:nvPr/>
          </p:nvSpPr>
          <p:spPr>
            <a:xfrm>
              <a:off x="8524262" y="290286"/>
              <a:ext cx="3120662" cy="276999"/>
            </a:xfrm>
            <a:prstGeom prst="rect">
              <a:avLst/>
            </a:prstGeom>
            <a:noFill/>
          </p:spPr>
          <p:txBody>
            <a:bodyPr wrap="none" rtlCol="0">
              <a:spAutoFit/>
            </a:bodyPr>
            <a:lstStyle/>
            <a:p>
              <a:r>
                <a:rPr lang="en-US" sz="1200" b="1" i="1" dirty="0" smtClean="0"/>
                <a:t>M</a:t>
              </a:r>
              <a:r>
                <a:rPr lang="en-US" sz="1200" i="1" dirty="0" smtClean="0"/>
                <a:t>etrics, </a:t>
              </a:r>
              <a:r>
                <a:rPr lang="en-US" sz="1200" b="1" i="1" dirty="0" smtClean="0"/>
                <a:t>A</a:t>
              </a:r>
              <a:r>
                <a:rPr lang="en-US" sz="1200" i="1" dirty="0" smtClean="0"/>
                <a:t>rchitecture, </a:t>
              </a:r>
              <a:r>
                <a:rPr lang="en-US" sz="1200" b="1" i="1" dirty="0" smtClean="0"/>
                <a:t>A</a:t>
              </a:r>
              <a:r>
                <a:rPr lang="en-US" sz="1200" i="1" dirty="0" smtClean="0"/>
                <a:t>ctions, </a:t>
              </a:r>
              <a:r>
                <a:rPr lang="en-US" sz="1200" b="1" i="1" dirty="0" smtClean="0"/>
                <a:t>P</a:t>
              </a:r>
              <a:r>
                <a:rPr lang="en-US" sz="1200" i="1" dirty="0" smtClean="0"/>
                <a:t>ictures, </a:t>
              </a:r>
              <a:r>
                <a:rPr lang="en-US" sz="1200" b="1" i="1" dirty="0" smtClean="0"/>
                <a:t>S</a:t>
              </a:r>
              <a:r>
                <a:rPr lang="en-US" sz="1200" i="1" dirty="0" smtClean="0"/>
                <a:t>tories</a:t>
              </a:r>
              <a:endParaRPr lang="en-US" sz="1200" i="1"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3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blinds(horizontal)">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blinds(horizontal)">
                                      <p:cBhvr>
                                        <p:cTn id="25" dur="500"/>
                                        <p:tgtEl>
                                          <p:spTgt spid="1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Effect transition="in" filter="blinds(horizontal)">
                                      <p:cBhvr>
                                        <p:cTn id="30" dur="500"/>
                                        <p:tgtEl>
                                          <p:spTgt spid="1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5"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dow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p:cNvPicPr>
            <a:picLocks noChangeAspect="1" noChangeArrowheads="1"/>
          </p:cNvPicPr>
          <p:nvPr/>
        </p:nvPicPr>
        <p:blipFill>
          <a:blip r:embed="rId3" cstate="print"/>
          <a:srcRect l="63944" b="10825"/>
          <a:stretch>
            <a:fillRect/>
          </a:stretch>
        </p:blipFill>
        <p:spPr bwMode="auto">
          <a:xfrm>
            <a:off x="11355185" y="6008304"/>
            <a:ext cx="785338" cy="752955"/>
          </a:xfrm>
          <a:prstGeom prst="rect">
            <a:avLst/>
          </a:prstGeom>
          <a:noFill/>
          <a:ln w="9525">
            <a:noFill/>
            <a:miter lim="800000"/>
            <a:headEnd/>
            <a:tailEnd/>
          </a:ln>
        </p:spPr>
      </p:pic>
      <p:grpSp>
        <p:nvGrpSpPr>
          <p:cNvPr id="9" name="Group 20"/>
          <p:cNvGrpSpPr/>
          <p:nvPr/>
        </p:nvGrpSpPr>
        <p:grpSpPr>
          <a:xfrm>
            <a:off x="476427" y="1571780"/>
            <a:ext cx="3608527" cy="3964494"/>
            <a:chOff x="1057741" y="2566434"/>
            <a:chExt cx="2393994" cy="3147543"/>
          </a:xfrm>
        </p:grpSpPr>
        <p:pic>
          <p:nvPicPr>
            <p:cNvPr id="10" name="Picture 44"/>
            <p:cNvPicPr>
              <a:picLocks noChangeAspect="1" noChangeArrowheads="1"/>
            </p:cNvPicPr>
            <p:nvPr/>
          </p:nvPicPr>
          <p:blipFill>
            <a:blip r:embed="rId4" cstate="print"/>
            <a:srcRect/>
            <a:stretch>
              <a:fillRect/>
            </a:stretch>
          </p:blipFill>
          <p:spPr bwMode="auto">
            <a:xfrm>
              <a:off x="1057741" y="2566434"/>
              <a:ext cx="2393994" cy="3147543"/>
            </a:xfrm>
            <a:prstGeom prst="rect">
              <a:avLst/>
            </a:prstGeom>
            <a:noFill/>
            <a:ln w="12700">
              <a:noFill/>
              <a:miter lim="800000"/>
              <a:headEnd type="none" w="sm" len="sm"/>
              <a:tailEnd type="none" w="sm" len="sm"/>
            </a:ln>
            <a:effectLst/>
          </p:spPr>
        </p:pic>
        <p:grpSp>
          <p:nvGrpSpPr>
            <p:cNvPr id="11" name="Group 42"/>
            <p:cNvGrpSpPr>
              <a:grpSpLocks/>
            </p:cNvGrpSpPr>
            <p:nvPr/>
          </p:nvGrpSpPr>
          <p:grpSpPr bwMode="auto">
            <a:xfrm>
              <a:off x="1139218" y="2992159"/>
              <a:ext cx="2245630" cy="2575137"/>
              <a:chOff x="326" y="1066"/>
              <a:chExt cx="2124" cy="2285"/>
            </a:xfrm>
          </p:grpSpPr>
          <p:sp>
            <p:nvSpPr>
              <p:cNvPr id="12" name="WordArt 31"/>
              <p:cNvSpPr>
                <a:spLocks noChangeArrowheads="1" noChangeShapeType="1" noTextEdit="1"/>
              </p:cNvSpPr>
              <p:nvPr/>
            </p:nvSpPr>
            <p:spPr bwMode="auto">
              <a:xfrm>
                <a:off x="407" y="1066"/>
                <a:ext cx="1947" cy="672"/>
              </a:xfrm>
              <a:prstGeom prst="rect">
                <a:avLst/>
              </a:prstGeom>
            </p:spPr>
            <p:txBody>
              <a:bodyPr spcFirstLastPara="1" wrap="none" fromWordArt="1">
                <a:prstTxWarp prst="textArchUp">
                  <a:avLst>
                    <a:gd name="adj" fmla="val 11255161"/>
                  </a:avLst>
                </a:prstTxWarp>
                <a:scene3d>
                  <a:camera prst="orthographicFront"/>
                  <a:lightRig rig="threePt" dir="t"/>
                </a:scene3d>
                <a:sp3d extrusionH="57150">
                  <a:bevelT w="38100" h="38100" prst="angle"/>
                </a:sp3d>
              </a:bodyPr>
              <a:lstStyle/>
              <a:p>
                <a:pPr algn="ctr"/>
                <a:r>
                  <a:rPr lang="en-US" sz="3600" kern="10" dirty="0" smtClean="0">
                    <a:ln w="9525">
                      <a:solidFill>
                        <a:srgbClr val="FF0000"/>
                      </a:solidFill>
                      <a:round/>
                      <a:headEnd type="none" w="sm" len="sm"/>
                      <a:tailEnd type="none" w="sm" len="sm"/>
                    </a:ln>
                    <a:solidFill>
                      <a:srgbClr val="F7E76F"/>
                    </a:solidFill>
                    <a:latin typeface="Arial Black"/>
                  </a:rPr>
                  <a:t>Battle</a:t>
                </a:r>
                <a:endParaRPr lang="en-US" sz="3600" kern="10" dirty="0">
                  <a:ln w="9525">
                    <a:solidFill>
                      <a:srgbClr val="FF0000"/>
                    </a:solidFill>
                    <a:round/>
                    <a:headEnd type="none" w="sm" len="sm"/>
                    <a:tailEnd type="none" w="sm" len="sm"/>
                  </a:ln>
                  <a:solidFill>
                    <a:srgbClr val="F7E76F"/>
                  </a:solidFill>
                  <a:latin typeface="Arial Black"/>
                </a:endParaRPr>
              </a:p>
            </p:txBody>
          </p:sp>
          <p:sp>
            <p:nvSpPr>
              <p:cNvPr id="13" name="WordArt 32"/>
              <p:cNvSpPr>
                <a:spLocks noChangeArrowheads="1" noChangeShapeType="1" noTextEdit="1"/>
              </p:cNvSpPr>
              <p:nvPr/>
            </p:nvSpPr>
            <p:spPr bwMode="auto">
              <a:xfrm>
                <a:off x="1296" y="1351"/>
                <a:ext cx="306" cy="264"/>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en-US" sz="3600" kern="10" dirty="0">
                    <a:ln w="9525">
                      <a:solidFill>
                        <a:srgbClr val="FF0000"/>
                      </a:solidFill>
                      <a:round/>
                      <a:headEnd type="none" w="sm" len="sm"/>
                      <a:tailEnd type="none" w="sm" len="sm"/>
                    </a:ln>
                    <a:solidFill>
                      <a:srgbClr val="F7E76F"/>
                    </a:solidFill>
                    <a:latin typeface="Arial Black"/>
                  </a:rPr>
                  <a:t>of</a:t>
                </a:r>
              </a:p>
            </p:txBody>
          </p:sp>
          <p:sp>
            <p:nvSpPr>
              <p:cNvPr id="14" name="WordArt 33"/>
              <p:cNvSpPr>
                <a:spLocks noChangeArrowheads="1" noChangeShapeType="1" noTextEdit="1"/>
              </p:cNvSpPr>
              <p:nvPr/>
            </p:nvSpPr>
            <p:spPr bwMode="auto">
              <a:xfrm>
                <a:off x="393" y="1789"/>
                <a:ext cx="1961" cy="856"/>
              </a:xfrm>
              <a:prstGeom prst="rect">
                <a:avLst/>
              </a:prstGeom>
            </p:spPr>
            <p:txBody>
              <a:bodyPr wrap="none" fromWordArt="1">
                <a:prstTxWarp prst="textArchDown">
                  <a:avLst/>
                </a:prstTxWarp>
                <a:scene3d>
                  <a:camera prst="orthographicFront"/>
                  <a:lightRig rig="threePt" dir="t"/>
                </a:scene3d>
                <a:sp3d extrusionH="57150">
                  <a:bevelT w="38100" h="38100" prst="angle"/>
                </a:sp3d>
              </a:bodyPr>
              <a:lstStyle/>
              <a:p>
                <a:pPr algn="ctr">
                  <a:lnSpc>
                    <a:spcPct val="80000"/>
                  </a:lnSpc>
                </a:pPr>
                <a:r>
                  <a:rPr lang="en-US" sz="2000" kern="10" dirty="0" smtClean="0">
                    <a:ln w="9525">
                      <a:solidFill>
                        <a:srgbClr val="FF0000"/>
                      </a:solidFill>
                      <a:round/>
                      <a:headEnd type="none" w="sm" len="sm"/>
                      <a:tailEnd type="none" w="sm" len="sm"/>
                    </a:ln>
                    <a:solidFill>
                      <a:srgbClr val="F7E76F"/>
                    </a:solidFill>
                    <a:latin typeface="Arial Black"/>
                  </a:rPr>
                  <a:t> Value</a:t>
                </a:r>
                <a:endParaRPr lang="en-US" sz="2000" kern="10" dirty="0">
                  <a:ln w="9525">
                    <a:solidFill>
                      <a:srgbClr val="FF0000"/>
                    </a:solidFill>
                    <a:round/>
                    <a:headEnd type="none" w="sm" len="sm"/>
                    <a:tailEnd type="none" w="sm" len="sm"/>
                  </a:ln>
                  <a:solidFill>
                    <a:srgbClr val="F7E76F"/>
                  </a:solidFill>
                  <a:latin typeface="Arial Black"/>
                </a:endParaRPr>
              </a:p>
            </p:txBody>
          </p:sp>
          <p:sp>
            <p:nvSpPr>
              <p:cNvPr id="33" name="WordArt 33"/>
              <p:cNvSpPr>
                <a:spLocks noChangeArrowheads="1" noChangeShapeType="1" noTextEdit="1"/>
              </p:cNvSpPr>
              <p:nvPr/>
            </p:nvSpPr>
            <p:spPr bwMode="auto">
              <a:xfrm>
                <a:off x="326" y="2495"/>
                <a:ext cx="2124" cy="856"/>
              </a:xfrm>
              <a:prstGeom prst="rect">
                <a:avLst/>
              </a:prstGeom>
            </p:spPr>
            <p:txBody>
              <a:bodyPr wrap="none" fromWordArt="1">
                <a:prstTxWarp prst="textArchDown">
                  <a:avLst/>
                </a:prstTxWarp>
                <a:scene3d>
                  <a:camera prst="orthographicFront"/>
                  <a:lightRig rig="threePt" dir="t"/>
                </a:scene3d>
                <a:sp3d extrusionH="57150">
                  <a:bevelT w="38100" h="38100" prst="angle"/>
                </a:sp3d>
              </a:bodyPr>
              <a:lstStyle/>
              <a:p>
                <a:pPr algn="ctr">
                  <a:lnSpc>
                    <a:spcPct val="80000"/>
                  </a:lnSpc>
                </a:pPr>
                <a:r>
                  <a:rPr lang="en-US" sz="2000" kern="10" dirty="0" smtClean="0">
                    <a:ln w="9525">
                      <a:solidFill>
                        <a:srgbClr val="FF0000"/>
                      </a:solidFill>
                      <a:round/>
                      <a:headEnd type="none" w="sm" len="sm"/>
                      <a:tailEnd type="none" w="sm" len="sm"/>
                    </a:ln>
                    <a:solidFill>
                      <a:srgbClr val="F7E76F"/>
                    </a:solidFill>
                    <a:latin typeface="Arial Black"/>
                  </a:rPr>
                  <a:t>Chains</a:t>
                </a:r>
                <a:endParaRPr lang="en-US" sz="2000" kern="10" dirty="0">
                  <a:ln w="9525">
                    <a:solidFill>
                      <a:srgbClr val="FF0000"/>
                    </a:solidFill>
                    <a:round/>
                    <a:headEnd type="none" w="sm" len="sm"/>
                    <a:tailEnd type="none" w="sm" len="sm"/>
                  </a:ln>
                  <a:solidFill>
                    <a:srgbClr val="F7E76F"/>
                  </a:solidFill>
                  <a:latin typeface="Arial Black"/>
                </a:endParaRPr>
              </a:p>
            </p:txBody>
          </p:sp>
        </p:grpSp>
      </p:grpSp>
      <p:grpSp>
        <p:nvGrpSpPr>
          <p:cNvPr id="15" name="Group 40"/>
          <p:cNvGrpSpPr>
            <a:grpSpLocks/>
          </p:cNvGrpSpPr>
          <p:nvPr/>
        </p:nvGrpSpPr>
        <p:grpSpPr bwMode="auto">
          <a:xfrm>
            <a:off x="4675380" y="1596044"/>
            <a:ext cx="6533699" cy="2336688"/>
            <a:chOff x="2600" y="733"/>
            <a:chExt cx="3513" cy="1905"/>
          </a:xfrm>
        </p:grpSpPr>
        <p:sp>
          <p:nvSpPr>
            <p:cNvPr id="16" name="WordArt 34"/>
            <p:cNvSpPr>
              <a:spLocks noChangeArrowheads="1" noChangeShapeType="1" noTextEdit="1"/>
            </p:cNvSpPr>
            <p:nvPr/>
          </p:nvSpPr>
          <p:spPr bwMode="auto">
            <a:xfrm>
              <a:off x="3607" y="733"/>
              <a:ext cx="1476" cy="209"/>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en-US" sz="3600" kern="10" dirty="0" smtClean="0">
                  <a:ln w="9525">
                    <a:solidFill>
                      <a:srgbClr val="886B1A"/>
                    </a:solidFill>
                    <a:round/>
                    <a:headEnd type="none" w="sm" len="sm"/>
                    <a:tailEnd type="none" w="sm" len="sm"/>
                  </a:ln>
                  <a:solidFill>
                    <a:srgbClr val="D9AF37"/>
                  </a:solidFill>
                  <a:latin typeface="Arial Black"/>
                </a:rPr>
                <a:t>Generate</a:t>
              </a:r>
              <a:endParaRPr lang="en-US" sz="3600" kern="10" dirty="0">
                <a:ln w="9525">
                  <a:solidFill>
                    <a:srgbClr val="886B1A"/>
                  </a:solidFill>
                  <a:round/>
                  <a:headEnd type="none" w="sm" len="sm"/>
                  <a:tailEnd type="none" w="sm" len="sm"/>
                </a:ln>
                <a:solidFill>
                  <a:srgbClr val="D9AF37"/>
                </a:solidFill>
                <a:latin typeface="Arial Black"/>
              </a:endParaRPr>
            </a:p>
          </p:txBody>
        </p:sp>
        <p:sp>
          <p:nvSpPr>
            <p:cNvPr id="17" name="WordArt 35"/>
            <p:cNvSpPr>
              <a:spLocks noChangeArrowheads="1" noChangeShapeType="1" noTextEdit="1"/>
            </p:cNvSpPr>
            <p:nvPr/>
          </p:nvSpPr>
          <p:spPr bwMode="auto">
            <a:xfrm>
              <a:off x="4065" y="1332"/>
              <a:ext cx="323" cy="9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en-US" sz="3600" kern="10" dirty="0" smtClean="0">
                  <a:ln w="9525">
                    <a:solidFill>
                      <a:srgbClr val="886B1A"/>
                    </a:solidFill>
                    <a:round/>
                    <a:headEnd type="none" w="sm" len="sm"/>
                    <a:tailEnd type="none" w="sm" len="sm"/>
                  </a:ln>
                  <a:solidFill>
                    <a:srgbClr val="D9AF37"/>
                  </a:solidFill>
                  <a:latin typeface="Arial Black"/>
                </a:rPr>
                <a:t>and</a:t>
              </a:r>
              <a:endParaRPr lang="en-US" sz="3600" kern="10" dirty="0">
                <a:ln w="9525">
                  <a:solidFill>
                    <a:srgbClr val="886B1A"/>
                  </a:solidFill>
                  <a:round/>
                  <a:headEnd type="none" w="sm" len="sm"/>
                  <a:tailEnd type="none" w="sm" len="sm"/>
                </a:ln>
                <a:solidFill>
                  <a:srgbClr val="D9AF37"/>
                </a:solidFill>
                <a:latin typeface="Arial Black"/>
              </a:endParaRPr>
            </a:p>
          </p:txBody>
        </p:sp>
        <p:sp>
          <p:nvSpPr>
            <p:cNvPr id="18" name="WordArt 36"/>
            <p:cNvSpPr>
              <a:spLocks noChangeArrowheads="1" noChangeShapeType="1" noTextEdit="1"/>
            </p:cNvSpPr>
            <p:nvPr/>
          </p:nvSpPr>
          <p:spPr bwMode="auto">
            <a:xfrm>
              <a:off x="2971" y="2060"/>
              <a:ext cx="2751" cy="264"/>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en-US" sz="3600" kern="10" dirty="0" smtClean="0">
                  <a:ln w="9525">
                    <a:solidFill>
                      <a:srgbClr val="886B1A"/>
                    </a:solidFill>
                    <a:round/>
                    <a:headEnd type="none" w="sm" len="sm"/>
                    <a:tailEnd type="none" w="sm" len="sm"/>
                  </a:ln>
                  <a:solidFill>
                    <a:srgbClr val="D9AF37"/>
                  </a:solidFill>
                  <a:latin typeface="Arial Black"/>
                </a:rPr>
                <a:t>End to End (E2E)</a:t>
              </a:r>
              <a:endParaRPr lang="en-US" sz="3600" kern="10" dirty="0">
                <a:ln w="9525">
                  <a:solidFill>
                    <a:srgbClr val="886B1A"/>
                  </a:solidFill>
                  <a:round/>
                  <a:headEnd type="none" w="sm" len="sm"/>
                  <a:tailEnd type="none" w="sm" len="sm"/>
                </a:ln>
                <a:solidFill>
                  <a:srgbClr val="D9AF37"/>
                </a:solidFill>
                <a:latin typeface="Arial Black"/>
              </a:endParaRPr>
            </a:p>
          </p:txBody>
        </p:sp>
        <p:sp>
          <p:nvSpPr>
            <p:cNvPr id="19" name="WordArt 37"/>
            <p:cNvSpPr>
              <a:spLocks noChangeArrowheads="1" noChangeShapeType="1" noTextEdit="1"/>
            </p:cNvSpPr>
            <p:nvPr/>
          </p:nvSpPr>
          <p:spPr bwMode="auto">
            <a:xfrm>
              <a:off x="2617" y="2374"/>
              <a:ext cx="3475" cy="264"/>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en-US" sz="3600" kern="10" dirty="0">
                  <a:ln w="9525">
                    <a:solidFill>
                      <a:srgbClr val="886B1A"/>
                    </a:solidFill>
                    <a:round/>
                    <a:headEnd type="none" w="sm" len="sm"/>
                    <a:tailEnd type="none" w="sm" len="sm"/>
                  </a:ln>
                  <a:solidFill>
                    <a:srgbClr val="D9AF37"/>
                  </a:solidFill>
                  <a:latin typeface="Arial Black"/>
                </a:rPr>
                <a:t>in </a:t>
              </a:r>
              <a:r>
                <a:rPr lang="en-US" sz="3600" kern="10" dirty="0" smtClean="0">
                  <a:ln w="9525">
                    <a:solidFill>
                      <a:srgbClr val="886B1A"/>
                    </a:solidFill>
                    <a:round/>
                    <a:headEnd type="none" w="sm" len="sm"/>
                    <a:tailEnd type="none" w="sm" len="sm"/>
                  </a:ln>
                  <a:solidFill>
                    <a:srgbClr val="D9AF37"/>
                  </a:solidFill>
                  <a:latin typeface="Arial Black"/>
                </a:rPr>
                <a:t>Our Value Chain/Network</a:t>
              </a:r>
              <a:endParaRPr lang="en-US" sz="3600" kern="10" dirty="0">
                <a:ln w="9525">
                  <a:solidFill>
                    <a:srgbClr val="886B1A"/>
                  </a:solidFill>
                  <a:round/>
                  <a:headEnd type="none" w="sm" len="sm"/>
                  <a:tailEnd type="none" w="sm" len="sm"/>
                </a:ln>
                <a:solidFill>
                  <a:srgbClr val="D9AF37"/>
                </a:solidFill>
                <a:latin typeface="Arial Black"/>
              </a:endParaRPr>
            </a:p>
          </p:txBody>
        </p:sp>
        <p:sp>
          <p:nvSpPr>
            <p:cNvPr id="20" name="WordArt 39"/>
            <p:cNvSpPr>
              <a:spLocks noChangeArrowheads="1" noChangeShapeType="1" noTextEdit="1"/>
            </p:cNvSpPr>
            <p:nvPr/>
          </p:nvSpPr>
          <p:spPr bwMode="auto">
            <a:xfrm>
              <a:off x="2898" y="1724"/>
              <a:ext cx="2814" cy="264"/>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en-US" sz="3600" kern="10" dirty="0" smtClean="0">
                  <a:ln w="9525">
                    <a:solidFill>
                      <a:srgbClr val="886B1A"/>
                    </a:solidFill>
                    <a:round/>
                    <a:headEnd type="none" w="sm" len="sm"/>
                    <a:tailEnd type="none" w="sm" len="sm"/>
                  </a:ln>
                  <a:solidFill>
                    <a:srgbClr val="D9AF37"/>
                  </a:solidFill>
                  <a:effectLst>
                    <a:outerShdw blurRad="38100" dist="38100" dir="2700000" algn="tl">
                      <a:srgbClr val="000000">
                        <a:alpha val="43137"/>
                      </a:srgbClr>
                    </a:outerShdw>
                  </a:effectLst>
                  <a:latin typeface="Arial Black"/>
                </a:rPr>
                <a:t>Value Flow</a:t>
              </a:r>
              <a:endParaRPr lang="en-US" sz="3600" kern="10" dirty="0">
                <a:ln w="9525">
                  <a:solidFill>
                    <a:srgbClr val="886B1A"/>
                  </a:solidFill>
                  <a:round/>
                  <a:headEnd type="none" w="sm" len="sm"/>
                  <a:tailEnd type="none" w="sm" len="sm"/>
                </a:ln>
                <a:solidFill>
                  <a:srgbClr val="D9AF37"/>
                </a:solidFill>
                <a:effectLst>
                  <a:outerShdw blurRad="38100" dist="38100" dir="2700000" algn="tl">
                    <a:srgbClr val="000000">
                      <a:alpha val="43137"/>
                    </a:srgbClr>
                  </a:outerShdw>
                </a:effectLst>
                <a:latin typeface="Arial Black"/>
              </a:endParaRPr>
            </a:p>
          </p:txBody>
        </p:sp>
        <p:sp>
          <p:nvSpPr>
            <p:cNvPr id="21" name="WordArt 34"/>
            <p:cNvSpPr>
              <a:spLocks noChangeArrowheads="1" noChangeShapeType="1" noTextEdit="1"/>
            </p:cNvSpPr>
            <p:nvPr/>
          </p:nvSpPr>
          <p:spPr bwMode="auto">
            <a:xfrm>
              <a:off x="2600" y="1006"/>
              <a:ext cx="3513" cy="376"/>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en-US" sz="3600" kern="10" dirty="0" smtClean="0">
                  <a:ln w="9525">
                    <a:solidFill>
                      <a:srgbClr val="886B1A"/>
                    </a:solidFill>
                    <a:round/>
                    <a:headEnd type="none" w="sm" len="sm"/>
                    <a:tailEnd type="none" w="sm" len="sm"/>
                  </a:ln>
                  <a:solidFill>
                    <a:srgbClr val="D9AF37"/>
                  </a:solidFill>
                  <a:effectLst>
                    <a:outerShdw blurRad="38100" dist="38100" dir="2700000" algn="tl">
                      <a:srgbClr val="000000">
                        <a:alpha val="43137"/>
                      </a:srgbClr>
                    </a:outerShdw>
                  </a:effectLst>
                  <a:latin typeface="Arial Black"/>
                </a:rPr>
                <a:t>Competitive </a:t>
              </a:r>
              <a:r>
                <a:rPr lang="en-US" sz="3600" kern="10" dirty="0">
                  <a:ln w="9525">
                    <a:solidFill>
                      <a:srgbClr val="886B1A"/>
                    </a:solidFill>
                    <a:round/>
                    <a:headEnd type="none" w="sm" len="sm"/>
                    <a:tailEnd type="none" w="sm" len="sm"/>
                  </a:ln>
                  <a:solidFill>
                    <a:srgbClr val="D9AF37"/>
                  </a:solidFill>
                  <a:effectLst>
                    <a:outerShdw blurRad="38100" dist="38100" dir="2700000" algn="tl">
                      <a:srgbClr val="000000">
                        <a:alpha val="43137"/>
                      </a:srgbClr>
                    </a:outerShdw>
                  </a:effectLst>
                  <a:latin typeface="Arial Black"/>
                </a:rPr>
                <a:t>Advantage</a:t>
              </a:r>
            </a:p>
          </p:txBody>
        </p:sp>
        <p:sp>
          <p:nvSpPr>
            <p:cNvPr id="22" name="WordArt 39"/>
            <p:cNvSpPr>
              <a:spLocks noChangeArrowheads="1" noChangeShapeType="1" noTextEdit="1"/>
            </p:cNvSpPr>
            <p:nvPr/>
          </p:nvSpPr>
          <p:spPr bwMode="auto">
            <a:xfrm>
              <a:off x="3355" y="1437"/>
              <a:ext cx="1728" cy="237"/>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en-US" sz="3600" kern="10" dirty="0" smtClean="0">
                  <a:ln w="9525">
                    <a:solidFill>
                      <a:srgbClr val="886B1A"/>
                    </a:solidFill>
                    <a:round/>
                    <a:headEnd type="none" w="sm" len="sm"/>
                    <a:tailEnd type="none" w="sm" len="sm"/>
                  </a:ln>
                  <a:solidFill>
                    <a:srgbClr val="D9AF37"/>
                  </a:solidFill>
                  <a:latin typeface="Arial Black"/>
                </a:rPr>
                <a:t>Maximize</a:t>
              </a:r>
            </a:p>
          </p:txBody>
        </p:sp>
      </p:grpSp>
      <p:sp>
        <p:nvSpPr>
          <p:cNvPr id="23" name="Chevron 22"/>
          <p:cNvSpPr/>
          <p:nvPr/>
        </p:nvSpPr>
        <p:spPr bwMode="auto">
          <a:xfrm>
            <a:off x="152966" y="5583348"/>
            <a:ext cx="3195143" cy="914400"/>
          </a:xfrm>
          <a:prstGeom prst="chevron">
            <a:avLst/>
          </a:prstGeom>
          <a:solidFill>
            <a:srgbClr val="80C0FF"/>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Our Strategic</a:t>
            </a:r>
            <a:r>
              <a:rPr kumimoji="0" lang="en-US" sz="2400" b="1" i="0" u="none" strike="noStrike" cap="none" normalizeH="0" dirty="0" smtClean="0">
                <a:ln>
                  <a:noFill/>
                </a:ln>
                <a:solidFill>
                  <a:schemeClr val="tx1"/>
                </a:solidFill>
                <a:effectLst/>
                <a:latin typeface="Times New Roman" pitchFamily="18" charset="0"/>
              </a:rPr>
              <a:t> Suppliers</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24" name="Chevron 23"/>
          <p:cNvSpPr/>
          <p:nvPr/>
        </p:nvSpPr>
        <p:spPr bwMode="auto">
          <a:xfrm>
            <a:off x="3041042" y="5594630"/>
            <a:ext cx="3195143" cy="914400"/>
          </a:xfrm>
          <a:prstGeom prst="chevron">
            <a:avLst/>
          </a:prstGeom>
          <a:solidFill>
            <a:srgbClr val="80C0FF"/>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Our Company</a:t>
            </a:r>
          </a:p>
        </p:txBody>
      </p:sp>
      <p:sp>
        <p:nvSpPr>
          <p:cNvPr id="25" name="Chevron 24"/>
          <p:cNvSpPr/>
          <p:nvPr/>
        </p:nvSpPr>
        <p:spPr bwMode="auto">
          <a:xfrm>
            <a:off x="5934974" y="5605136"/>
            <a:ext cx="2810016" cy="914400"/>
          </a:xfrm>
          <a:prstGeom prst="chevron">
            <a:avLst/>
          </a:prstGeom>
          <a:solidFill>
            <a:srgbClr val="80C0FF"/>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Our Partners</a:t>
            </a:r>
          </a:p>
        </p:txBody>
      </p:sp>
      <p:sp>
        <p:nvSpPr>
          <p:cNvPr id="26" name="Chevron 25"/>
          <p:cNvSpPr/>
          <p:nvPr/>
        </p:nvSpPr>
        <p:spPr bwMode="auto">
          <a:xfrm>
            <a:off x="8446528" y="5615642"/>
            <a:ext cx="2808915" cy="914400"/>
          </a:xfrm>
          <a:prstGeom prst="chevron">
            <a:avLst/>
          </a:prstGeom>
          <a:solidFill>
            <a:srgbClr val="80C0FF"/>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0" bIns="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Our Ultimate </a:t>
            </a:r>
            <a:r>
              <a:rPr kumimoji="0" lang="en-US" sz="2400" b="1" i="0" u="none" strike="noStrike" cap="none" spc="-100" normalizeH="0" dirty="0" smtClean="0">
                <a:ln>
                  <a:noFill/>
                </a:ln>
                <a:solidFill>
                  <a:schemeClr val="tx1"/>
                </a:solidFill>
                <a:effectLst/>
                <a:latin typeface="Times New Roman" pitchFamily="18" charset="0"/>
              </a:rPr>
              <a:t>Customers</a:t>
            </a:r>
          </a:p>
        </p:txBody>
      </p:sp>
      <p:grpSp>
        <p:nvGrpSpPr>
          <p:cNvPr id="30" name="Group 29"/>
          <p:cNvGrpSpPr/>
          <p:nvPr/>
        </p:nvGrpSpPr>
        <p:grpSpPr>
          <a:xfrm>
            <a:off x="4267200" y="4089853"/>
            <a:ext cx="7422776" cy="1405527"/>
            <a:chOff x="4267200" y="4016187"/>
            <a:chExt cx="7422776" cy="1183341"/>
          </a:xfrm>
        </p:grpSpPr>
        <p:sp>
          <p:nvSpPr>
            <p:cNvPr id="29" name="Plaque 28"/>
            <p:cNvSpPr/>
            <p:nvPr/>
          </p:nvSpPr>
          <p:spPr>
            <a:xfrm>
              <a:off x="4267200" y="4016187"/>
              <a:ext cx="7422776" cy="1183341"/>
            </a:xfrm>
            <a:prstGeom prst="plaque">
              <a:avLst/>
            </a:prstGeom>
            <a:solidFill>
              <a:srgbClr val="FAEF9E"/>
            </a:solidFill>
            <a:scene3d>
              <a:camera prst="orthographicFront"/>
              <a:lightRig rig="contrasting" dir="t"/>
            </a:scene3d>
            <a:sp3d contourW="31750" prstMaterial="dkEdge">
              <a:bevelT w="101600" h="114300" prst="angle"/>
              <a:bevelB w="120650" h="317500"/>
              <a:extrusionClr>
                <a:srgbClr val="FFC000"/>
              </a:extrusionClr>
              <a:contourClr>
                <a:srgbClr val="FAEF9E"/>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392706" y="4105839"/>
              <a:ext cx="7135905" cy="1010581"/>
            </a:xfrm>
            <a:prstGeom prst="rect">
              <a:avLst/>
            </a:prstGeom>
            <a:noFill/>
          </p:spPr>
          <p:txBody>
            <a:bodyPr wrap="square" rtlCol="0">
              <a:spAutoFit/>
            </a:bodyPr>
            <a:lstStyle/>
            <a:p>
              <a:r>
                <a:rPr lang="en-US" b="1" dirty="0" smtClean="0"/>
                <a:t>Key Actions</a:t>
              </a:r>
              <a:r>
                <a:rPr lang="en-US" dirty="0" smtClean="0"/>
                <a:t>: 	Get Your Supply Chain &amp; Market Strategy Engaged</a:t>
              </a:r>
            </a:p>
            <a:p>
              <a:r>
                <a:rPr lang="en-US" dirty="0" smtClean="0"/>
                <a:t>		Get Alignment on Metrics of Competitive Advantage</a:t>
              </a:r>
            </a:p>
            <a:p>
              <a:r>
                <a:rPr lang="en-US" b="1" dirty="0" smtClean="0">
                  <a:solidFill>
                    <a:srgbClr val="C00000"/>
                  </a:solidFill>
                </a:rPr>
                <a:t>Key Messages</a:t>
              </a:r>
              <a:r>
                <a:rPr lang="en-US" dirty="0" smtClean="0">
                  <a:solidFill>
                    <a:srgbClr val="C00000"/>
                  </a:solidFill>
                </a:rPr>
                <a:t>: 	Must Maximize Flow  &amp; Speed of Innovation &amp; Value</a:t>
              </a:r>
              <a:br>
                <a:rPr lang="en-US" dirty="0" smtClean="0">
                  <a:solidFill>
                    <a:srgbClr val="C00000"/>
                  </a:solidFill>
                </a:rPr>
              </a:br>
              <a:r>
                <a:rPr lang="en-US" dirty="0" smtClean="0">
                  <a:solidFill>
                    <a:srgbClr val="C00000"/>
                  </a:solidFill>
                </a:rPr>
                <a:t>		Cost is less important than Competitive Advantage</a:t>
              </a:r>
              <a:endParaRPr lang="en-US" dirty="0">
                <a:solidFill>
                  <a:srgbClr val="C00000"/>
                </a:solidFill>
              </a:endParaRPr>
            </a:p>
          </p:txBody>
        </p:sp>
      </p:grpSp>
      <p:sp>
        <p:nvSpPr>
          <p:cNvPr id="31" name="Right Arrow 30"/>
          <p:cNvSpPr/>
          <p:nvPr/>
        </p:nvSpPr>
        <p:spPr>
          <a:xfrm>
            <a:off x="1479664" y="399015"/>
            <a:ext cx="10712335" cy="1335202"/>
          </a:xfrm>
          <a:prstGeom prst="rightArrow">
            <a:avLst>
              <a:gd name="adj1" fmla="val 70065"/>
              <a:gd name="adj2" fmla="val 42124"/>
            </a:avLst>
          </a:prstGeom>
          <a:solidFill>
            <a:srgbClr val="4F81BD"/>
          </a:solidFill>
          <a:ln w="38100" cap="flat" cmpd="sng" algn="ctr">
            <a:solidFill>
              <a:srgbClr val="FFC000"/>
            </a:solidFill>
            <a:prstDash val="solid"/>
          </a:ln>
          <a:effectLst/>
          <a:scene3d>
            <a:camera prst="orthographicFront"/>
            <a:lightRig rig="morning" dir="t"/>
          </a:scene3d>
          <a:sp3d>
            <a:bevelT w="304800"/>
          </a:sp3d>
        </p:spPr>
        <p:txBody>
          <a:bodyPr lIns="0" rIns="0" rtlCol="0" anchor="ctr">
            <a:sp3d extrusionH="57150" prstMaterial="dkEdge">
              <a:bevelT w="82550" h="101600" prst="angle"/>
              <a:bevelB w="63500" h="127000"/>
            </a:sp3d>
          </a:bodyPr>
          <a:lstStyle/>
          <a:p>
            <a:pPr algn="ctr">
              <a:lnSpc>
                <a:spcPct val="80000"/>
              </a:lnSpc>
              <a:spcBef>
                <a:spcPct val="0"/>
              </a:spcBef>
              <a:defRPr/>
            </a:pPr>
            <a:r>
              <a:rPr lang="en-US" sz="3000" kern="0" dirty="0" smtClean="0">
                <a:solidFill>
                  <a:prstClr val="white"/>
                </a:solidFill>
              </a:rPr>
              <a:t>Alliance Management </a:t>
            </a:r>
            <a:r>
              <a:rPr lang="en-US" sz="3000" kern="0" spc="-100" dirty="0" smtClean="0">
                <a:solidFill>
                  <a:prstClr val="white"/>
                </a:solidFill>
                <a:sym typeface="Wingdings"/>
              </a:rPr>
              <a:t> </a:t>
            </a:r>
            <a:r>
              <a:rPr lang="en-US" sz="3000" kern="0" spc="-100" dirty="0" smtClean="0">
                <a:solidFill>
                  <a:prstClr val="white"/>
                </a:solidFill>
                <a:latin typeface="Arial Black" pitchFamily="34" charset="0"/>
                <a:sym typeface="Wingdings"/>
              </a:rPr>
              <a:t>Collaborative </a:t>
            </a:r>
            <a:r>
              <a:rPr lang="en-US" sz="3000" b="1" kern="0" spc="-100" dirty="0" smtClean="0">
                <a:solidFill>
                  <a:prstClr val="white"/>
                </a:solidFill>
                <a:latin typeface="Arial Black" pitchFamily="34" charset="0"/>
              </a:rPr>
              <a:t>Leadership</a:t>
            </a:r>
            <a:r>
              <a:rPr lang="en-US" sz="3000" b="1" kern="0" dirty="0" smtClean="0">
                <a:solidFill>
                  <a:prstClr val="white"/>
                </a:solidFill>
                <a:latin typeface="Arial Black" pitchFamily="34" charset="0"/>
              </a:rPr>
              <a:t> </a:t>
            </a:r>
            <a:r>
              <a:rPr lang="en-US" sz="3000" b="1" i="1" kern="0" dirty="0" smtClean="0">
                <a:solidFill>
                  <a:prstClr val="white"/>
                </a:solidFill>
                <a:latin typeface="Arial Black" pitchFamily="34" charset="0"/>
              </a:rPr>
              <a:t>Shift</a:t>
            </a:r>
            <a:r>
              <a:rPr lang="en-US" sz="3600" b="1" i="1" kern="0" dirty="0" smtClean="0">
                <a:solidFill>
                  <a:prstClr val="white"/>
                </a:solidFill>
                <a:latin typeface="Arial Black" pitchFamily="34" charset="0"/>
              </a:rPr>
              <a:t> </a:t>
            </a:r>
            <a: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r>
            <a:br>
              <a:rPr lang="en-US" sz="3600" cap="small" dirty="0" smtClean="0">
                <a:ln w="18415" cmpd="sng">
                  <a:noFill/>
                  <a:prstDash val="solid"/>
                </a:ln>
                <a:solidFill>
                  <a:srgbClr val="FFE38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br>
            <a:r>
              <a:rPr lang="en-US" sz="32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 </a:t>
            </a:r>
            <a:r>
              <a:rPr lang="en-US" sz="3600" b="1" cap="small" dirty="0" smtClean="0">
                <a:ln w="18415" cmpd="sng">
                  <a:noFill/>
                  <a:prstDash val="solid"/>
                </a:ln>
                <a:solidFill>
                  <a:srgbClr val="FFFF99"/>
                </a:solidFill>
                <a:effectLst>
                  <a:glow rad="63500">
                    <a:schemeClr val="accent1">
                      <a:satMod val="175000"/>
                      <a:alpha val="40000"/>
                    </a:schemeClr>
                  </a:glow>
                  <a:outerShdw blurRad="50800" dist="38100" algn="l" rotWithShape="0">
                    <a:prstClr val="black">
                      <a:alpha val="40000"/>
                    </a:prstClr>
                  </a:outerShdw>
                </a:effectLst>
                <a:latin typeface="Engravers MT" panose="02090707080505020304" pitchFamily="18" charset="0"/>
                <a:sym typeface="Wingdings"/>
              </a:rPr>
              <a:t>Strategic Alignment</a:t>
            </a:r>
            <a:endParaRPr lang="en-US" sz="2000" b="1" kern="0" dirty="0" smtClean="0">
              <a:solidFill>
                <a:srgbClr val="FFFF99"/>
              </a:solidFill>
            </a:endParaRPr>
          </a:p>
        </p:txBody>
      </p:sp>
      <p:pic>
        <p:nvPicPr>
          <p:cNvPr id="32" name="Picture 31" descr="4 Alignments.png"/>
          <p:cNvPicPr>
            <a:picLocks noChangeAspect="1"/>
          </p:cNvPicPr>
          <p:nvPr/>
        </p:nvPicPr>
        <p:blipFill>
          <a:blip r:embed="rId5" cstate="print"/>
          <a:stretch>
            <a:fillRect/>
          </a:stretch>
        </p:blipFill>
        <p:spPr>
          <a:xfrm>
            <a:off x="16625" y="33250"/>
            <a:ext cx="1479665" cy="1554327"/>
          </a:xfrm>
          <a:prstGeom prst="rect">
            <a:avLst/>
          </a:prstGeom>
        </p:spPr>
      </p:pic>
      <p:sp>
        <p:nvSpPr>
          <p:cNvPr id="35" name="Slide Number Placeholder 3"/>
          <p:cNvSpPr>
            <a:spLocks noGrp="1"/>
          </p:cNvSpPr>
          <p:nvPr>
            <p:ph type="sldNum" sz="quarter" idx="10"/>
          </p:nvPr>
        </p:nvSpPr>
        <p:spPr>
          <a:xfrm>
            <a:off x="11105803" y="6490284"/>
            <a:ext cx="376511" cy="367715"/>
          </a:xfrm>
        </p:spPr>
        <p:txBody>
          <a:bodyPr/>
          <a:lstStyle/>
          <a:p>
            <a:pPr algn="r">
              <a:defRPr/>
            </a:pPr>
            <a:r>
              <a:rPr lang="en-US" dirty="0" smtClean="0">
                <a:solidFill>
                  <a:srgbClr val="000000"/>
                </a:solidFill>
              </a:rPr>
              <a:t> </a:t>
            </a:r>
            <a:fld id="{83D68C59-3DBA-4C98-B8B8-173223090943}" type="slidenum">
              <a:rPr lang="en-US" smtClean="0">
                <a:solidFill>
                  <a:srgbClr val="000000"/>
                </a:solidFill>
              </a:rPr>
              <a:pPr algn="r">
                <a:defRPr/>
              </a:pPr>
              <a:t>9</a:t>
            </a:fld>
            <a:endParaRPr lang="en-US" dirty="0">
              <a:solidFill>
                <a:srgbClr val="000000"/>
              </a:solidFill>
            </a:endParaRPr>
          </a:p>
        </p:txBody>
      </p:sp>
      <p:grpSp>
        <p:nvGrpSpPr>
          <p:cNvPr id="36" name="Group 35"/>
          <p:cNvGrpSpPr/>
          <p:nvPr/>
        </p:nvGrpSpPr>
        <p:grpSpPr>
          <a:xfrm>
            <a:off x="1596546" y="50378"/>
            <a:ext cx="10595454" cy="506213"/>
            <a:chOff x="304800" y="50378"/>
            <a:chExt cx="11887202" cy="641445"/>
          </a:xfrm>
        </p:grpSpPr>
        <p:sp>
          <p:nvSpPr>
            <p:cNvPr id="37" name="Title 3"/>
            <p:cNvSpPr txBox="1">
              <a:spLocks/>
            </p:cNvSpPr>
            <p:nvPr/>
          </p:nvSpPr>
          <p:spPr>
            <a:xfrm>
              <a:off x="304800" y="50378"/>
              <a:ext cx="11887202" cy="641445"/>
            </a:xfrm>
            <a:prstGeom prst="rect">
              <a:avLst/>
            </a:prstGeom>
          </p:spPr>
          <p:txBody>
            <a:bodyPr>
              <a:scene3d>
                <a:camera prst="orthographicFront"/>
                <a:lightRig rig="morning" dir="t"/>
              </a:scene3d>
              <a:sp3d extrusionH="57150" prstMaterial="dkEdge">
                <a:bevelT w="63500" h="63500" prst="angle"/>
                <a:bevelB w="635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P</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art</a:t>
              </a:r>
              <a:r>
                <a:rPr kumimoji="0" lang="en-US" sz="3200" b="1" i="0" u="none" strike="noStrike" kern="1200" cap="none" spc="0" normalizeH="0" baseline="0" noProof="0" dirty="0" smtClean="0">
                  <a:ln>
                    <a:noFill/>
                  </a:ln>
                  <a:solidFill>
                    <a:srgbClr val="C00000"/>
                  </a:solidFill>
                  <a:effectLst/>
                  <a:uLnTx/>
                  <a:uFillTx/>
                  <a:latin typeface="Engravers MT" pitchFamily="18" charset="0"/>
                  <a:ea typeface="+mj-ea"/>
                  <a:cs typeface="+mj-cs"/>
                </a:rPr>
                <a:t> 3- Shape</a:t>
              </a:r>
              <a:r>
                <a:rPr kumimoji="0" lang="en-US" sz="2400" b="1" i="0" u="none" strike="noStrike" kern="1200" cap="none" spc="0" normalizeH="0" baseline="0" noProof="0" dirty="0" smtClean="0">
                  <a:ln>
                    <a:noFill/>
                  </a:ln>
                  <a:solidFill>
                    <a:srgbClr val="C00000"/>
                  </a:solidFill>
                  <a:effectLst/>
                  <a:uLnTx/>
                  <a:uFillTx/>
                  <a:latin typeface="Engravers MT" pitchFamily="18" charset="0"/>
                  <a:ea typeface="+mj-ea"/>
                  <a:cs typeface="+mj-cs"/>
                </a:rPr>
                <a:t>  </a:t>
              </a:r>
              <a:r>
                <a:rPr kumimoji="0" lang="en-US" sz="3200" b="1" i="1" u="none" strike="noStrike" kern="1200" cap="none" spc="0" normalizeH="0" baseline="0" noProof="0" dirty="0" smtClean="0">
                  <a:ln>
                    <a:noFill/>
                  </a:ln>
                  <a:solidFill>
                    <a:srgbClr val="C00000"/>
                  </a:solidFill>
                  <a:effectLst/>
                  <a:uLnTx/>
                  <a:uFillTx/>
                  <a:latin typeface="Engravers MT" pitchFamily="18" charset="0"/>
                  <a:ea typeface="+mj-ea"/>
                  <a:cs typeface="+mj-cs"/>
                </a:rPr>
                <a:t>Shifting</a:t>
              </a:r>
              <a:r>
                <a:rPr kumimoji="0" lang="en-US" sz="2800" b="1" i="0" u="none" strike="noStrike" kern="1200" cap="none" spc="0" normalizeH="0" baseline="3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minD</a:t>
              </a:r>
              <a:r>
                <a:rPr kumimoji="0" lang="en-US" sz="2000" b="1" i="0" u="sng" strike="noStrike" kern="1200" cap="none" spc="0" normalizeH="0" baseline="60000" noProof="0" dirty="0" smtClean="0">
                  <a:ln>
                    <a:noFill/>
                  </a:ln>
                  <a:solidFill>
                    <a:srgbClr val="C00000"/>
                  </a:solidFill>
                  <a:effectLst/>
                  <a:uLnTx/>
                  <a:uFillTx/>
                  <a:latin typeface="Engravers MT" pitchFamily="18" charset="0"/>
                  <a:ea typeface="+mj-ea"/>
                  <a:cs typeface="+mj-cs"/>
                </a:rPr>
                <a:t> </a:t>
              </a:r>
              <a:r>
                <a:rPr kumimoji="0" lang="en-US" sz="2000" b="1" i="0" u="sng" strike="noStrike" kern="1200" cap="none" spc="0" normalizeH="0" baseline="60000" noProof="0" dirty="0" err="1" smtClean="0">
                  <a:ln>
                    <a:noFill/>
                  </a:ln>
                  <a:solidFill>
                    <a:srgbClr val="C00000"/>
                  </a:solidFill>
                  <a:effectLst/>
                  <a:uLnTx/>
                  <a:uFillTx/>
                  <a:latin typeface="Engravers MT" pitchFamily="18" charset="0"/>
                  <a:ea typeface="+mj-ea"/>
                  <a:cs typeface="+mj-cs"/>
                </a:rPr>
                <a:t>MaAps</a:t>
              </a:r>
              <a:endParaRPr kumimoji="0" lang="en-US" sz="2800" b="1" i="1" u="sng" strike="noStrike" kern="1200" cap="none" spc="0" normalizeH="0" baseline="60000" noProof="0" dirty="0">
                <a:ln>
                  <a:noFill/>
                </a:ln>
                <a:solidFill>
                  <a:srgbClr val="C00000"/>
                </a:solidFill>
                <a:effectLst/>
                <a:uLnTx/>
                <a:uFillTx/>
                <a:latin typeface="Engravers MT" pitchFamily="18" charset="0"/>
                <a:ea typeface="+mj-ea"/>
                <a:cs typeface="+mj-cs"/>
              </a:endParaRPr>
            </a:p>
          </p:txBody>
        </p:sp>
        <p:sp>
          <p:nvSpPr>
            <p:cNvPr id="38" name="TextBox 37"/>
            <p:cNvSpPr txBox="1"/>
            <p:nvPr/>
          </p:nvSpPr>
          <p:spPr>
            <a:xfrm>
              <a:off x="8524262" y="290286"/>
              <a:ext cx="3120662" cy="276999"/>
            </a:xfrm>
            <a:prstGeom prst="rect">
              <a:avLst/>
            </a:prstGeom>
            <a:noFill/>
          </p:spPr>
          <p:txBody>
            <a:bodyPr wrap="none" rtlCol="0">
              <a:spAutoFit/>
            </a:bodyPr>
            <a:lstStyle/>
            <a:p>
              <a:r>
                <a:rPr lang="en-US" sz="1200" b="1" i="1" dirty="0" smtClean="0"/>
                <a:t>M</a:t>
              </a:r>
              <a:r>
                <a:rPr lang="en-US" sz="1200" i="1" dirty="0" smtClean="0"/>
                <a:t>etrics, </a:t>
              </a:r>
              <a:r>
                <a:rPr lang="en-US" sz="1200" b="1" i="1" dirty="0" smtClean="0"/>
                <a:t>A</a:t>
              </a:r>
              <a:r>
                <a:rPr lang="en-US" sz="1200" i="1" dirty="0" smtClean="0"/>
                <a:t>rchitecture, </a:t>
              </a:r>
              <a:r>
                <a:rPr lang="en-US" sz="1200" b="1" i="1" dirty="0" smtClean="0"/>
                <a:t>A</a:t>
              </a:r>
              <a:r>
                <a:rPr lang="en-US" sz="1200" i="1" dirty="0" smtClean="0"/>
                <a:t>ctions, </a:t>
              </a:r>
              <a:r>
                <a:rPr lang="en-US" sz="1200" b="1" i="1" dirty="0" smtClean="0"/>
                <a:t>P</a:t>
              </a:r>
              <a:r>
                <a:rPr lang="en-US" sz="1200" i="1" dirty="0" smtClean="0"/>
                <a:t>ictures, </a:t>
              </a:r>
              <a:r>
                <a:rPr lang="en-US" sz="1200" b="1" i="1" dirty="0" smtClean="0"/>
                <a:t>S</a:t>
              </a:r>
              <a:r>
                <a:rPr lang="en-US" sz="1200" i="1" dirty="0" smtClean="0"/>
                <a:t>tories</a:t>
              </a:r>
              <a:endParaRPr lang="en-US" sz="1200" i="1"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left)">
                                      <p:cBhvr>
                                        <p:cTn id="7" dur="20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dow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1000"/>
                                        <p:tgtEl>
                                          <p:spTgt spid="23"/>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1000"/>
                                        <p:tgtEl>
                                          <p:spTgt spid="2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1000"/>
                                        <p:tgtEl>
                                          <p:spTgt spid="25"/>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5"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down)">
                                      <p:cBhvr>
                                        <p:cTn id="39"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7_ASAP_Summit_Speaker_PPT_Template" id="{4903D3BD-EDF6-4175-80A1-39C5772C1FF5}" vid="{6109803C-A4BD-4AF6-98C4-57F47DFC328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7_ASAP_Summit_Speaker_PPT_Template" id="{4903D3BD-EDF6-4175-80A1-39C5772C1FF5}" vid="{FE97E1B3-121D-47C5-B12B-34A8FD4EBC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10465</TotalTime>
  <Words>3440</Words>
  <Application>Microsoft Office PowerPoint</Application>
  <PresentationFormat>Custom</PresentationFormat>
  <Paragraphs>608</Paragraphs>
  <Slides>24</Slides>
  <Notes>22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In the nearly twenty years since ASAP’s founding, the world has embraced alliances, collaboration, and interconnected eco-systems  as normal and valuable.   The word “alliances,”  which used to be shunned and scorned,  is now embraced, cherished, and endorsed.  Why, then, are we -- the strongest advocates of alliances -- not seeing more C-Suite recognition for Managing Alliances? </vt:lpstr>
      <vt:lpstr>Slide 2</vt:lpstr>
      <vt:lpstr>Changes Required</vt:lpstr>
      <vt:lpstr>Slide 4</vt:lpstr>
      <vt:lpstr>Slide 5</vt:lpstr>
      <vt:lpstr>Slide 6</vt:lpstr>
      <vt:lpstr>Slide 7</vt:lpstr>
      <vt:lpstr>Slide 8</vt:lpstr>
      <vt:lpstr>Slide 9</vt:lpstr>
      <vt:lpstr> Value Elephant in the Room</vt:lpstr>
      <vt:lpstr>Slide 11</vt:lpstr>
      <vt:lpstr>Slide 12</vt:lpstr>
      <vt:lpstr>Slide 13</vt:lpstr>
      <vt:lpstr>Slide 14</vt:lpstr>
      <vt:lpstr>Slide 15</vt:lpstr>
      <vt:lpstr>Reliable Get Results Integrated  No Silos  No Surprises  </vt:lpstr>
      <vt:lpstr>Slide 17</vt:lpstr>
      <vt:lpstr>Slide 18</vt:lpstr>
      <vt:lpstr>Open Discussion</vt:lpstr>
      <vt:lpstr>Implementing  Game  Changing  Shifts</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Porter Lynch</dc:creator>
  <cp:lastModifiedBy>Robert Porter Lynch</cp:lastModifiedBy>
  <cp:revision>134</cp:revision>
  <dcterms:created xsi:type="dcterms:W3CDTF">2016-12-20T19:36:23Z</dcterms:created>
  <dcterms:modified xsi:type="dcterms:W3CDTF">2017-04-10T18:48:02Z</dcterms:modified>
</cp:coreProperties>
</file>